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ton"/>
      <p:regular r:id="rId19"/>
    </p:embeddedFont>
    <p:embeddedFont>
      <p:font typeface="Quicksan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wxguW+j7hct/G1MOjFNWrMwYj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regular.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Quicksan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Anton-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9a92e5e1e7_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9a92e5e1e7_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9a92e5e1e7_9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g39a92e5e1e7_9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9a92e5e1e7_9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9a92e5e1e7_9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9a92e5e1e7_9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g39a92e5e1e7_9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a92e5e1e7_9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g39a92e5e1e7_9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9a92e5e1e7_9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9a92e5e1e7_9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a92e5e1e7_9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9a92e5e1e7_9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9a92e5e1e7_9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9a92e5e1e7_9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9a92e5e1e7_9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g39a92e5e1e7_9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9a92e5e1e7_9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g39a92e5e1e7_9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9a92e5e1e7_9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39a92e5e1e7_9_1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9a92e5e1e7_9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g39a92e5e1e7_9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a92e5e1e7_9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g39a92e5e1e7_9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5.png"/><Relationship Id="rId6" Type="http://schemas.openxmlformats.org/officeDocument/2006/relationships/hyperlink" Target="https://grammarstammer.weebly.com/words-to-the-wise/advocacy-vs-activi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youtube.com/watch?v=m-gIp9CDFtM" TargetMode="External"/><Relationship Id="rId6"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7.png"/><Relationship Id="rId13" Type="http://schemas.openxmlformats.org/officeDocument/2006/relationships/hyperlink" Target="https://deafstudies.eu" TargetMode="External"/><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8.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9a92e5e1e7_9_0"/>
          <p:cNvGrpSpPr/>
          <p:nvPr/>
        </p:nvGrpSpPr>
        <p:grpSpPr>
          <a:xfrm>
            <a:off x="0" y="-216992"/>
            <a:ext cx="2922102" cy="10504504"/>
            <a:chOff x="0" y="-57150"/>
            <a:chExt cx="769602" cy="2766600"/>
          </a:xfrm>
        </p:grpSpPr>
        <p:sp>
          <p:nvSpPr>
            <p:cNvPr id="85" name="Google Shape;85;g39a92e5e1e7_9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9a92e5e1e7_9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9a92e5e1e7_9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9a92e5e1e7_9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g39a92e5e1e7_9_0"/>
          <p:cNvSpPr txBox="1"/>
          <p:nvPr/>
        </p:nvSpPr>
        <p:spPr>
          <a:xfrm>
            <a:off x="3457354" y="402562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5800" u="none" cap="none" strike="noStrike">
                <a:solidFill>
                  <a:srgbClr val="FFFFFF"/>
                </a:solidFill>
                <a:latin typeface="Anton"/>
                <a:ea typeface="Anton"/>
                <a:cs typeface="Anton"/>
                <a:sym typeface="Anton"/>
              </a:rPr>
              <a:t>Rechten en belangenbehartiging van doven</a:t>
            </a:r>
            <a:r>
              <a:rPr b="0" i="0" lang="nl-NL" sz="8000" u="none" cap="none" strike="noStrike">
                <a:solidFill>
                  <a:srgbClr val="FFFFFF"/>
                </a:solidFill>
                <a:latin typeface="Anton"/>
                <a:ea typeface="Anton"/>
                <a:cs typeface="Anton"/>
                <a:sym typeface="Anton"/>
              </a:rPr>
              <a:t> </a:t>
            </a:r>
            <a:endParaRPr b="0" i="0" sz="3200" u="none" cap="none" strike="noStrike">
              <a:solidFill>
                <a:srgbClr val="FFFFFF"/>
              </a:solidFill>
              <a:latin typeface="Anton"/>
              <a:ea typeface="Anton"/>
              <a:cs typeface="Anton"/>
              <a:sym typeface="Anton"/>
            </a:endParaRPr>
          </a:p>
        </p:txBody>
      </p:sp>
      <p:sp>
        <p:nvSpPr>
          <p:cNvPr id="90" name="Google Shape;90;g39a92e5e1e7_9_0"/>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chemeClr val="lt1"/>
                </a:solidFill>
                <a:latin typeface="Quicksand"/>
                <a:ea typeface="Quicksand"/>
                <a:cs typeface="Quicksand"/>
                <a:sym typeface="Quicksand"/>
              </a:rPr>
              <a:t>Politieke participatie en vertegenwoordiging van dov</a:t>
            </a:r>
            <a:r>
              <a:rPr lang="nl-NL" sz="3200">
                <a:solidFill>
                  <a:schemeClr val="lt1"/>
                </a:solidFill>
                <a:latin typeface="Quicksand"/>
                <a:ea typeface="Quicksand"/>
                <a:cs typeface="Quicksand"/>
                <a:sym typeface="Quicksand"/>
              </a:rPr>
              <a:t>en</a:t>
            </a:r>
            <a:endParaRPr b="0" i="0" sz="3200" u="none" cap="none" strike="noStrike">
              <a:solidFill>
                <a:schemeClr val="lt1"/>
              </a:solidFill>
              <a:latin typeface="Quicksand"/>
              <a:ea typeface="Quicksand"/>
              <a:cs typeface="Quicksand"/>
              <a:sym typeface="Quicksand"/>
            </a:endParaRPr>
          </a:p>
        </p:txBody>
      </p:sp>
      <p:sp>
        <p:nvSpPr>
          <p:cNvPr id="91" name="Google Shape;91;g39a92e5e1e7_9_0"/>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Dovenstudies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g39a92e5e1e7_9_86"/>
          <p:cNvGrpSpPr/>
          <p:nvPr/>
        </p:nvGrpSpPr>
        <p:grpSpPr>
          <a:xfrm>
            <a:off x="0" y="-216992"/>
            <a:ext cx="2922102" cy="10504504"/>
            <a:chOff x="0" y="-57150"/>
            <a:chExt cx="769602" cy="2766600"/>
          </a:xfrm>
        </p:grpSpPr>
        <p:sp>
          <p:nvSpPr>
            <p:cNvPr id="97" name="Google Shape;97;g39a92e5e1e7_9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g39a92e5e1e7_9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g39a92e5e1e7_9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g39a92e5e1e7_9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9a92e5e1e7_9_86"/>
          <p:cNvSpPr txBox="1"/>
          <p:nvPr/>
        </p:nvSpPr>
        <p:spPr>
          <a:xfrm>
            <a:off x="4458648" y="3429000"/>
            <a:ext cx="12966900" cy="23022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Politieke participatie + praktische belangenbehartiging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Ontwerp van een campagne</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Reflectie</a:t>
            </a:r>
            <a:endParaRPr b="0" i="0" sz="1400" u="none" cap="none" strike="noStrike">
              <a:solidFill>
                <a:srgbClr val="000000"/>
              </a:solidFill>
              <a:latin typeface="Arial"/>
              <a:ea typeface="Arial"/>
              <a:cs typeface="Arial"/>
              <a:sym typeface="Arial"/>
            </a:endParaRPr>
          </a:p>
        </p:txBody>
      </p:sp>
      <p:sp>
        <p:nvSpPr>
          <p:cNvPr id="102" name="Google Shape;102;g39a92e5e1e7_9_86"/>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a:t>
            </a:r>
            <a:r>
              <a:rPr lang="nl-NL"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9a92e5e1e7_9_96"/>
          <p:cNvGrpSpPr/>
          <p:nvPr/>
        </p:nvGrpSpPr>
        <p:grpSpPr>
          <a:xfrm>
            <a:off x="0" y="-216992"/>
            <a:ext cx="2922102" cy="10504504"/>
            <a:chOff x="0" y="-57150"/>
            <a:chExt cx="769602" cy="2766600"/>
          </a:xfrm>
        </p:grpSpPr>
        <p:sp>
          <p:nvSpPr>
            <p:cNvPr id="108" name="Google Shape;108;g39a92e5e1e7_9_9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9a92e5e1e7_9_9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9a92e5e1e7_9_9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9a92e5e1e7_9_9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9a92e5e1e7_9_96"/>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a:t>
            </a:r>
            <a:endParaRPr sz="8000"/>
          </a:p>
        </p:txBody>
      </p:sp>
      <p:sp>
        <p:nvSpPr>
          <p:cNvPr id="113" name="Google Shape;113;g39a92e5e1e7_9_96"/>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Wie ben je?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IJsbreker:</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Waar denk je aan als je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"activisme in de dovengemeenschap"</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g39a92e5e1e7_9_96"/>
          <p:cNvPicPr preferRelativeResize="0"/>
          <p:nvPr/>
        </p:nvPicPr>
        <p:blipFill rotWithShape="1">
          <a:blip r:embed="rId5">
            <a:alphaModFix/>
          </a:blip>
          <a:srcRect b="0" l="0" r="50593" t="49890"/>
          <a:stretch/>
        </p:blipFill>
        <p:spPr>
          <a:xfrm>
            <a:off x="7819425" y="887900"/>
            <a:ext cx="10106952" cy="5766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g39a92e5e1e7_9_107"/>
          <p:cNvGrpSpPr/>
          <p:nvPr/>
        </p:nvGrpSpPr>
        <p:grpSpPr>
          <a:xfrm>
            <a:off x="0" y="-216992"/>
            <a:ext cx="2922102" cy="10504504"/>
            <a:chOff x="0" y="-57150"/>
            <a:chExt cx="769602" cy="2766600"/>
          </a:xfrm>
        </p:grpSpPr>
        <p:sp>
          <p:nvSpPr>
            <p:cNvPr id="120" name="Google Shape;120;g39a92e5e1e7_9_10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9a92e5e1e7_9_10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g39a92e5e1e7_9_10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9a92e5e1e7_9_10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9a92e5e1e7_9_107"/>
          <p:cNvSpPr txBox="1"/>
          <p:nvPr/>
        </p:nvSpPr>
        <p:spPr>
          <a:xfrm>
            <a:off x="4037479" y="4222376"/>
            <a:ext cx="13423500" cy="1853400"/>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lang="nl-NL" sz="3800">
                <a:solidFill>
                  <a:schemeClr val="lt1"/>
                </a:solidFill>
                <a:latin typeface="Quicksand"/>
                <a:ea typeface="Quicksand"/>
                <a:cs typeface="Quicksand"/>
                <a:sym typeface="Quicksand"/>
              </a:rPr>
              <a:t>In deze workshop leer je hoe je een goede campagne maakt en presenteert.</a:t>
            </a:r>
            <a:endParaRPr b="0" i="0" sz="3800" u="none" cap="none" strike="noStrike">
              <a:solidFill>
                <a:schemeClr val="lt1"/>
              </a:solidFill>
              <a:latin typeface="Calibri"/>
              <a:ea typeface="Calibri"/>
              <a:cs typeface="Calibri"/>
              <a:sym typeface="Calibri"/>
            </a:endParaRPr>
          </a:p>
        </p:txBody>
      </p:sp>
      <p:sp>
        <p:nvSpPr>
          <p:cNvPr id="125" name="Google Shape;125;g39a92e5e1e7_9_107"/>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 doel</a:t>
            </a:r>
            <a:endParaRPr sz="8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g39a92e5e1e7_9_117"/>
          <p:cNvGrpSpPr/>
          <p:nvPr/>
        </p:nvGrpSpPr>
        <p:grpSpPr>
          <a:xfrm>
            <a:off x="0" y="-216992"/>
            <a:ext cx="2922102" cy="10504504"/>
            <a:chOff x="0" y="-57150"/>
            <a:chExt cx="769602" cy="2766600"/>
          </a:xfrm>
        </p:grpSpPr>
        <p:sp>
          <p:nvSpPr>
            <p:cNvPr id="131" name="Google Shape;131;g39a92e5e1e7_9_1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g39a92e5e1e7_9_1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g39a92e5e1e7_9_1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g39a92e5e1e7_9_1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9a92e5e1e7_9_117"/>
          <p:cNvSpPr txBox="1"/>
          <p:nvPr>
            <p:ph type="title"/>
          </p:nvPr>
        </p:nvSpPr>
        <p:spPr>
          <a:xfrm>
            <a:off x="3848400" y="3068050"/>
            <a:ext cx="131769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Wat zijn activisme en belangenbehartiging?</a:t>
            </a:r>
            <a:endParaRPr sz="7800"/>
          </a:p>
        </p:txBody>
      </p:sp>
      <p:sp>
        <p:nvSpPr>
          <p:cNvPr id="136" name="Google Shape;136;g39a92e5e1e7_9_117"/>
          <p:cNvSpPr txBox="1"/>
          <p:nvPr>
            <p:ph idx="1" type="body"/>
          </p:nvPr>
        </p:nvSpPr>
        <p:spPr>
          <a:xfrm>
            <a:off x="3968829" y="558602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Wat is het verschil?</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0" name="Shape 140"/>
        <p:cNvGrpSpPr/>
        <p:nvPr/>
      </p:nvGrpSpPr>
      <p:grpSpPr>
        <a:xfrm>
          <a:off x="0" y="0"/>
          <a:ext cx="0" cy="0"/>
          <a:chOff x="0" y="0"/>
          <a:chExt cx="0" cy="0"/>
        </a:xfrm>
      </p:grpSpPr>
      <p:grpSp>
        <p:nvGrpSpPr>
          <p:cNvPr id="141" name="Google Shape;141;g39a92e5e1e7_9_127"/>
          <p:cNvGrpSpPr/>
          <p:nvPr/>
        </p:nvGrpSpPr>
        <p:grpSpPr>
          <a:xfrm>
            <a:off x="0" y="-216992"/>
            <a:ext cx="2922102" cy="10504504"/>
            <a:chOff x="0" y="-57150"/>
            <a:chExt cx="769602" cy="2766600"/>
          </a:xfrm>
        </p:grpSpPr>
        <p:sp>
          <p:nvSpPr>
            <p:cNvPr id="142" name="Google Shape;142;g39a92e5e1e7_9_12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9a92e5e1e7_9_12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9a92e5e1e7_9_12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9a92e5e1e7_9_12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9a92e5e1e7_9_127"/>
          <p:cNvSpPr txBox="1"/>
          <p:nvPr>
            <p:ph type="title"/>
          </p:nvPr>
        </p:nvSpPr>
        <p:spPr>
          <a:xfrm>
            <a:off x="3688175" y="1465825"/>
            <a:ext cx="140277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Wat zijn activisme en belangenbehartiging?</a:t>
            </a:r>
            <a:endParaRPr sz="7800"/>
          </a:p>
        </p:txBody>
      </p:sp>
      <p:sp>
        <p:nvSpPr>
          <p:cNvPr id="147" name="Google Shape;147;g39a92e5e1e7_9_127"/>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8" name="Google Shape;148;g39a92e5e1e7_9_127"/>
          <p:cNvPicPr preferRelativeResize="0"/>
          <p:nvPr/>
        </p:nvPicPr>
        <p:blipFill rotWithShape="1">
          <a:blip r:embed="rId5">
            <a:alphaModFix/>
          </a:blip>
          <a:srcRect b="0" l="0" r="0" t="0"/>
          <a:stretch/>
        </p:blipFill>
        <p:spPr>
          <a:xfrm>
            <a:off x="6342575" y="3429000"/>
            <a:ext cx="7492075" cy="4992450"/>
          </a:xfrm>
          <a:prstGeom prst="rect">
            <a:avLst/>
          </a:prstGeom>
          <a:noFill/>
          <a:ln>
            <a:noFill/>
          </a:ln>
        </p:spPr>
      </p:pic>
      <p:sp>
        <p:nvSpPr>
          <p:cNvPr id="149" name="Google Shape;149;g39a92e5e1e7_9_127"/>
          <p:cNvSpPr txBox="1"/>
          <p:nvPr/>
        </p:nvSpPr>
        <p:spPr>
          <a:xfrm>
            <a:off x="14128575" y="7026150"/>
            <a:ext cx="3000000" cy="1395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0" lang="nl-NL" sz="1100" u="none" cap="none" strike="noStrike">
                <a:solidFill>
                  <a:schemeClr val="lt1"/>
                </a:solidFill>
                <a:latin typeface="Arial"/>
                <a:ea typeface="Arial"/>
                <a:cs typeface="Arial"/>
                <a:sym typeface="Arial"/>
              </a:rPr>
              <a:t>Figuur 1</a:t>
            </a:r>
            <a:endParaRPr b="1" i="0" sz="1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nl-NL" sz="1100" u="none" cap="none" strike="noStrike">
                <a:solidFill>
                  <a:schemeClr val="lt1"/>
                </a:solidFill>
                <a:latin typeface="Arial"/>
                <a:ea typeface="Arial"/>
                <a:cs typeface="Arial"/>
                <a:sym typeface="Arial"/>
              </a:rPr>
              <a:t>Belangenbehartiging versus activisme </a:t>
            </a:r>
            <a:r>
              <a:rPr b="0" i="0" lang="nl-NL" sz="1100" u="none" cap="none" strike="noStrike">
                <a:solidFill>
                  <a:schemeClr val="lt1"/>
                </a:solidFill>
                <a:latin typeface="Arial"/>
                <a:ea typeface="Arial"/>
                <a:cs typeface="Arial"/>
                <a:sym typeface="Arial"/>
              </a:rPr>
              <a:t>[Diagram]. Uit </a:t>
            </a:r>
            <a:r>
              <a:rPr b="0" i="1" lang="nl-NL" sz="1100" u="none" cap="none" strike="noStrike">
                <a:solidFill>
                  <a:schemeClr val="lt1"/>
                </a:solidFill>
                <a:latin typeface="Arial"/>
                <a:ea typeface="Arial"/>
                <a:cs typeface="Arial"/>
                <a:sym typeface="Arial"/>
              </a:rPr>
              <a:t>Belangenbehartiging versus activisme</a:t>
            </a:r>
            <a:r>
              <a:rPr b="0" i="0" lang="nl-NL" sz="1100" u="none" cap="none" strike="noStrike">
                <a:solidFill>
                  <a:schemeClr val="lt1"/>
                </a:solidFill>
                <a:latin typeface="Arial"/>
                <a:ea typeface="Arial"/>
                <a:cs typeface="Arial"/>
                <a:sym typeface="Arial"/>
              </a:rPr>
              <a:t>, door Grammar Stammer, 2025. Op 13 augustus 2025 opgehaald van</a:t>
            </a:r>
            <a:r>
              <a:rPr b="0" i="0" lang="nl-NL" sz="1100" u="sng" cap="none" strike="noStrike">
                <a:solidFill>
                  <a:schemeClr val="hlink"/>
                </a:solidFill>
                <a:latin typeface="Arial"/>
                <a:ea typeface="Arial"/>
                <a:cs typeface="Arial"/>
                <a:sym typeface="Arial"/>
                <a:hlinkClick r:id="rId6"/>
              </a:rPr>
              <a:t> https://grammarstammer.weebly.com/words-to-the-wise/advocacy-vs-activism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sp>
        <p:nvSpPr>
          <p:cNvPr id="154" name="Google Shape;154;g39a92e5e1e7_9_13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g39a92e5e1e7_9_139"/>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9a92e5e1e7_9_139"/>
          <p:cNvSpPr txBox="1"/>
          <p:nvPr/>
        </p:nvSpPr>
        <p:spPr>
          <a:xfrm>
            <a:off x="2783013" y="13949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Mate van politieke participatie</a:t>
            </a:r>
            <a:endParaRPr b="0" i="0" sz="8000" u="none" cap="none" strike="noStrike">
              <a:solidFill>
                <a:schemeClr val="lt1"/>
              </a:solidFill>
              <a:latin typeface="Calibri"/>
              <a:ea typeface="Calibri"/>
              <a:cs typeface="Calibri"/>
              <a:sym typeface="Calibri"/>
            </a:endParaRPr>
          </a:p>
        </p:txBody>
      </p:sp>
      <p:sp>
        <p:nvSpPr>
          <p:cNvPr id="157" name="Google Shape;157;g39a92e5e1e7_9_139"/>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9a92e5e1e7_9_139"/>
          <p:cNvSpPr txBox="1"/>
          <p:nvPr/>
        </p:nvSpPr>
        <p:spPr>
          <a:xfrm>
            <a:off x="12632300" y="7975375"/>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Figuur 2</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Citizens. (z.d.). Piramide van betrokkenheid [Afbeelding]. HAN University of Applied Sciences.</a:t>
            </a:r>
            <a:endParaRPr b="0" i="0" sz="1100" u="sng" cap="none" strike="noStrike">
              <a:solidFill>
                <a:schemeClr val="accent1"/>
              </a:solidFill>
              <a:latin typeface="Arial"/>
              <a:ea typeface="Arial"/>
              <a:cs typeface="Arial"/>
              <a:sym typeface="Arial"/>
            </a:endParaRPr>
          </a:p>
        </p:txBody>
      </p:sp>
      <p:pic>
        <p:nvPicPr>
          <p:cNvPr id="159" name="Google Shape;159;g39a92e5e1e7_9_139"/>
          <p:cNvPicPr preferRelativeResize="0"/>
          <p:nvPr/>
        </p:nvPicPr>
        <p:blipFill>
          <a:blip r:embed="rId6">
            <a:alphaModFix/>
          </a:blip>
          <a:stretch>
            <a:fillRect/>
          </a:stretch>
        </p:blipFill>
        <p:spPr>
          <a:xfrm>
            <a:off x="3585175" y="2803061"/>
            <a:ext cx="8951450" cy="61104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3" name="Shape 163"/>
        <p:cNvGrpSpPr/>
        <p:nvPr/>
      </p:nvGrpSpPr>
      <p:grpSpPr>
        <a:xfrm>
          <a:off x="0" y="0"/>
          <a:ext cx="0" cy="0"/>
          <a:chOff x="0" y="0"/>
          <a:chExt cx="0" cy="0"/>
        </a:xfrm>
      </p:grpSpPr>
      <p:grpSp>
        <p:nvGrpSpPr>
          <p:cNvPr id="164" name="Google Shape;164;g39a92e5e1e7_9_148"/>
          <p:cNvGrpSpPr/>
          <p:nvPr/>
        </p:nvGrpSpPr>
        <p:grpSpPr>
          <a:xfrm>
            <a:off x="0" y="-216993"/>
            <a:ext cx="2922102" cy="10504504"/>
            <a:chOff x="0" y="-57150"/>
            <a:chExt cx="769602" cy="2766600"/>
          </a:xfrm>
        </p:grpSpPr>
        <p:sp>
          <p:nvSpPr>
            <p:cNvPr id="165" name="Google Shape;165;g39a92e5e1e7_9_14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9a92e5e1e7_9_14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g39a92e5e1e7_9_14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9a92e5e1e7_9_14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169" name="Google Shape;169;g39a92e5e1e7_9_148" title="Deaf President Now! — Official Trailer | Apple TV">
            <a:hlinkClick r:id="rId5"/>
          </p:cNvPr>
          <p:cNvPicPr preferRelativeResize="0"/>
          <p:nvPr/>
        </p:nvPicPr>
        <p:blipFill rotWithShape="1">
          <a:blip r:embed="rId6">
            <a:alphaModFix/>
          </a:blip>
          <a:srcRect b="0" l="0" r="0" t="0"/>
          <a:stretch/>
        </p:blipFill>
        <p:spPr>
          <a:xfrm>
            <a:off x="5407674" y="3429000"/>
            <a:ext cx="8869778" cy="4989250"/>
          </a:xfrm>
          <a:prstGeom prst="rect">
            <a:avLst/>
          </a:prstGeom>
          <a:noFill/>
          <a:ln>
            <a:noFill/>
          </a:ln>
        </p:spPr>
      </p:pic>
      <p:sp>
        <p:nvSpPr>
          <p:cNvPr id="170" name="Google Shape;170;g39a92e5e1e7_9_148"/>
          <p:cNvSpPr txBox="1"/>
          <p:nvPr/>
        </p:nvSpPr>
        <p:spPr>
          <a:xfrm>
            <a:off x="3313400" y="969675"/>
            <a:ext cx="137616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Voorbeeld van activisme door doven:</a:t>
            </a:r>
            <a:endParaRPr b="0" i="0" sz="8000" u="none" cap="none" strike="noStrike">
              <a:solidFill>
                <a:schemeClr val="lt1"/>
              </a:solidFill>
              <a:latin typeface="Calibri"/>
              <a:ea typeface="Calibri"/>
              <a:cs typeface="Calibri"/>
              <a:sym typeface="Calibri"/>
            </a:endParaRPr>
          </a:p>
        </p:txBody>
      </p:sp>
      <p:sp>
        <p:nvSpPr>
          <p:cNvPr id="171" name="Google Shape;171;g39a92e5e1e7_9_148"/>
          <p:cNvSpPr txBox="1"/>
          <p:nvPr/>
        </p:nvSpPr>
        <p:spPr>
          <a:xfrm>
            <a:off x="14464625" y="7480150"/>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1" i="0" lang="nl-NL" sz="1100" u="none" cap="none" strike="noStrike">
                <a:solidFill>
                  <a:schemeClr val="lt1"/>
                </a:solidFill>
                <a:latin typeface="Arial"/>
                <a:ea typeface="Arial"/>
                <a:cs typeface="Arial"/>
                <a:sym typeface="Arial"/>
              </a:rPr>
              <a:t>Video 1: </a:t>
            </a:r>
            <a:br>
              <a:rPr b="1" i="0" lang="nl-NL" sz="1100" u="none" cap="none" strike="noStrike">
                <a:solidFill>
                  <a:schemeClr val="lt1"/>
                </a:solidFill>
                <a:latin typeface="Arial"/>
                <a:ea typeface="Arial"/>
                <a:cs typeface="Arial"/>
                <a:sym typeface="Arial"/>
              </a:rPr>
            </a:br>
            <a:r>
              <a:rPr b="0" i="0" lang="nl-NL" sz="1100" u="none" cap="none" strike="noStrike">
                <a:solidFill>
                  <a:schemeClr val="lt1"/>
                </a:solidFill>
                <a:latin typeface="Arial"/>
                <a:ea typeface="Arial"/>
                <a:cs typeface="Arial"/>
                <a:sym typeface="Arial"/>
              </a:rPr>
              <a:t>Apple TV+. (z.d.). </a:t>
            </a:r>
            <a:r>
              <a:rPr b="0" i="1" lang="nl-NL" sz="1100" u="none" cap="none" strike="noStrike">
                <a:solidFill>
                  <a:schemeClr val="lt1"/>
                </a:solidFill>
                <a:latin typeface="Arial"/>
                <a:ea typeface="Arial"/>
                <a:cs typeface="Arial"/>
                <a:sym typeface="Arial"/>
              </a:rPr>
              <a:t>Deaf President Now!  Officiële trailer. </a:t>
            </a:r>
            <a:r>
              <a:rPr b="0" i="0" lang="nl-NL" sz="1100" u="none" cap="none" strike="noStrike">
                <a:solidFill>
                  <a:schemeClr val="lt1"/>
                </a:solidFill>
                <a:latin typeface="Arial"/>
                <a:ea typeface="Arial"/>
                <a:cs typeface="Arial"/>
                <a:sym typeface="Arial"/>
              </a:rPr>
              <a:t>YouTube. https://youtu.be/m-gIp9CDFtM</a:t>
            </a:r>
            <a:endParaRPr b="0" i="0" sz="1100" u="sng" cap="none" strike="noStrike">
              <a:solidFill>
                <a:schemeClr val="hlink"/>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5" name="Shape 175"/>
        <p:cNvGrpSpPr/>
        <p:nvPr/>
      </p:nvGrpSpPr>
      <p:grpSpPr>
        <a:xfrm>
          <a:off x="0" y="0"/>
          <a:ext cx="0" cy="0"/>
          <a:chOff x="0" y="0"/>
          <a:chExt cx="0" cy="0"/>
        </a:xfrm>
      </p:grpSpPr>
      <p:grpSp>
        <p:nvGrpSpPr>
          <p:cNvPr id="176" name="Google Shape;176;g39a92e5e1e7_9_159"/>
          <p:cNvGrpSpPr/>
          <p:nvPr/>
        </p:nvGrpSpPr>
        <p:grpSpPr>
          <a:xfrm>
            <a:off x="0" y="-216992"/>
            <a:ext cx="2922102" cy="10504504"/>
            <a:chOff x="0" y="-57150"/>
            <a:chExt cx="769602" cy="2766600"/>
          </a:xfrm>
        </p:grpSpPr>
        <p:sp>
          <p:nvSpPr>
            <p:cNvPr id="177" name="Google Shape;177;g39a92e5e1e7_9_15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9a92e5e1e7_9_15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9" name="Google Shape;179;g39a92e5e1e7_9_15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9a92e5e1e7_9_15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9a92e5e1e7_9_159"/>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Definitie van “Campagne”</a:t>
            </a:r>
            <a:endParaRPr sz="7800"/>
          </a:p>
        </p:txBody>
      </p:sp>
      <p:sp>
        <p:nvSpPr>
          <p:cNvPr id="182" name="Google Shape;182;g39a92e5e1e7_9_159"/>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Campagne: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i="1" lang="nl-NL" sz="4100">
                <a:solidFill>
                  <a:schemeClr val="lt1"/>
                </a:solidFill>
                <a:latin typeface="Quicksand"/>
                <a:ea typeface="Quicksand"/>
                <a:cs typeface="Quicksand"/>
                <a:sym typeface="Quicksand"/>
              </a:rPr>
              <a:t>“een reeks geplande acties om een maatschappelijk, zakelijk of politiek doel te bereiken”</a:t>
            </a:r>
            <a:endParaRPr i="1"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6" name="Shape 186"/>
        <p:cNvGrpSpPr/>
        <p:nvPr/>
      </p:nvGrpSpPr>
      <p:grpSpPr>
        <a:xfrm>
          <a:off x="0" y="0"/>
          <a:ext cx="0" cy="0"/>
          <a:chOff x="0" y="0"/>
          <a:chExt cx="0" cy="0"/>
        </a:xfrm>
      </p:grpSpPr>
      <p:grpSp>
        <p:nvGrpSpPr>
          <p:cNvPr id="187" name="Google Shape;187;g39a92e5e1e7_9_169"/>
          <p:cNvGrpSpPr/>
          <p:nvPr/>
        </p:nvGrpSpPr>
        <p:grpSpPr>
          <a:xfrm>
            <a:off x="0" y="-216992"/>
            <a:ext cx="2922102" cy="10504504"/>
            <a:chOff x="0" y="-57150"/>
            <a:chExt cx="769602" cy="2766600"/>
          </a:xfrm>
        </p:grpSpPr>
        <p:sp>
          <p:nvSpPr>
            <p:cNvPr id="188" name="Google Shape;188;g39a92e5e1e7_9_1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9a92e5e1e7_9_1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0" name="Google Shape;190;g39a92e5e1e7_9_1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9a92e5e1e7_9_1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g39a92e5e1e7_9_169"/>
          <p:cNvSpPr txBox="1"/>
          <p:nvPr>
            <p:ph type="title"/>
          </p:nvPr>
        </p:nvSpPr>
        <p:spPr>
          <a:xfrm>
            <a:off x="4068375" y="149562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Campagnestrategie</a:t>
            </a:r>
            <a:endParaRPr sz="7800"/>
          </a:p>
        </p:txBody>
      </p:sp>
      <p:sp>
        <p:nvSpPr>
          <p:cNvPr id="193" name="Google Shape;193;g39a92e5e1e7_9_169"/>
          <p:cNvSpPr txBox="1"/>
          <p:nvPr>
            <p:ph idx="1" type="body"/>
          </p:nvPr>
        </p:nvSpPr>
        <p:spPr>
          <a:xfrm>
            <a:off x="4572004" y="3319778"/>
            <a:ext cx="11839800" cy="45261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1</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Probleem identificeren en analyseren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2</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Doel en doelstellingen bepalen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3</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Besluitvormers identificeren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4</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Boodschap en vraag formuleren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5</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Planning maken (tijdlijn)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6</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Middelen bepalen, strategie kiezen en uitvoeren</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Stap 7</a:t>
            </a:r>
            <a:endParaRPr sz="8991">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450"/>
              <a:buNone/>
            </a:pPr>
            <a:r>
              <a:rPr lang="nl-NL" sz="8991">
                <a:solidFill>
                  <a:schemeClr val="lt1"/>
                </a:solidFill>
                <a:latin typeface="Quicksand"/>
                <a:ea typeface="Quicksand"/>
                <a:cs typeface="Quicksand"/>
                <a:sym typeface="Quicksand"/>
              </a:rPr>
              <a:t>👉 Monitoren, evalueren en delen</a:t>
            </a:r>
            <a:endParaRPr sz="8991">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dk1"/>
              </a:buClr>
              <a:buSzPct val="1000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ct val="1000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7" name="Shape 197"/>
        <p:cNvGrpSpPr/>
        <p:nvPr/>
      </p:nvGrpSpPr>
      <p:grpSpPr>
        <a:xfrm>
          <a:off x="0" y="0"/>
          <a:ext cx="0" cy="0"/>
          <a:chOff x="0" y="0"/>
          <a:chExt cx="0" cy="0"/>
        </a:xfrm>
      </p:grpSpPr>
      <p:grpSp>
        <p:nvGrpSpPr>
          <p:cNvPr id="198" name="Google Shape;198;g39a92e5e1e7_9_179"/>
          <p:cNvGrpSpPr/>
          <p:nvPr/>
        </p:nvGrpSpPr>
        <p:grpSpPr>
          <a:xfrm>
            <a:off x="0" y="-216993"/>
            <a:ext cx="2922102" cy="10504504"/>
            <a:chOff x="0" y="-57150"/>
            <a:chExt cx="769602" cy="2766600"/>
          </a:xfrm>
        </p:grpSpPr>
        <p:sp>
          <p:nvSpPr>
            <p:cNvPr id="199" name="Google Shape;199;g39a92e5e1e7_9_17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9a92e5e1e7_9_17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1" name="Google Shape;201;g39a92e5e1e7_9_17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9a92e5e1e7_9_17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3" name="Google Shape;203;g39a92e5e1e7_9_179"/>
          <p:cNvSpPr txBox="1"/>
          <p:nvPr>
            <p:ph type="title"/>
          </p:nvPr>
        </p:nvSpPr>
        <p:spPr>
          <a:xfrm>
            <a:off x="4536825" y="1893700"/>
            <a:ext cx="10841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Activiteit: Ontwerpen van een campagne</a:t>
            </a:r>
            <a:endParaRPr sz="8000"/>
          </a:p>
        </p:txBody>
      </p:sp>
      <p:sp>
        <p:nvSpPr>
          <p:cNvPr id="204" name="Google Shape;204;g39a92e5e1e7_9_179"/>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Werk in groepen om een campagne te ontwerpen!</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Maak indruk!</a:t>
            </a:r>
            <a:endParaRPr sz="36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8" name="Shape 208"/>
        <p:cNvGrpSpPr/>
        <p:nvPr/>
      </p:nvGrpSpPr>
      <p:grpSpPr>
        <a:xfrm>
          <a:off x="0" y="0"/>
          <a:ext cx="0" cy="0"/>
          <a:chOff x="0" y="0"/>
          <a:chExt cx="0" cy="0"/>
        </a:xfrm>
      </p:grpSpPr>
      <p:grpSp>
        <p:nvGrpSpPr>
          <p:cNvPr id="209" name="Google Shape;209;g39a92e5e1e7_9_189"/>
          <p:cNvGrpSpPr/>
          <p:nvPr/>
        </p:nvGrpSpPr>
        <p:grpSpPr>
          <a:xfrm>
            <a:off x="0" y="-216992"/>
            <a:ext cx="2922102" cy="10504504"/>
            <a:chOff x="0" y="-57150"/>
            <a:chExt cx="769602" cy="2766600"/>
          </a:xfrm>
        </p:grpSpPr>
        <p:sp>
          <p:nvSpPr>
            <p:cNvPr id="210" name="Google Shape;210;g39a92e5e1e7_9_1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9a92e5e1e7_9_18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g39a92e5e1e7_9_1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g39a92e5e1e7_9_18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g39a92e5e1e7_9_189"/>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Terugblik</a:t>
            </a:r>
            <a:endParaRPr sz="8000">
              <a:solidFill>
                <a:schemeClr val="lt1"/>
              </a:solidFill>
            </a:endParaRPr>
          </a:p>
        </p:txBody>
      </p:sp>
      <p:sp>
        <p:nvSpPr>
          <p:cNvPr id="215" name="Google Shape;215;g39a92e5e1e7_9_189"/>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heb je geleerd?</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heeft je verrast of uitgedaagd?</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216" name="Google Shape;216;g39a92e5e1e7_9_189"/>
          <p:cNvPicPr preferRelativeResize="0"/>
          <p:nvPr/>
        </p:nvPicPr>
        <p:blipFill rotWithShape="1">
          <a:blip r:embed="rId5">
            <a:alphaModFix/>
          </a:blip>
          <a:srcRect b="46141" l="40526" r="0" t="0"/>
          <a:stretch/>
        </p:blipFill>
        <p:spPr>
          <a:xfrm>
            <a:off x="9931850" y="853125"/>
            <a:ext cx="8356152" cy="4256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0" name="Shape 220"/>
        <p:cNvGrpSpPr/>
        <p:nvPr/>
      </p:nvGrpSpPr>
      <p:grpSpPr>
        <a:xfrm>
          <a:off x="0" y="0"/>
          <a:ext cx="0" cy="0"/>
          <a:chOff x="0" y="0"/>
          <a:chExt cx="0" cy="0"/>
        </a:xfrm>
      </p:grpSpPr>
      <p:sp>
        <p:nvSpPr>
          <p:cNvPr id="221" name="Google Shape;221;g39a92e5e1e7_9_20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9a92e5e1e7_9_200"/>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9a92e5e1e7_9_200"/>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4" name="Google Shape;224;g39a92e5e1e7_9_200"/>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g39a92e5e1e7_9_200"/>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26" name="Google Shape;226;g39a92e5e1e7_9_200"/>
          <p:cNvGrpSpPr/>
          <p:nvPr/>
        </p:nvGrpSpPr>
        <p:grpSpPr>
          <a:xfrm>
            <a:off x="-228300" y="6944208"/>
            <a:ext cx="18940866" cy="4430982"/>
            <a:chOff x="0" y="-57150"/>
            <a:chExt cx="4988508" cy="1167000"/>
          </a:xfrm>
        </p:grpSpPr>
        <p:sp>
          <p:nvSpPr>
            <p:cNvPr id="227" name="Google Shape;227;g39a92e5e1e7_9_200"/>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9a92e5e1e7_9_200"/>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g39a92e5e1e7_9_200"/>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9a92e5e1e7_9_200"/>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9a92e5e1e7_9_200"/>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9a92e5e1e7_9_200"/>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9a92e5e1e7_9_200"/>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9a92e5e1e7_9_200"/>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35" name="Google Shape;235;g39a92e5e1e7_9_200"/>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36" name="Google Shape;236;g39a92e5e1e7_9_200"/>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a:t>
            </a:r>
            <a:r>
              <a:rPr lang="nl-NL" sz="2461">
                <a:solidFill>
                  <a:srgbClr val="FFFFFF"/>
                </a:solidFill>
              </a:rPr>
              <a:t>eaf Culture, Heritage and Diversity</a:t>
            </a:r>
            <a:endParaRPr b="0" i="0" sz="1400" u="none" cap="none" strike="noStrike">
              <a:solidFill>
                <a:srgbClr val="000000"/>
              </a:solidFill>
              <a:latin typeface="Arial"/>
              <a:ea typeface="Arial"/>
              <a:cs typeface="Arial"/>
              <a:sym typeface="Arial"/>
            </a:endParaRPr>
          </a:p>
        </p:txBody>
      </p:sp>
      <p:sp>
        <p:nvSpPr>
          <p:cNvPr id="237" name="Google Shape;237;g39a92e5e1e7_9_200"/>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