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8288000" cy="10287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Anton" panose="020B0604020202020204" charset="0"/>
      <p:regular r:id="rId26"/>
    </p:embeddedFont>
    <p:embeddedFont>
      <p:font typeface="Quicksand" panose="020B0604020202020204" charset="0"/>
      <p:regular r:id="rId27"/>
      <p:bold r:id="rId28"/>
    </p:embeddedFont>
    <p:embeddedFont>
      <p:font typeface="Arial Black" panose="020B0A04020102020204" pitchFamily="34" charset="0"/>
      <p:bold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jTQusuH1sKBmQ92neRQLL69h3y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2FDA600-EBB1-4BCF-B651-3C939BC8E6AF}">
  <a:tblStyle styleId="{42FDA600-EBB1-4BCF-B651-3C939BC8E6A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4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6"/>
    <p:restoredTop sz="94658"/>
  </p:normalViewPr>
  <p:slideViewPr>
    <p:cSldViewPr snapToGrid="0">
      <p:cViewPr varScale="1">
        <p:scale>
          <a:sx n="73" d="100"/>
          <a:sy n="73" d="100"/>
        </p:scale>
        <p:origin x="53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64490444fc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g364490444fc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5fa9f5703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3" name="Google Shape;163;g35fa9f5703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5fa9f5703a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6" name="Google Shape;176;g35fa9f5703a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5fa9f5703a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5" name="Google Shape;185;g35fa9f5703a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6" name="Google Shape;1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5fa9f5703a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g35fa9f5703a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4" name="Google Shape;21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8" name="Google Shape;2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5fa9f5703a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0" name="Google Shape;250;g35fa9f5703a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5fa9f5703a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1" name="Google Shape;261;g35fa9f5703a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5fa9f5703a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g35fa9f5703a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5fa9f5703a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4" name="Google Shape;284;g35fa9f5703a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5" name="Google Shape;29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7" name="Google Shape;30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s://grammarstammer.weebly.com/words-to-the-wise/advocacy-vs-activism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x.com/Juliet_Young1/status/1384604477697761281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hyperlink" Target="https://deafstudies.eu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2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4" y="4025621"/>
            <a:ext cx="1295340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8000"/>
            </a:pPr>
            <a:r>
              <a:rPr lang="nl-NL" sz="4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Gehörlosenrechte</a:t>
            </a:r>
            <a:r>
              <a:rPr lang="nl-NL" sz="4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nl-NL" sz="4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und</a:t>
            </a:r>
            <a:r>
              <a:rPr lang="nl-NL" sz="4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nl-NL" sz="4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Interessenvertretung</a:t>
            </a:r>
            <a:endParaRPr sz="4000" b="0" i="0" u="none" strike="noStrike" cap="none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8667900" cy="1378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3200"/>
            </a:pPr>
            <a:r>
              <a:rPr lang="nl-NL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Politische Partizipation und Repräsentation </a:t>
            </a:r>
            <a:r>
              <a:rPr lang="nl-NL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nl-NL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nl-NL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von </a:t>
            </a:r>
            <a:r>
              <a:rPr lang="nl-NL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gehörlosen Menschen</a:t>
            </a:r>
            <a:endParaRPr sz="3200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988"/>
            <a:ext cx="8667900" cy="495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3066"/>
              </a:lnSpc>
              <a:buSzPts val="2250"/>
            </a:pPr>
            <a:r>
              <a:rPr lang="nl-NL" sz="225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| Workshop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301894" y="3941889"/>
            <a:ext cx="12966900" cy="2403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03885" lvl="1" indent="-301625">
              <a:lnSpc>
                <a:spcPct val="122468"/>
              </a:lnSpc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Einleitung
Theorie: Politische Partizipation + </a:t>
            </a:r>
            <a:r>
              <a:rPr lang="nl-NL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Interessensvertretungen</a:t>
            </a:r>
            <a:r>
              <a:rPr lang="nl-NL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
Aktivität: </a:t>
            </a:r>
            <a:r>
              <a:rPr lang="nl-NL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Kampagnen-Design</a:t>
            </a:r>
            <a:r>
              <a:rPr lang="nl-NL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
Reflexion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064282" y="1534517"/>
            <a:ext cx="6059432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8000"/>
            </a:pPr>
            <a:r>
              <a:rPr lang="nl-NL" sz="8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Übersicht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3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3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4037479" y="130158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  <a:buSzPts val="4400"/>
            </a:pP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Einleitung</a:t>
            </a:r>
            <a:endParaRPr sz="8000" dirty="0"/>
          </a:p>
        </p:txBody>
      </p:sp>
      <p:sp>
        <p:nvSpPr>
          <p:cNvPr id="113" name="Google Shape;113;p3"/>
          <p:cNvSpPr txBox="1"/>
          <p:nvPr/>
        </p:nvSpPr>
        <p:spPr>
          <a:xfrm>
            <a:off x="4191225" y="3050250"/>
            <a:ext cx="9433800" cy="42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2540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457200">
              <a:lnSpc>
                <a:spcPct val="90000"/>
              </a:lnSpc>
              <a:spcBef>
                <a:spcPts val="20"/>
              </a:spcBef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Vorstellungsrunde </a:t>
            </a:r>
            <a:br>
              <a:rPr lang="nl-NL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lang="nl-NL" sz="3200" dirty="0" smtClean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457200">
              <a:lnSpc>
                <a:spcPct val="90000"/>
              </a:lnSpc>
              <a:spcBef>
                <a:spcPts val="20"/>
              </a:spcBef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Icebreaker:</a:t>
            </a:r>
            <a:br>
              <a:rPr lang="nl-NL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lang="nl-NL"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90000"/>
              </a:lnSpc>
              <a:spcBef>
                <a:spcPts val="20"/>
              </a:spcBef>
              <a:buClr>
                <a:srgbClr val="FFFFFF"/>
              </a:buClr>
              <a:buSzPts val="3200"/>
            </a:pPr>
            <a:r>
              <a:rPr lang="nl-NL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	</a:t>
            </a:r>
            <a:r>
              <a:rPr lang="nl-NL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Was ist Ihr erster Gedanke zu</a:t>
            </a:r>
            <a:r>
              <a:rPr lang="nl-NL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nl-NL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nl-NL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	"Aktivismus </a:t>
            </a:r>
            <a:r>
              <a:rPr lang="nl-NL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 der </a:t>
            </a:r>
            <a:r>
              <a:rPr lang="nl-NL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	Gehörlosengemeinschaft</a:t>
            </a:r>
            <a:r>
              <a:rPr lang="nl-NL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"?</a:t>
            </a:r>
            <a:endParaRPr sz="3200" b="0" i="0" u="none" strike="noStrike" cap="none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4" name="Google Shape;114;p3"/>
          <p:cNvPicPr preferRelativeResize="0"/>
          <p:nvPr/>
        </p:nvPicPr>
        <p:blipFill rotWithShape="1">
          <a:blip r:embed="rId5">
            <a:alphaModFix/>
          </a:blip>
          <a:srcRect t="49889" r="50592"/>
          <a:stretch/>
        </p:blipFill>
        <p:spPr>
          <a:xfrm>
            <a:off x="10683417" y="1582436"/>
            <a:ext cx="6076228" cy="4021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20" name="Google Shape;120;p4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p4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 txBox="1"/>
          <p:nvPr/>
        </p:nvSpPr>
        <p:spPr>
          <a:xfrm>
            <a:off x="3906850" y="4692639"/>
            <a:ext cx="13423526" cy="1853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>
              <a:buClr>
                <a:schemeClr val="lt1"/>
              </a:buClr>
              <a:buSzPts val="3200"/>
            </a:pPr>
            <a:r>
              <a:rPr lang="nl-NL" sz="3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Wissen</a:t>
            </a:r>
            <a:r>
              <a:rPr lang="nl-NL" sz="3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Fähigkeiten und </a:t>
            </a:r>
            <a:r>
              <a:rPr lang="nl-NL" sz="3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Werkzeugen kennen, </a:t>
            </a:r>
          </a:p>
          <a:p>
            <a:pPr lvl="0">
              <a:buClr>
                <a:schemeClr val="lt1"/>
              </a:buClr>
              <a:buSzPts val="3200"/>
            </a:pPr>
            <a:r>
              <a:rPr lang="nl-NL" sz="3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um </a:t>
            </a:r>
            <a:r>
              <a:rPr lang="nl-NL" sz="3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eine effektive </a:t>
            </a:r>
            <a:r>
              <a:rPr lang="nl-NL" sz="3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Interessensvertretungs-Kampagne </a:t>
            </a:r>
          </a:p>
          <a:p>
            <a:pPr lvl="0">
              <a:buClr>
                <a:schemeClr val="lt1"/>
              </a:buClr>
              <a:buSzPts val="3200"/>
            </a:pPr>
            <a:r>
              <a:rPr lang="nl-NL" sz="3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zu </a:t>
            </a:r>
            <a:r>
              <a:rPr lang="nl-NL" sz="3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planen und zu präsentieren.</a:t>
            </a:r>
            <a:endParaRPr sz="3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4"/>
          <p:cNvSpPr txBox="1">
            <a:spLocks noGrp="1"/>
          </p:cNvSpPr>
          <p:nvPr>
            <p:ph type="title" idx="4294967295"/>
          </p:nvPr>
        </p:nvSpPr>
        <p:spPr>
          <a:xfrm>
            <a:off x="4037479" y="130158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</a:pPr>
            <a:r>
              <a:rPr lang="nl-NL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Ziel</a:t>
            </a:r>
            <a:endParaRPr sz="8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31" name="Google Shape;131;p6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p6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3779725" y="2015175"/>
            <a:ext cx="13176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  <a:buSzPts val="4400"/>
            </a:pPr>
            <a:r>
              <a:rPr lang="nl-NL" sz="78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Was ist Aktivismus und </a:t>
            </a:r>
            <a:r>
              <a:rPr lang="nl-NL" sz="78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Interessensvertretung?</a:t>
            </a:r>
            <a:endParaRPr sz="7800" dirty="0"/>
          </a:p>
        </p:txBody>
      </p:sp>
      <p:sp>
        <p:nvSpPr>
          <p:cNvPr id="136" name="Google Shape;136;p6"/>
          <p:cNvSpPr txBox="1">
            <a:spLocks noGrp="1"/>
          </p:cNvSpPr>
          <p:nvPr>
            <p:ph type="body" idx="1"/>
          </p:nvPr>
        </p:nvSpPr>
        <p:spPr>
          <a:xfrm>
            <a:off x="3501903" y="4838467"/>
            <a:ext cx="11839807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nl-NL" sz="41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Diskussion: 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nl-NL" sz="41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</a:t>
            </a:r>
            <a:r>
              <a:rPr lang="nl-NL" sz="41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ist der Unterschied</a:t>
            </a:r>
            <a:r>
              <a:rPr lang="nl-NL" sz="41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nl-NL" sz="41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lvl="0" indent="-15494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g364490444fc_0_1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53" name="Google Shape;153;g364490444fc_0_10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g364490444fc_0_1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5" name="Google Shape;155;g364490444fc_0_10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g364490444fc_0_10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g364490444fc_0_10"/>
          <p:cNvSpPr txBox="1">
            <a:spLocks noGrp="1"/>
          </p:cNvSpPr>
          <p:nvPr>
            <p:ph type="title"/>
          </p:nvPr>
        </p:nvSpPr>
        <p:spPr>
          <a:xfrm>
            <a:off x="3368929" y="1279426"/>
            <a:ext cx="13176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  <a:buSzPts val="4400"/>
            </a:pPr>
            <a:r>
              <a:rPr lang="nl-NL" sz="78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Was ist Aktivismus und </a:t>
            </a:r>
            <a:r>
              <a:rPr lang="nl-NL" sz="78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Interessensvertretung?</a:t>
            </a:r>
            <a:endParaRPr sz="7800" dirty="0"/>
          </a:p>
        </p:txBody>
      </p:sp>
      <p:sp>
        <p:nvSpPr>
          <p:cNvPr id="158" name="Google Shape;158;g364490444fc_0_10"/>
          <p:cNvSpPr txBox="1">
            <a:spLocks noGrp="1"/>
          </p:cNvSpPr>
          <p:nvPr>
            <p:ph type="body" idx="1"/>
          </p:nvPr>
        </p:nvSpPr>
        <p:spPr>
          <a:xfrm>
            <a:off x="4037479" y="3630378"/>
            <a:ext cx="11839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4100" dirty="0"/>
          </a:p>
          <a:p>
            <a:pPr marL="0" lvl="0" indent="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lvl="0" indent="-15494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0" name="Google Shape;160;g364490444fc_0_10"/>
          <p:cNvSpPr txBox="1"/>
          <p:nvPr/>
        </p:nvSpPr>
        <p:spPr>
          <a:xfrm>
            <a:off x="14128575" y="7026150"/>
            <a:ext cx="3000000" cy="13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b="1">
                <a:solidFill>
                  <a:schemeClr val="lt1"/>
                </a:solidFill>
              </a:rPr>
              <a:t>Figure 1</a:t>
            </a:r>
            <a:endParaRPr sz="11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i="1">
                <a:solidFill>
                  <a:schemeClr val="lt1"/>
                </a:solidFill>
              </a:rPr>
              <a:t>Advocacy vs. Activism</a:t>
            </a:r>
            <a:r>
              <a:rPr lang="nl-NL" sz="1100">
                <a:solidFill>
                  <a:schemeClr val="lt1"/>
                </a:solidFill>
              </a:rPr>
              <a:t> [Diagram]. From </a:t>
            </a:r>
            <a:r>
              <a:rPr lang="nl-NL" sz="1100" i="1">
                <a:solidFill>
                  <a:schemeClr val="lt1"/>
                </a:solidFill>
              </a:rPr>
              <a:t>Advocacy vs. Activism</a:t>
            </a:r>
            <a:r>
              <a:rPr lang="nl-NL" sz="1100">
                <a:solidFill>
                  <a:schemeClr val="lt1"/>
                </a:solidFill>
              </a:rPr>
              <a:t>, by Grammar Stammer, 2025. Retrieved August 13, 2025, from </a:t>
            </a:r>
            <a:r>
              <a:rPr lang="nl-NL" sz="1100" u="sng">
                <a:solidFill>
                  <a:schemeClr val="hlink"/>
                </a:solidFill>
                <a:hlinkClick r:id="rId5"/>
              </a:rPr>
              <a:t>https://grammarstammer.weebly.com/words-to-the-wise/advocacy-vs-activism</a:t>
            </a:r>
            <a:endParaRPr/>
          </a:p>
        </p:txBody>
      </p:sp>
      <p:sp>
        <p:nvSpPr>
          <p:cNvPr id="2" name="Abgerundetes Rechteck 1"/>
          <p:cNvSpPr/>
          <p:nvPr/>
        </p:nvSpPr>
        <p:spPr>
          <a:xfrm>
            <a:off x="3840480" y="3264543"/>
            <a:ext cx="4758211" cy="684759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Abgerundetes Rechteck 12"/>
          <p:cNvSpPr/>
          <p:nvPr/>
        </p:nvSpPr>
        <p:spPr>
          <a:xfrm>
            <a:off x="8811947" y="3264542"/>
            <a:ext cx="4642282" cy="685917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Textfeld 2"/>
          <p:cNvSpPr txBox="1"/>
          <p:nvPr/>
        </p:nvSpPr>
        <p:spPr>
          <a:xfrm>
            <a:off x="4695683" y="3778054"/>
            <a:ext cx="358445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 smtClean="0">
                <a:latin typeface="Arial Black" panose="020B0A04020102020204" pitchFamily="34" charset="0"/>
              </a:rPr>
              <a:t>Interessens-vertretung</a:t>
            </a:r>
          </a:p>
          <a:p>
            <a:endParaRPr lang="de-AT" dirty="0"/>
          </a:p>
        </p:txBody>
      </p:sp>
      <p:sp>
        <p:nvSpPr>
          <p:cNvPr id="15" name="Textfeld 14"/>
          <p:cNvSpPr txBox="1"/>
          <p:nvPr/>
        </p:nvSpPr>
        <p:spPr>
          <a:xfrm>
            <a:off x="9407677" y="3928971"/>
            <a:ext cx="32065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600" b="1" dirty="0" smtClean="0">
                <a:latin typeface="Arial Black" panose="020B0A04020102020204" pitchFamily="34" charset="0"/>
              </a:rPr>
              <a:t>Aktivismus</a:t>
            </a:r>
          </a:p>
          <a:p>
            <a:endParaRPr lang="de-AT" sz="3600" b="1" dirty="0">
              <a:latin typeface="Arial Black" panose="020B0A0402010202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386432" y="4906628"/>
            <a:ext cx="381469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800" dirty="0" smtClean="0">
                <a:solidFill>
                  <a:schemeClr val="tx1"/>
                </a:solidFill>
                <a:latin typeface="Quicksand" panose="020B0604020202020204" charset="0"/>
              </a:rPr>
              <a:t>Arbeit innerhalb des Systems, um Entscheidungsträger zu beeinflussen, um Veränderungen zu erwirken.</a:t>
            </a:r>
          </a:p>
          <a:p>
            <a:endParaRPr lang="de-AT" sz="1800" dirty="0">
              <a:solidFill>
                <a:schemeClr val="tx1"/>
              </a:solidFill>
              <a:latin typeface="Quicksand" panose="020B0604020202020204" charset="0"/>
            </a:endParaRPr>
          </a:p>
          <a:p>
            <a:endParaRPr lang="de-AT" sz="1800" dirty="0" smtClean="0">
              <a:solidFill>
                <a:schemeClr val="tx1"/>
              </a:solidFill>
              <a:latin typeface="Quicksand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AT" sz="1800" dirty="0" smtClean="0">
                <a:solidFill>
                  <a:schemeClr val="tx1"/>
                </a:solidFill>
                <a:latin typeface="Quicksand" panose="020B0604020202020204" charset="0"/>
              </a:rPr>
              <a:t>Schrifttexte verfassen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AT" sz="1800" dirty="0" smtClean="0">
                <a:solidFill>
                  <a:schemeClr val="tx1"/>
                </a:solidFill>
                <a:latin typeface="Quicksand" panose="020B0604020202020204" charset="0"/>
              </a:rPr>
              <a:t>Treffen mit Verantwortlichen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AT" sz="1800" dirty="0" smtClean="0">
                <a:solidFill>
                  <a:schemeClr val="tx1"/>
                </a:solidFill>
                <a:latin typeface="Quicksand" panose="020B0604020202020204" charset="0"/>
              </a:rPr>
              <a:t>Erklärungen für die Politiker*innen</a:t>
            </a:r>
          </a:p>
          <a:p>
            <a:endParaRPr lang="de-AT" dirty="0"/>
          </a:p>
        </p:txBody>
      </p:sp>
      <p:sp>
        <p:nvSpPr>
          <p:cNvPr id="17" name="Textfeld 16"/>
          <p:cNvSpPr txBox="1"/>
          <p:nvPr/>
        </p:nvSpPr>
        <p:spPr>
          <a:xfrm>
            <a:off x="9339707" y="4780311"/>
            <a:ext cx="386136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dirty="0" smtClean="0">
                <a:latin typeface="Quicksand" panose="020B0604020202020204" charset="0"/>
              </a:rPr>
              <a:t>Öffentlich-wirksame Aktionen setzen, um Bewusstsein zu schaffen und Veränderungen vorantreiben.</a:t>
            </a:r>
          </a:p>
          <a:p>
            <a:endParaRPr lang="de-AT" sz="2000" dirty="0">
              <a:latin typeface="Quicksand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000" dirty="0" smtClean="0">
                <a:latin typeface="Quicksand" panose="020B0604020202020204" charset="0"/>
              </a:rPr>
              <a:t>Demonstrationen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000" dirty="0" smtClean="0">
                <a:latin typeface="Quicksand" panose="020B0604020202020204" charset="0"/>
              </a:rPr>
              <a:t>Petitionen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000" dirty="0" smtClean="0">
                <a:latin typeface="Quicksand" panose="020B0604020202020204" charset="0"/>
              </a:rPr>
              <a:t>Kundgebungen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000" dirty="0" err="1" smtClean="0">
                <a:latin typeface="Quicksand" panose="020B0604020202020204" charset="0"/>
              </a:rPr>
              <a:t>Social</a:t>
            </a:r>
            <a:r>
              <a:rPr lang="de-AT" sz="2000" dirty="0" smtClean="0">
                <a:latin typeface="Quicksand" panose="020B0604020202020204" charset="0"/>
              </a:rPr>
              <a:t>-Media-Kampagnen</a:t>
            </a:r>
          </a:p>
          <a:p>
            <a:endParaRPr lang="de-AT" dirty="0"/>
          </a:p>
          <a:p>
            <a:endParaRPr lang="de-AT" dirty="0" smtClean="0"/>
          </a:p>
          <a:p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31371" y="8016304"/>
            <a:ext cx="1895475" cy="14097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7557" y="8022292"/>
            <a:ext cx="2228850" cy="1504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g35fa9f5703a_0_3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66" name="Google Shape;166;g35fa9f5703a_0_3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g35fa9f5703a_0_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g35fa9f5703a_0_3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g35fa9f5703a_0_3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g35fa9f5703a_0_3"/>
          <p:cNvSpPr txBox="1">
            <a:spLocks noGrp="1"/>
          </p:cNvSpPr>
          <p:nvPr>
            <p:ph type="title"/>
          </p:nvPr>
        </p:nvSpPr>
        <p:spPr>
          <a:xfrm>
            <a:off x="4908816" y="449792"/>
            <a:ext cx="94701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  <a:buSzPts val="4400"/>
            </a:pP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Leiter</a:t>
            </a: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der </a:t>
            </a: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Beteiligung</a:t>
            </a:r>
            <a:endParaRPr sz="8000" dirty="0"/>
          </a:p>
        </p:txBody>
      </p:sp>
      <p:pic>
        <p:nvPicPr>
          <p:cNvPr id="172" name="Google Shape;172;g35fa9f5703a_0_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183" y="4230331"/>
            <a:ext cx="3851417" cy="2859764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g35fa9f5703a_0_3"/>
          <p:cNvSpPr txBox="1"/>
          <p:nvPr/>
        </p:nvSpPr>
        <p:spPr>
          <a:xfrm>
            <a:off x="215747" y="8628473"/>
            <a:ext cx="2668528" cy="1660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l-NL" sz="1100" b="1" dirty="0">
                <a:solidFill>
                  <a:schemeClr val="lt1"/>
                </a:solidFill>
              </a:rPr>
              <a:t>Figure 2</a:t>
            </a:r>
            <a:br>
              <a:rPr lang="nl-NL" sz="1100" b="1" dirty="0">
                <a:solidFill>
                  <a:schemeClr val="lt1"/>
                </a:solidFill>
              </a:rPr>
            </a:br>
            <a:r>
              <a:rPr lang="nl-NL" sz="1100" i="1" dirty="0">
                <a:solidFill>
                  <a:schemeClr val="lt1"/>
                </a:solidFill>
              </a:rPr>
              <a:t>Ladder of Participation</a:t>
            </a:r>
            <a:r>
              <a:rPr lang="nl-NL" sz="1100" dirty="0">
                <a:solidFill>
                  <a:schemeClr val="lt1"/>
                </a:solidFill>
              </a:rPr>
              <a:t> [Image]. From J. Young, 2021, </a:t>
            </a:r>
            <a:r>
              <a:rPr lang="nl-NL" sz="1100" i="1" dirty="0">
                <a:solidFill>
                  <a:schemeClr val="lt1"/>
                </a:solidFill>
              </a:rPr>
              <a:t>X</a:t>
            </a:r>
            <a:r>
              <a:rPr lang="nl-NL" sz="1100" dirty="0">
                <a:solidFill>
                  <a:schemeClr val="lt1"/>
                </a:solidFill>
              </a:rPr>
              <a:t> (formerly Twitter). Retrieved August 13, 2025, from </a:t>
            </a:r>
            <a:r>
              <a:rPr lang="nl-NL" sz="1100" u="sng" dirty="0">
                <a:solidFill>
                  <a:schemeClr val="hlink"/>
                </a:solidFill>
                <a:hlinkClick r:id="rId6"/>
              </a:rPr>
              <a:t>https://x.com/Juliet_Young1/status/1384604477697761281</a:t>
            </a:r>
            <a:endParaRPr sz="1100" u="sng" dirty="0">
              <a:solidFill>
                <a:schemeClr val="hlink"/>
              </a:solidFill>
            </a:endParaRPr>
          </a:p>
        </p:txBody>
      </p:sp>
      <p:sp>
        <p:nvSpPr>
          <p:cNvPr id="15" name="Abgerundetes Rechteck 14"/>
          <p:cNvSpPr/>
          <p:nvPr/>
        </p:nvSpPr>
        <p:spPr>
          <a:xfrm>
            <a:off x="4513783" y="1916926"/>
            <a:ext cx="11451873" cy="718788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b="1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0972" y="2573589"/>
            <a:ext cx="9711250" cy="5667106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11635716" y="8240695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 smtClean="0">
                <a:latin typeface="Arial Black" panose="020B0A04020102020204" pitchFamily="34" charset="0"/>
              </a:rPr>
              <a:t>Modell von </a:t>
            </a:r>
            <a:r>
              <a:rPr lang="de-AT" b="1" dirty="0" err="1" smtClean="0">
                <a:latin typeface="Arial Black" panose="020B0A04020102020204" pitchFamily="34" charset="0"/>
              </a:rPr>
              <a:t>Arnstein</a:t>
            </a:r>
            <a:r>
              <a:rPr lang="de-AT" b="1" dirty="0" smtClean="0">
                <a:latin typeface="Arial Black" panose="020B0A04020102020204" pitchFamily="34" charset="0"/>
              </a:rPr>
              <a:t>, 1969</a:t>
            </a:r>
            <a:endParaRPr lang="de-AT" b="1" dirty="0">
              <a:latin typeface="Arial Black" panose="020B0A040201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11518150" y="8284975"/>
            <a:ext cx="2978331" cy="38777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Textfeld 2"/>
          <p:cNvSpPr txBox="1"/>
          <p:nvPr/>
        </p:nvSpPr>
        <p:spPr>
          <a:xfrm>
            <a:off x="11691582" y="8324975"/>
            <a:ext cx="2804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Modell von </a:t>
            </a:r>
            <a:r>
              <a:rPr lang="de-DE" b="1" dirty="0" err="1" smtClean="0"/>
              <a:t>Arnstein</a:t>
            </a:r>
            <a:r>
              <a:rPr lang="de-DE" b="1" dirty="0" smtClean="0"/>
              <a:t>, 1969</a:t>
            </a:r>
            <a:endParaRPr lang="de-AT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5fa9f5703a_0_33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5fa9f5703a_0_33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g35fa9f5703a_0_33"/>
          <p:cNvSpPr txBox="1"/>
          <p:nvPr/>
        </p:nvSpPr>
        <p:spPr>
          <a:xfrm>
            <a:off x="3948374" y="876432"/>
            <a:ext cx="12731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4400"/>
            </a:pPr>
            <a:r>
              <a:rPr lang="nl-NL" sz="72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Grad</a:t>
            </a:r>
            <a:r>
              <a:rPr lang="nl-NL" sz="72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der </a:t>
            </a:r>
            <a:r>
              <a:rPr lang="nl-NL" sz="72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politischen</a:t>
            </a:r>
            <a:r>
              <a:rPr lang="nl-NL" sz="72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nl-NL" sz="72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Partizipation</a:t>
            </a:r>
            <a:endParaRPr sz="7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g35fa9f5703a_0_33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g35fa9f5703a_0_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7090" y="3160601"/>
            <a:ext cx="4195539" cy="360595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Abgerundetes Rechteck 8"/>
          <p:cNvSpPr/>
          <p:nvPr/>
        </p:nvSpPr>
        <p:spPr>
          <a:xfrm>
            <a:off x="4930748" y="2054074"/>
            <a:ext cx="12651858" cy="6227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b="1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3394" y="2649991"/>
            <a:ext cx="11114063" cy="526043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g35fa9f5703a_0_13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88" name="Google Shape;188;g35fa9f5703a_0_13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g35fa9f5703a_0_1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0" name="Google Shape;190;g35fa9f5703a_0_13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g35fa9f5703a_0_13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g35fa9f5703a_0_13"/>
          <p:cNvSpPr txBox="1">
            <a:spLocks noGrp="1"/>
          </p:cNvSpPr>
          <p:nvPr>
            <p:ph type="title"/>
          </p:nvPr>
        </p:nvSpPr>
        <p:spPr>
          <a:xfrm>
            <a:off x="4037479" y="1668009"/>
            <a:ext cx="1081499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  <a:buSzPts val="4400"/>
            </a:pPr>
            <a:r>
              <a:rPr lang="nl-NL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Erkundung  </a:t>
            </a: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von Barrieren</a:t>
            </a:r>
            <a:endParaRPr sz="8000" dirty="0"/>
          </a:p>
        </p:txBody>
      </p:sp>
      <p:sp>
        <p:nvSpPr>
          <p:cNvPr id="193" name="Google Shape;193;g35fa9f5703a_0_13"/>
          <p:cNvSpPr txBox="1">
            <a:spLocks noGrp="1"/>
          </p:cNvSpPr>
          <p:nvPr>
            <p:ph type="body" idx="1"/>
          </p:nvPr>
        </p:nvSpPr>
        <p:spPr>
          <a:xfrm>
            <a:off x="2921715" y="3214700"/>
            <a:ext cx="13231618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ts val="1800"/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ts val="1800"/>
              <a:buNone/>
            </a:pPr>
            <a:endParaRPr sz="28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>
              <a:spcBef>
                <a:spcPts val="592"/>
              </a:spcBef>
              <a:buNone/>
            </a:pPr>
            <a:r>
              <a:rPr lang="nl-NL" sz="3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sind </a:t>
            </a:r>
            <a:r>
              <a:rPr lang="nl-NL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deine </a:t>
            </a:r>
            <a:r>
              <a:rPr lang="nl-NL" sz="3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persönlichen Erfahrungen mit Barrieren? </a:t>
            </a:r>
            <a:r>
              <a:rPr lang="nl-NL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br>
              <a:rPr lang="nl-NL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nl-NL" sz="2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Notiere auf einen Zettel und </a:t>
            </a:r>
          </a:p>
          <a:p>
            <a:pPr marL="0" lvl="0" indent="0" algn="ctr">
              <a:spcBef>
                <a:spcPts val="592"/>
              </a:spcBef>
              <a:buNone/>
            </a:pPr>
            <a:r>
              <a:rPr lang="nl-NL" sz="2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und klebe auf das Flipchart.</a:t>
            </a:r>
            <a:endParaRPr sz="28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077" y="6980422"/>
            <a:ext cx="3646893" cy="25294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7"/>
          <p:cNvSpPr txBox="1"/>
          <p:nvPr/>
        </p:nvSpPr>
        <p:spPr>
          <a:xfrm>
            <a:off x="3449697" y="409304"/>
            <a:ext cx="14069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4400"/>
            </a:pPr>
            <a:r>
              <a:rPr lang="nl-NL" sz="66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Was </a:t>
            </a:r>
            <a:r>
              <a:rPr lang="nl-NL" sz="66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sind</a:t>
            </a:r>
            <a:r>
              <a:rPr lang="nl-NL" sz="66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nl-NL" sz="66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Gesetze</a:t>
            </a:r>
            <a:r>
              <a:rPr lang="nl-NL" sz="66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nl-NL" sz="66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und</a:t>
            </a:r>
            <a:r>
              <a:rPr lang="nl-NL" sz="66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nl-NL" sz="66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Richtlinien</a:t>
            </a:r>
            <a:r>
              <a:rPr lang="nl-NL" sz="66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sz="66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7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" name="Google Shape;201;p7"/>
          <p:cNvGraphicFramePr/>
          <p:nvPr>
            <p:extLst>
              <p:ext uri="{D42A27DB-BD31-4B8C-83A1-F6EECF244321}">
                <p14:modId xmlns:p14="http://schemas.microsoft.com/office/powerpoint/2010/main" val="403737472"/>
              </p:ext>
            </p:extLst>
          </p:nvPr>
        </p:nvGraphicFramePr>
        <p:xfrm>
          <a:off x="808737" y="3103742"/>
          <a:ext cx="16710660" cy="3833190"/>
        </p:xfrm>
        <a:graphic>
          <a:graphicData uri="http://schemas.openxmlformats.org/drawingml/2006/table">
            <a:tbl>
              <a:tblPr firstRow="1" bandRow="1">
                <a:gradFill>
                  <a:gsLst>
                    <a:gs pos="0">
                      <a:srgbClr val="C8B2E9"/>
                    </a:gs>
                    <a:gs pos="35000">
                      <a:srgbClr val="D6CAED"/>
                    </a:gs>
                    <a:gs pos="100000">
                      <a:srgbClr val="EFE8FA"/>
                    </a:gs>
                  </a:gsLst>
                  <a:lin ang="16200000" scaled="0"/>
                </a:gradFill>
                <a:tableStyleId>{42FDA600-EBB1-4BCF-B651-3C939BC8E6AF}</a:tableStyleId>
              </a:tblPr>
              <a:tblGrid>
                <a:gridCol w="2676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26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117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2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endParaRPr sz="2800" u="none" strike="noStrike" cap="none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nl-NL" sz="2800" u="none" strike="noStrike" cap="none" dirty="0" smtClean="0">
                          <a:solidFill>
                            <a:schemeClr val="tx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Gesetze</a:t>
                      </a:r>
                      <a:endParaRPr sz="2800" u="none" strike="noStrike" cap="none" dirty="0">
                        <a:solidFill>
                          <a:schemeClr val="tx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nl-NL" sz="2800" u="none" strike="noStrike" cap="none" dirty="0" smtClean="0">
                          <a:solidFill>
                            <a:schemeClr val="tx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Richtlinien</a:t>
                      </a:r>
                      <a:endParaRPr sz="140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2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kumimoji="0" lang="nl-NL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Offizielle Regeln der Regierung</a:t>
                      </a:r>
                      <a:endParaRPr sz="2800" u="none" strike="noStrike" cap="none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Quicksand"/>
                        <a:buNone/>
                      </a:pPr>
                      <a:r>
                        <a:rPr lang="nl-NL" sz="2800" b="0" i="0" u="none" strike="noStrike" cap="none" dirty="0">
                          <a:solidFill>
                            <a:srgbClr val="00000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Advice or recommendations for best practices</a:t>
                      </a:r>
                      <a:endParaRPr sz="2800" u="none" strike="noStrike" cap="none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2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nl-NL" sz="2800" u="none" strike="noStrike" cap="none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Verpflichtung</a:t>
                      </a:r>
                      <a:endParaRPr sz="2800" u="none" strike="noStrike" cap="none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nl-NL" sz="2800" u="none" strike="noStrike" cap="none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Ja,</a:t>
                      </a:r>
                      <a:r>
                        <a:rPr lang="nl-NL" sz="2800" u="none" strike="noStrike" cap="none" baseline="0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wenn nicht -&gt; Bestraftung</a:t>
                      </a:r>
                      <a:endParaRPr sz="2800" u="none" strike="noStrike" cap="none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nl-NL" sz="2800" u="none" strike="noStrike" cap="none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Nein,</a:t>
                      </a:r>
                      <a:r>
                        <a:rPr lang="nl-NL" sz="2800" u="none" strike="noStrike" cap="none" baseline="0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wenn nicht – keine Bestrafung</a:t>
                      </a:r>
                      <a:endParaRPr sz="2800" u="none" strike="noStrike" cap="none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2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nl-NL" sz="2800" u="none" strike="noStrike" cap="none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Ziel</a:t>
                      </a:r>
                      <a:endParaRPr sz="2800" u="none" strike="noStrike" cap="none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nl-NL" sz="2800" u="none" strike="noStrike" cap="none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Ordnung,</a:t>
                      </a:r>
                      <a:r>
                        <a:rPr lang="nl-NL" sz="2800" u="none" strike="noStrike" cap="none" baseline="0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Sicherheit, Schutz</a:t>
                      </a:r>
                      <a:endParaRPr sz="2800" u="none" strike="noStrike" cap="none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nl-NL" sz="2800" u="none" strike="noStrike" cap="none" dirty="0" smtClean="0">
                          <a:latin typeface="Quicksand"/>
                          <a:sym typeface="Quicksand"/>
                        </a:rPr>
                        <a:t>Qualitätssicherung,</a:t>
                      </a:r>
                      <a:r>
                        <a:rPr lang="nl-NL" sz="2800" u="none" strike="noStrike" cap="none" baseline="0" dirty="0" smtClean="0">
                          <a:latin typeface="Quicksand"/>
                          <a:sym typeface="Quicksand"/>
                        </a:rPr>
                        <a:t> Untersützung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2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Quicksand"/>
                        <a:buNone/>
                      </a:pPr>
                      <a:r>
                        <a:rPr lang="nl-NL" sz="2800" u="none" strike="noStrike" cap="none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Beispiel</a:t>
                      </a:r>
                      <a:endParaRPr sz="2800" u="none" strike="noStrike" cap="none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Quicksand"/>
                        <a:buNone/>
                      </a:pPr>
                      <a:r>
                        <a:rPr lang="nl-NL" sz="2800" u="none" strike="noStrike" cap="none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Steuer-Gesetzte, Straf-Gesetze</a:t>
                      </a:r>
                      <a:endParaRPr sz="2800" u="none" strike="noStrike" cap="none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Quicksand"/>
                        <a:buNone/>
                      </a:pPr>
                      <a:r>
                        <a:rPr lang="nl-NL" sz="2800" b="0" i="0" u="none" strike="noStrike" cap="none" dirty="0" smtClean="0">
                          <a:solidFill>
                            <a:srgbClr val="00000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Datenschutzrichtilinien,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Quicksand"/>
                        <a:buNone/>
                      </a:pPr>
                      <a:r>
                        <a:rPr lang="nl-NL" sz="2800" b="0" i="0" u="none" strike="noStrike" cap="none" dirty="0" smtClean="0">
                          <a:solidFill>
                            <a:srgbClr val="00000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Richtlinien für inklusive</a:t>
                      </a:r>
                      <a:r>
                        <a:rPr lang="nl-NL" sz="2800" b="0" i="0" u="none" strike="noStrike" cap="none" baseline="0" dirty="0" smtClean="0">
                          <a:solidFill>
                            <a:srgbClr val="00000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Bildung</a:t>
                      </a:r>
                      <a:endParaRPr sz="1600" u="none" strike="noStrike" cap="none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5fa9f5703a_0_4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g35fa9f5703a_0_42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g35fa9f5703a_0_42"/>
          <p:cNvSpPr txBox="1"/>
          <p:nvPr/>
        </p:nvSpPr>
        <p:spPr>
          <a:xfrm>
            <a:off x="2148339" y="2019432"/>
            <a:ext cx="14069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Clr>
                <a:schemeClr val="lt1"/>
              </a:buClr>
              <a:buSzPts val="4400"/>
            </a:pP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Welche Rechte und Richtlinien </a:t>
            </a:r>
            <a:r>
              <a:rPr lang="nl-NL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kennst du?</a:t>
            </a:r>
            <a:endParaRPr sz="80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35fa9f5703a_0_42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g35fa9f5703a_0_42"/>
          <p:cNvSpPr txBox="1"/>
          <p:nvPr/>
        </p:nvSpPr>
        <p:spPr>
          <a:xfrm>
            <a:off x="6622654" y="6798537"/>
            <a:ext cx="4441800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>
              <a:spcBef>
                <a:spcPts val="640"/>
              </a:spcBef>
              <a:buClr>
                <a:schemeClr val="dk1"/>
              </a:buClr>
              <a:buSzPts val="3200"/>
            </a:pPr>
            <a:endParaRPr sz="3200" b="0" i="1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435" y="5177601"/>
            <a:ext cx="5194758" cy="360308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8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8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8"/>
          <p:cNvSpPr txBox="1"/>
          <p:nvPr/>
        </p:nvSpPr>
        <p:spPr>
          <a:xfrm>
            <a:off x="3948374" y="615707"/>
            <a:ext cx="1081554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4400"/>
            </a:pP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Ebenen</a:t>
            </a: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des Rechts</a:t>
            </a:r>
            <a:endParaRPr sz="8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8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8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8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8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8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4" name="Google Shape;224;p8" descr="Afbeelding met tekenfilm, clipart&#10;&#10;Automatisch gegenereerde beschrijvi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72238" y="3090963"/>
            <a:ext cx="5562944" cy="4396866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8"/>
          <p:cNvSpPr txBox="1"/>
          <p:nvPr/>
        </p:nvSpPr>
        <p:spPr>
          <a:xfrm>
            <a:off x="1109693" y="3262013"/>
            <a:ext cx="1752900" cy="6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lvl="0">
              <a:buClr>
                <a:schemeClr val="lt1"/>
              </a:buClr>
              <a:buSzPts val="3200"/>
            </a:pPr>
            <a:r>
              <a:rPr lang="nl-NL" sz="32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Weltweit</a:t>
            </a:r>
            <a:endParaRPr sz="3200" b="1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6" name="Google Shape;226;p8"/>
          <p:cNvSpPr txBox="1"/>
          <p:nvPr/>
        </p:nvSpPr>
        <p:spPr>
          <a:xfrm>
            <a:off x="1109693" y="4165732"/>
            <a:ext cx="24900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3200"/>
            </a:pPr>
            <a:r>
              <a:rPr lang="nl-NL" sz="32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Kontinental</a:t>
            </a:r>
            <a:endParaRPr sz="3200" b="1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7" name="Google Shape;227;p8"/>
          <p:cNvSpPr txBox="1"/>
          <p:nvPr/>
        </p:nvSpPr>
        <p:spPr>
          <a:xfrm>
            <a:off x="1109693" y="5074564"/>
            <a:ext cx="24900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nl-NL" sz="3200" b="1" i="0" u="none" strike="noStrike" cap="none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National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8"/>
          <p:cNvSpPr txBox="1"/>
          <p:nvPr/>
        </p:nvSpPr>
        <p:spPr>
          <a:xfrm>
            <a:off x="1133775" y="5983396"/>
            <a:ext cx="24900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nl-NL" sz="3200" b="1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Regional</a:t>
            </a:r>
            <a:endParaRPr sz="3200" b="1" i="0" u="none" strike="noStrike" cap="non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9" name="Google Shape;229;p8"/>
          <p:cNvSpPr txBox="1"/>
          <p:nvPr/>
        </p:nvSpPr>
        <p:spPr>
          <a:xfrm>
            <a:off x="1133774" y="6845498"/>
            <a:ext cx="31767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nl-NL" sz="3200" b="1" i="0" u="none" strike="noStrike" cap="none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Organisational</a:t>
            </a:r>
            <a:endParaRPr sz="3200" b="1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0" name="Google Shape;230;p8"/>
          <p:cNvSpPr txBox="1"/>
          <p:nvPr/>
        </p:nvSpPr>
        <p:spPr>
          <a:xfrm>
            <a:off x="9035173" y="3242575"/>
            <a:ext cx="7517400" cy="6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lvl="0">
              <a:buClr>
                <a:schemeClr val="lt1"/>
              </a:buClr>
              <a:buSzPct val="100000"/>
            </a:pPr>
            <a:r>
              <a:rPr lang="nl-NL" sz="32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Übereinkommen</a:t>
            </a:r>
            <a:r>
              <a:rPr lang="nl-NL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der </a:t>
            </a:r>
            <a:r>
              <a:rPr lang="nl-NL" sz="32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Vereinten</a:t>
            </a:r>
            <a:r>
              <a:rPr lang="nl-NL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Nationen </a:t>
            </a:r>
            <a:r>
              <a:rPr lang="nl-NL" sz="32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über</a:t>
            </a:r>
            <a:r>
              <a:rPr lang="nl-NL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die Rechte </a:t>
            </a:r>
            <a:r>
              <a:rPr lang="nl-NL" sz="32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von</a:t>
            </a:r>
            <a:r>
              <a:rPr lang="nl-NL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32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Menschen</a:t>
            </a:r>
            <a:r>
              <a:rPr lang="nl-NL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32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mit</a:t>
            </a:r>
            <a:r>
              <a:rPr lang="nl-NL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32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Behinderungen</a:t>
            </a:r>
            <a:r>
              <a:rPr lang="nl-NL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(UNCRPD)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8"/>
          <p:cNvSpPr txBox="1"/>
          <p:nvPr/>
        </p:nvSpPr>
        <p:spPr>
          <a:xfrm>
            <a:off x="8186400" y="4063875"/>
            <a:ext cx="8366100" cy="6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2200"/>
            </a:pPr>
            <a:r>
              <a:rPr lang="nl-NL" sz="20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Europäischer</a:t>
            </a:r>
            <a:r>
              <a:rPr lang="nl-NL" sz="20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20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Rechtsakt</a:t>
            </a:r>
            <a:r>
              <a:rPr lang="nl-NL" sz="20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20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zur</a:t>
            </a:r>
            <a:r>
              <a:rPr lang="nl-NL" sz="20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20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Barrierefreiheit</a:t>
            </a:r>
            <a:r>
              <a:rPr lang="nl-NL" sz="20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+</a:t>
            </a:r>
            <a:br>
              <a:rPr lang="nl-NL" sz="20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nl-NL" sz="20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EU-Strategie </a:t>
            </a:r>
            <a:r>
              <a:rPr lang="nl-NL" sz="20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für</a:t>
            </a:r>
            <a:r>
              <a:rPr lang="nl-NL" sz="20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die Rechte </a:t>
            </a:r>
            <a:r>
              <a:rPr lang="nl-NL" sz="20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von</a:t>
            </a:r>
            <a:r>
              <a:rPr lang="nl-NL" sz="20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20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Menschen</a:t>
            </a:r>
            <a:r>
              <a:rPr lang="nl-NL" sz="20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20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mit</a:t>
            </a:r>
            <a:r>
              <a:rPr lang="nl-NL" sz="20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20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Behinderungen</a:t>
            </a:r>
            <a:endParaRPr sz="2000" b="1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2" name="Google Shape;232;p8"/>
          <p:cNvSpPr txBox="1"/>
          <p:nvPr/>
        </p:nvSpPr>
        <p:spPr>
          <a:xfrm>
            <a:off x="7510853" y="5038225"/>
            <a:ext cx="8927400" cy="6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lvl="0">
              <a:buClr>
                <a:schemeClr val="lt1"/>
              </a:buClr>
              <a:buSzPct val="100000"/>
            </a:pPr>
            <a:r>
              <a:rPr lang="nl-NL" sz="32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Nationales</a:t>
            </a:r>
            <a:r>
              <a:rPr lang="nl-NL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32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Behindertenrecht</a:t>
            </a:r>
            <a:r>
              <a:rPr lang="nl-NL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/ </a:t>
            </a:r>
            <a:r>
              <a:rPr lang="nl-NL" sz="32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Untertitelung</a:t>
            </a:r>
            <a:r>
              <a:rPr lang="nl-NL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+ </a:t>
            </a:r>
            <a:r>
              <a:rPr lang="nl-NL" sz="32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Auslegungsgesetze</a:t>
            </a:r>
            <a:r>
              <a:rPr lang="nl-NL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32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Anerkennung</a:t>
            </a:r>
            <a:r>
              <a:rPr lang="nl-NL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der nationalen </a:t>
            </a:r>
            <a:r>
              <a:rPr lang="nl-NL" sz="32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Gebärdensprache</a:t>
            </a:r>
            <a:endParaRPr sz="3200" b="1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3" name="Google Shape;233;p8"/>
          <p:cNvSpPr txBox="1"/>
          <p:nvPr/>
        </p:nvSpPr>
        <p:spPr>
          <a:xfrm>
            <a:off x="7129838" y="6086381"/>
            <a:ext cx="6629100" cy="6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lvl="0">
              <a:buClr>
                <a:schemeClr val="lt1"/>
              </a:buClr>
              <a:buSzPct val="100000"/>
            </a:pPr>
            <a:r>
              <a:rPr lang="nl-NL" sz="32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Regionales </a:t>
            </a:r>
            <a:r>
              <a:rPr lang="nl-NL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Behinderten-/Barrierefreiheitsrecht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8"/>
          <p:cNvSpPr txBox="1"/>
          <p:nvPr/>
        </p:nvSpPr>
        <p:spPr>
          <a:xfrm>
            <a:off x="6977401" y="6927386"/>
            <a:ext cx="6629100" cy="6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lvl="0">
              <a:buClr>
                <a:schemeClr val="lt1"/>
              </a:buClr>
              <a:buSzPct val="100000"/>
            </a:pPr>
            <a:r>
              <a:rPr lang="nl-NL" sz="32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Bildungspolitik</a:t>
            </a:r>
            <a:r>
              <a:rPr lang="nl-NL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nl-NL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nl-NL" sz="32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Antidiskriminierungspolitik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8"/>
          <p:cNvSpPr txBox="1"/>
          <p:nvPr/>
        </p:nvSpPr>
        <p:spPr>
          <a:xfrm>
            <a:off x="1677402" y="8212430"/>
            <a:ext cx="15056117" cy="16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ctr"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nl-NL" sz="2600" i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Nimm deine Notizen aus der der </a:t>
            </a:r>
            <a:r>
              <a:rPr lang="nl-NL" sz="2600" i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vorherigen Aufgabe und </a:t>
            </a:r>
            <a:r>
              <a:rPr lang="nl-NL" sz="2600" i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klebe sie </a:t>
            </a:r>
            <a:r>
              <a:rPr lang="nl-NL" sz="2600" i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auf die Zeichnung oben.</a:t>
            </a:r>
            <a:endParaRPr sz="2600" b="0" i="1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41" name="Google Shape;241;p9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3" name="Google Shape;243;p9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9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9"/>
          <p:cNvSpPr txBox="1">
            <a:spLocks noGrp="1"/>
          </p:cNvSpPr>
          <p:nvPr>
            <p:ph type="title"/>
          </p:nvPr>
        </p:nvSpPr>
        <p:spPr>
          <a:xfrm>
            <a:off x="3980323" y="1469175"/>
            <a:ext cx="11820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  <a:buSzPts val="4400"/>
            </a:pP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Internationale </a:t>
            </a: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Verträge</a:t>
            </a:r>
            <a:endParaRPr sz="8000" dirty="0"/>
          </a:p>
        </p:txBody>
      </p:sp>
      <p:sp>
        <p:nvSpPr>
          <p:cNvPr id="246" name="Google Shape;246;p9"/>
          <p:cNvSpPr txBox="1">
            <a:spLocks noGrp="1"/>
          </p:cNvSpPr>
          <p:nvPr>
            <p:ph type="body" idx="1"/>
          </p:nvPr>
        </p:nvSpPr>
        <p:spPr>
          <a:xfrm>
            <a:off x="3626539" y="4000500"/>
            <a:ext cx="1187697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342900" lvl="0" indent="0">
              <a:spcBef>
                <a:spcPts val="640"/>
              </a:spcBef>
              <a:buSzPct val="37500"/>
              <a:buNone/>
            </a:pPr>
            <a:r>
              <a:rPr lang="nl-NL" sz="19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</a:t>
            </a:r>
            <a:r>
              <a:rPr lang="nl-NL" sz="19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sind</a:t>
            </a:r>
            <a:r>
              <a:rPr lang="nl-NL" sz="19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19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völkerrechtliche</a:t>
            </a:r>
            <a:r>
              <a:rPr lang="nl-NL" sz="19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19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Verträge</a:t>
            </a:r>
            <a:r>
              <a:rPr lang="nl-NL" sz="19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225000"/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225000"/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225000"/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225000"/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47" name="Google Shape;247;p9"/>
          <p:cNvPicPr preferRelativeResize="0"/>
          <p:nvPr/>
        </p:nvPicPr>
        <p:blipFill rotWithShape="1">
          <a:blip r:embed="rId5">
            <a:alphaModFix/>
          </a:blip>
          <a:srcRect l="33374" r="36223" b="51011"/>
          <a:stretch/>
        </p:blipFill>
        <p:spPr>
          <a:xfrm>
            <a:off x="14150581" y="2612175"/>
            <a:ext cx="4464077" cy="404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g35fa9f5703a_0_6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53" name="Google Shape;253;g35fa9f5703a_0_6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g35fa9f5703a_0_6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5" name="Google Shape;255;g35fa9f5703a_0_6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35fa9f5703a_0_6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g35fa9f5703a_0_62"/>
          <p:cNvSpPr txBox="1">
            <a:spLocks noGrp="1"/>
          </p:cNvSpPr>
          <p:nvPr>
            <p:ph type="title"/>
          </p:nvPr>
        </p:nvSpPr>
        <p:spPr>
          <a:xfrm>
            <a:off x="3770773" y="1126275"/>
            <a:ext cx="11820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  <a:buSzPts val="4400"/>
            </a:pP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Internationale </a:t>
            </a: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Verträge</a:t>
            </a:r>
            <a:endParaRPr sz="8000" dirty="0"/>
          </a:p>
        </p:txBody>
      </p:sp>
      <p:sp>
        <p:nvSpPr>
          <p:cNvPr id="258" name="Google Shape;258;g35fa9f5703a_0_62"/>
          <p:cNvSpPr txBox="1">
            <a:spLocks noGrp="1"/>
          </p:cNvSpPr>
          <p:nvPr>
            <p:ph type="body" idx="1"/>
          </p:nvPr>
        </p:nvSpPr>
        <p:spPr>
          <a:xfrm>
            <a:off x="4037474" y="2877675"/>
            <a:ext cx="13427565" cy="50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640"/>
              </a:spcBef>
              <a:buNone/>
            </a:pPr>
            <a:r>
              <a:rPr lang="nl-NL" sz="34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Die Europäische Menschenrechtskonvention (EMRK)</a:t>
            </a:r>
            <a:r>
              <a:rPr lang="nl-NL" sz="3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Europarat, 1950
</a:t>
            </a:r>
            <a:endParaRPr lang="nl-NL" sz="3400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>
              <a:spcBef>
                <a:spcPts val="640"/>
              </a:spcBef>
              <a:buNone/>
            </a:pPr>
            <a:r>
              <a:rPr lang="nl-NL" sz="3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Allgemeine </a:t>
            </a:r>
            <a:r>
              <a:rPr lang="nl-NL" sz="3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Rechte: Freiheit, Gleichheit, keine Diskriminierung
</a:t>
            </a:r>
            <a:r>
              <a:rPr lang="nl-NL" sz="3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Schützt </a:t>
            </a:r>
            <a:r>
              <a:rPr lang="nl-NL" sz="3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Menschen mit Behinderungen
</a:t>
            </a:r>
            <a:r>
              <a:rPr lang="nl-NL" sz="3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Juristisches </a:t>
            </a:r>
            <a:r>
              <a:rPr lang="nl-NL" sz="3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Instrument zur Anfechtung von Verstößen
</a:t>
            </a:r>
            <a:r>
              <a:rPr lang="nl-NL" sz="3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Europäischer </a:t>
            </a:r>
            <a:r>
              <a:rPr lang="nl-NL" sz="3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Gerichtshof für Menschenrechte (Straßburg)</a:t>
            </a: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oogle Shape;263;g35fa9f5703a_0_7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64" name="Google Shape;264;g35fa9f5703a_0_7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g35fa9f5703a_0_7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6" name="Google Shape;266;g35fa9f5703a_0_7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g35fa9f5703a_0_7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g35fa9f5703a_0_72"/>
          <p:cNvSpPr txBox="1">
            <a:spLocks noGrp="1"/>
          </p:cNvSpPr>
          <p:nvPr>
            <p:ph type="title"/>
          </p:nvPr>
        </p:nvSpPr>
        <p:spPr>
          <a:xfrm>
            <a:off x="4037473" y="1221525"/>
            <a:ext cx="11820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  <a:buSzPts val="4400"/>
            </a:pP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Internationale </a:t>
            </a: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Verträge</a:t>
            </a:r>
            <a:endParaRPr sz="8000" dirty="0"/>
          </a:p>
        </p:txBody>
      </p:sp>
      <p:sp>
        <p:nvSpPr>
          <p:cNvPr id="269" name="Google Shape;269;g35fa9f5703a_0_72"/>
          <p:cNvSpPr txBox="1">
            <a:spLocks noGrp="1"/>
          </p:cNvSpPr>
          <p:nvPr>
            <p:ph type="body" idx="1"/>
          </p:nvPr>
        </p:nvSpPr>
        <p:spPr>
          <a:xfrm>
            <a:off x="4037474" y="2877675"/>
            <a:ext cx="120111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640"/>
              </a:spcBef>
              <a:buNone/>
            </a:pPr>
            <a:r>
              <a:rPr lang="nl-NL" sz="34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Die UN-Konvention über die Rechte von Menschen mit Behinderungen (UNCRPD)
</a:t>
            </a:r>
            <a:endParaRPr lang="nl-NL" sz="3400" b="1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>
              <a:spcBef>
                <a:spcPts val="640"/>
              </a:spcBef>
              <a:buNone/>
            </a:pPr>
            <a:endParaRPr lang="nl-NL" sz="34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>
              <a:spcBef>
                <a:spcPts val="640"/>
              </a:spcBef>
              <a:buNone/>
            </a:pPr>
            <a:endParaRPr lang="nl-NL" sz="3400" b="1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>
              <a:spcBef>
                <a:spcPts val="640"/>
              </a:spcBef>
              <a:buNone/>
            </a:pPr>
            <a:r>
              <a:rPr lang="nl-NL" sz="34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Video</a:t>
            </a: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70" name="Google Shape;270;g35fa9f5703a_0_72"/>
          <p:cNvPicPr preferRelativeResize="0"/>
          <p:nvPr/>
        </p:nvPicPr>
        <p:blipFill rotWithShape="1">
          <a:blip r:embed="rId5">
            <a:alphaModFix/>
          </a:blip>
          <a:srcRect l="65594" t="5609" r="6456" b="47319"/>
          <a:stretch/>
        </p:blipFill>
        <p:spPr>
          <a:xfrm>
            <a:off x="13026836" y="3910871"/>
            <a:ext cx="2373749" cy="2248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oogle Shape;275;g35fa9f5703a_0_8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76" name="Google Shape;276;g35fa9f5703a_0_8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g35fa9f5703a_0_8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8" name="Google Shape;278;g35fa9f5703a_0_8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35fa9f5703a_0_8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35fa9f5703a_0_82"/>
          <p:cNvSpPr txBox="1">
            <a:spLocks noGrp="1"/>
          </p:cNvSpPr>
          <p:nvPr>
            <p:ph type="title"/>
          </p:nvPr>
        </p:nvSpPr>
        <p:spPr>
          <a:xfrm>
            <a:off x="4037473" y="1259625"/>
            <a:ext cx="11820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  <a:buSzPts val="4400"/>
            </a:pP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Nationales</a:t>
            </a: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Recht</a:t>
            </a:r>
            <a:endParaRPr sz="8000" dirty="0"/>
          </a:p>
        </p:txBody>
      </p:sp>
      <p:sp>
        <p:nvSpPr>
          <p:cNvPr id="281" name="Google Shape;281;g35fa9f5703a_0_82"/>
          <p:cNvSpPr txBox="1">
            <a:spLocks noGrp="1"/>
          </p:cNvSpPr>
          <p:nvPr>
            <p:ph type="body" idx="1"/>
          </p:nvPr>
        </p:nvSpPr>
        <p:spPr>
          <a:xfrm>
            <a:off x="4037474" y="3334874"/>
            <a:ext cx="12011100" cy="519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>
              <a:spcBef>
                <a:spcPts val="640"/>
              </a:spcBef>
              <a:buClr>
                <a:schemeClr val="lt1"/>
              </a:buClr>
              <a:buNone/>
            </a:pPr>
            <a:r>
              <a:rPr lang="nl-NL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Kennst du nationale </a:t>
            </a:r>
            <a:r>
              <a:rPr lang="nl-NL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Gesetze?</a:t>
            </a:r>
            <a:endParaRPr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>
              <a:spcBef>
                <a:spcPts val="640"/>
              </a:spcBef>
              <a:buNone/>
            </a:pPr>
            <a:endParaRPr lang="nl-NL" i="1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>
              <a:spcBef>
                <a:spcPts val="640"/>
              </a:spcBef>
              <a:buNone/>
            </a:pPr>
            <a:endParaRPr lang="nl-NL" i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>
              <a:spcBef>
                <a:spcPts val="640"/>
              </a:spcBef>
              <a:buNone/>
            </a:pPr>
            <a: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Beispiele aus den Bereichen:</a:t>
            </a:r>
            <a:r>
              <a:rPr lang="nl-NL" i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nl-NL" i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</a:t>
            </a:r>
            <a: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Anerkennung </a:t>
            </a:r>
            <a:r>
              <a:rPr lang="nl-NL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der Gebärdensprache
</a:t>
            </a:r>
            <a: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Bildung</a:t>
            </a:r>
            <a:r>
              <a:rPr lang="nl-NL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Barrierefreiheit</a:t>
            </a:r>
            <a:r>
              <a:rPr lang="nl-NL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Beschäftigung</a:t>
            </a:r>
            <a:r>
              <a:rPr lang="nl-NL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Gesetze </a:t>
            </a:r>
            <a:r>
              <a:rPr lang="nl-NL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zur Nichtdiskriminierung</a:t>
            </a: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9440" y="3100606"/>
            <a:ext cx="5194758" cy="360308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oogle Shape;286;g35fa9f5703a_0_5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87" name="Google Shape;287;g35fa9f5703a_0_5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g35fa9f5703a_0_5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9" name="Google Shape;289;g35fa9f5703a_0_5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g35fa9f5703a_0_5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g35fa9f5703a_0_52"/>
          <p:cNvSpPr txBox="1">
            <a:spLocks noGrp="1"/>
          </p:cNvSpPr>
          <p:nvPr>
            <p:ph type="title"/>
          </p:nvPr>
        </p:nvSpPr>
        <p:spPr>
          <a:xfrm>
            <a:off x="4037479" y="122153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  <a:buSzPts val="4400"/>
            </a:pP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Recht vs. </a:t>
            </a: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Realität</a:t>
            </a:r>
            <a:endParaRPr sz="8000" dirty="0"/>
          </a:p>
        </p:txBody>
      </p:sp>
      <p:sp>
        <p:nvSpPr>
          <p:cNvPr id="292" name="Google Shape;292;g35fa9f5703a_0_52"/>
          <p:cNvSpPr txBox="1">
            <a:spLocks noGrp="1"/>
          </p:cNvSpPr>
          <p:nvPr>
            <p:ph type="body" idx="1"/>
          </p:nvPr>
        </p:nvSpPr>
        <p:spPr>
          <a:xfrm>
            <a:off x="3593337" y="2681732"/>
            <a:ext cx="13976205" cy="6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>
              <a:spcBef>
                <a:spcPts val="0"/>
              </a:spcBef>
              <a:buClr>
                <a:schemeClr val="lt1"/>
              </a:buClr>
              <a:buSzPts val="3400"/>
              <a:buNone/>
            </a:pPr>
            <a:r>
              <a:rPr lang="nl-NL" sz="3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Denke an Barrieren, die du im Leben hast.</a:t>
            </a:r>
          </a:p>
          <a:p>
            <a:pPr marL="0" lvl="0" indent="0">
              <a:spcBef>
                <a:spcPts val="0"/>
              </a:spcBef>
              <a:buClr>
                <a:schemeClr val="lt1"/>
              </a:buClr>
              <a:buSzPts val="3400"/>
              <a:buNone/>
            </a:pPr>
            <a:endParaRPr lang="nl-NL" sz="34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>
              <a:spcBef>
                <a:spcPts val="0"/>
              </a:spcBef>
              <a:buClr>
                <a:schemeClr val="lt1"/>
              </a:buClr>
              <a:buSzPts val="3400"/>
              <a:buNone/>
            </a:pPr>
            <a:r>
              <a:rPr lang="nl-NL" sz="3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Bestimme, welches Gesetz oder welche Richtlinie es für dich gibt.</a:t>
            </a:r>
          </a:p>
          <a:p>
            <a:pPr marL="0" lvl="0" indent="0">
              <a:spcBef>
                <a:spcPts val="0"/>
              </a:spcBef>
              <a:buClr>
                <a:schemeClr val="lt1"/>
              </a:buClr>
              <a:buSzPts val="3400"/>
              <a:buNone/>
            </a:pPr>
            <a:endParaRPr lang="nl-NL" sz="34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>
              <a:spcBef>
                <a:spcPts val="0"/>
              </a:spcBef>
              <a:buClr>
                <a:schemeClr val="lt1"/>
              </a:buClr>
              <a:buSzPts val="3400"/>
              <a:buNone/>
            </a:pPr>
            <a:r>
              <a:rPr lang="nl-NL" sz="34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Diskussion</a:t>
            </a:r>
          </a:p>
          <a:p>
            <a:pPr marL="0" lvl="0" indent="0">
              <a:spcBef>
                <a:spcPts val="0"/>
              </a:spcBef>
              <a:buClr>
                <a:schemeClr val="lt1"/>
              </a:buClr>
              <a:buSzPts val="3400"/>
              <a:buNone/>
            </a:pPr>
            <a:r>
              <a:rPr lang="nl-NL" sz="3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nl-NL" sz="3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</a:t>
            </a:r>
            <a:r>
              <a:rPr lang="nl-NL" sz="3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Welche </a:t>
            </a:r>
            <a:r>
              <a:rPr lang="nl-NL" sz="3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Lücken </a:t>
            </a:r>
            <a:r>
              <a:rPr lang="nl-NL" sz="3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stellst du zwischen </a:t>
            </a:r>
            <a:r>
              <a:rPr lang="nl-NL" sz="3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den Rechten "auf dem Papier" und </a:t>
            </a:r>
            <a:r>
              <a:rPr lang="nl-NL" sz="3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 der   </a:t>
            </a:r>
          </a:p>
          <a:p>
            <a:pPr marL="0" lvl="0" indent="0">
              <a:spcBef>
                <a:spcPts val="0"/>
              </a:spcBef>
              <a:buClr>
                <a:schemeClr val="lt1"/>
              </a:buClr>
              <a:buSzPts val="3400"/>
              <a:buNone/>
            </a:pPr>
            <a:r>
              <a:rPr lang="nl-NL" sz="3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3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 Realität </a:t>
            </a:r>
            <a:r>
              <a:rPr lang="nl-NL" sz="3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fest?
</a:t>
            </a:r>
            <a:endParaRPr lang="nl-NL" sz="3000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 indent="-457200">
              <a:spcBef>
                <a:spcPts val="0"/>
              </a:spcBef>
              <a:buClr>
                <a:schemeClr val="lt1"/>
              </a:buClr>
              <a:buSzPts val="3400"/>
              <a:buFontTx/>
              <a:buChar char="-"/>
            </a:pPr>
            <a:r>
              <a:rPr lang="nl-NL" sz="3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Welche </a:t>
            </a:r>
            <a:r>
              <a:rPr lang="nl-NL" sz="3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Hindernisse sind noch nicht abgedeckt oder werden in Recht und </a:t>
            </a:r>
            <a:endParaRPr lang="nl-NL" sz="3000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>
              <a:spcBef>
                <a:spcPts val="0"/>
              </a:spcBef>
              <a:buClr>
                <a:schemeClr val="lt1"/>
              </a:buClr>
              <a:buSzPts val="3400"/>
              <a:buNone/>
            </a:pPr>
            <a:r>
              <a:rPr lang="nl-NL" sz="3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3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  Praxis </a:t>
            </a:r>
            <a:r>
              <a:rPr lang="nl-NL" sz="3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nur unzureichend berücksichtigt</a:t>
            </a:r>
            <a:r>
              <a:rPr lang="nl-NL" sz="3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</a:p>
          <a:p>
            <a:pPr marL="0" lvl="0" indent="0">
              <a:spcBef>
                <a:spcPts val="0"/>
              </a:spcBef>
              <a:buClr>
                <a:schemeClr val="lt1"/>
              </a:buClr>
              <a:buSzPts val="3400"/>
              <a:buNone/>
            </a:pPr>
            <a:r>
              <a:rPr lang="nl-NL" sz="3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nl-NL" sz="3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Was </a:t>
            </a:r>
            <a:r>
              <a:rPr lang="nl-NL" sz="3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müsste passieren, um die Lücke zu schließen?</a:t>
            </a:r>
            <a:endParaRPr sz="30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" name="Google Shape;297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98" name="Google Shape;298;p1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0" name="Google Shape;300;p1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1"/>
          <p:cNvSpPr txBox="1">
            <a:spLocks noGrp="1"/>
          </p:cNvSpPr>
          <p:nvPr>
            <p:ph type="title"/>
          </p:nvPr>
        </p:nvSpPr>
        <p:spPr>
          <a:xfrm>
            <a:off x="3733800" y="17907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  <a:buSzPts val="4400"/>
            </a:pP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Reflexion</a:t>
            </a:r>
            <a:endParaRPr sz="8000" dirty="0">
              <a:solidFill>
                <a:schemeClr val="lt1"/>
              </a:solidFill>
            </a:endParaRPr>
          </a:p>
        </p:txBody>
      </p:sp>
      <p:sp>
        <p:nvSpPr>
          <p:cNvPr id="303" name="Google Shape;303;p11"/>
          <p:cNvSpPr txBox="1">
            <a:spLocks noGrp="1"/>
          </p:cNvSpPr>
          <p:nvPr>
            <p:ph type="body" idx="1"/>
          </p:nvPr>
        </p:nvSpPr>
        <p:spPr>
          <a:xfrm>
            <a:off x="4063093" y="5310701"/>
            <a:ext cx="12421800" cy="21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-457200">
              <a:spcBef>
                <a:spcPts val="0"/>
              </a:spcBef>
              <a:buClr>
                <a:schemeClr val="lt1"/>
              </a:buClr>
              <a:buSzPts val="4800"/>
              <a:buFont typeface="Quicksand"/>
              <a:buChar char="•"/>
            </a:pPr>
            <a:r>
              <a:rPr lang="nl-NL" sz="4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</a:t>
            </a:r>
            <a:r>
              <a:rPr lang="nl-NL" sz="4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hast du gelernt?</a:t>
            </a:r>
            <a:r>
              <a:rPr lang="nl-NL" sz="4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Was </a:t>
            </a:r>
            <a:r>
              <a:rPr lang="nl-NL" sz="4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hat dich überrascht </a:t>
            </a:r>
            <a:r>
              <a:rPr lang="nl-NL" sz="4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oder herausgefordert?</a:t>
            </a:r>
            <a:endParaRPr sz="40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04" name="Google Shape;304;p11"/>
          <p:cNvPicPr preferRelativeResize="0"/>
          <p:nvPr/>
        </p:nvPicPr>
        <p:blipFill rotWithShape="1">
          <a:blip r:embed="rId5">
            <a:alphaModFix/>
          </a:blip>
          <a:srcRect l="40525" b="46141"/>
          <a:stretch/>
        </p:blipFill>
        <p:spPr>
          <a:xfrm>
            <a:off x="9931850" y="853125"/>
            <a:ext cx="8356152" cy="425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2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2"/>
          <p:cNvSpPr/>
          <p:nvPr/>
        </p:nvSpPr>
        <p:spPr>
          <a:xfrm>
            <a:off x="14434201" y="639132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2"/>
          <p:cNvSpPr/>
          <p:nvPr/>
        </p:nvSpPr>
        <p:spPr>
          <a:xfrm>
            <a:off x="3446958" y="3699228"/>
            <a:ext cx="1156015" cy="728290"/>
          </a:xfrm>
          <a:custGeom>
            <a:avLst/>
            <a:gdLst/>
            <a:ahLst/>
            <a:cxnLst/>
            <a:rect l="l" t="t" r="r" b="b"/>
            <a:pathLst>
              <a:path w="1156015" h="728290" extrusionOk="0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2"/>
          <p:cNvSpPr/>
          <p:nvPr/>
        </p:nvSpPr>
        <p:spPr>
          <a:xfrm>
            <a:off x="3891781" y="4535744"/>
            <a:ext cx="711193" cy="711193"/>
          </a:xfrm>
          <a:custGeom>
            <a:avLst/>
            <a:gdLst/>
            <a:ahLst/>
            <a:cxnLst/>
            <a:rect l="l" t="t" r="r" b="b"/>
            <a:pathLst>
              <a:path w="711193" h="711193" extrusionOk="0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2"/>
          <p:cNvSpPr/>
          <p:nvPr/>
        </p:nvSpPr>
        <p:spPr>
          <a:xfrm>
            <a:off x="3876881" y="5552822"/>
            <a:ext cx="726093" cy="726093"/>
          </a:xfrm>
          <a:custGeom>
            <a:avLst/>
            <a:gdLst/>
            <a:ahLst/>
            <a:cxnLst/>
            <a:rect l="l" t="t" r="r" b="b"/>
            <a:pathLst>
              <a:path w="726093" h="726093" extrusionOk="0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4" name="Google Shape;314;p12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15" name="Google Shape;315;p12"/>
            <p:cNvSpPr/>
            <p:nvPr/>
          </p:nvSpPr>
          <p:spPr>
            <a:xfrm>
              <a:off x="0" y="0"/>
              <a:ext cx="4988508" cy="1109794"/>
            </a:xfrm>
            <a:custGeom>
              <a:avLst/>
              <a:gdLst/>
              <a:ahLst/>
              <a:cxnLst/>
              <a:rect l="l" t="t" r="r" b="b"/>
              <a:pathLst>
                <a:path w="4988508" h="1109794" extrusionOk="0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12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7" name="Google Shape;317;p12"/>
          <p:cNvSpPr/>
          <p:nvPr/>
        </p:nvSpPr>
        <p:spPr>
          <a:xfrm>
            <a:off x="15692648" y="7710148"/>
            <a:ext cx="1489130" cy="1938541"/>
          </a:xfrm>
          <a:custGeom>
            <a:avLst/>
            <a:gdLst/>
            <a:ahLst/>
            <a:cxnLst/>
            <a:rect l="l" t="t" r="r" b="b"/>
            <a:pathLst>
              <a:path w="1489130" h="1938541" extrusionOk="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2"/>
          <p:cNvSpPr/>
          <p:nvPr/>
        </p:nvSpPr>
        <p:spPr>
          <a:xfrm>
            <a:off x="8989462" y="7963384"/>
            <a:ext cx="3063250" cy="1432070"/>
          </a:xfrm>
          <a:custGeom>
            <a:avLst/>
            <a:gdLst/>
            <a:ahLst/>
            <a:cxnLst/>
            <a:rect l="l" t="t" r="r" b="b"/>
            <a:pathLst>
              <a:path w="3063250" h="1432070" extrusionOk="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2"/>
          <p:cNvSpPr/>
          <p:nvPr/>
        </p:nvSpPr>
        <p:spPr>
          <a:xfrm>
            <a:off x="12957588" y="7710148"/>
            <a:ext cx="1831642" cy="1834741"/>
          </a:xfrm>
          <a:custGeom>
            <a:avLst/>
            <a:gdLst/>
            <a:ahLst/>
            <a:cxnLst/>
            <a:rect l="l" t="t" r="r" b="b"/>
            <a:pathLst>
              <a:path w="1831642" h="1834741" extrusionOk="0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2"/>
          <p:cNvSpPr/>
          <p:nvPr/>
        </p:nvSpPr>
        <p:spPr>
          <a:xfrm>
            <a:off x="1106223" y="8346748"/>
            <a:ext cx="3002948" cy="645634"/>
          </a:xfrm>
          <a:custGeom>
            <a:avLst/>
            <a:gdLst/>
            <a:ahLst/>
            <a:cxnLst/>
            <a:rect l="l" t="t" r="r" b="b"/>
            <a:pathLst>
              <a:path w="3002948" h="645634" extrusionOk="0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2"/>
          <p:cNvSpPr/>
          <p:nvPr/>
        </p:nvSpPr>
        <p:spPr>
          <a:xfrm>
            <a:off x="5014045" y="8047954"/>
            <a:ext cx="3070542" cy="1159130"/>
          </a:xfrm>
          <a:custGeom>
            <a:avLst/>
            <a:gdLst/>
            <a:ahLst/>
            <a:cxnLst/>
            <a:rect l="l" t="t" r="r" b="b"/>
            <a:pathLst>
              <a:path w="3070542" h="1159130" extrusionOk="0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2"/>
          <p:cNvSpPr txBox="1"/>
          <p:nvPr/>
        </p:nvSpPr>
        <p:spPr>
          <a:xfrm>
            <a:off x="2157043" y="1867848"/>
            <a:ext cx="3590224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8000"/>
            </a:pPr>
            <a:r>
              <a:rPr lang="nl-NL" sz="8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2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nl-NL" sz="2461" b="0" i="0" u="sng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https://deafstudies.eu/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2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nl-NL" sz="2461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2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nl-NL" sz="2461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566</Words>
  <Application>Microsoft Office PowerPoint</Application>
  <PresentationFormat>Benutzerdefiniert</PresentationFormat>
  <Paragraphs>109</Paragraphs>
  <Slides>19</Slides>
  <Notes>19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6" baseType="lpstr">
      <vt:lpstr>Arial</vt:lpstr>
      <vt:lpstr>Calibri</vt:lpstr>
      <vt:lpstr>Wingdings</vt:lpstr>
      <vt:lpstr>Anton</vt:lpstr>
      <vt:lpstr>Quicksand</vt:lpstr>
      <vt:lpstr>Arial Black</vt:lpstr>
      <vt:lpstr>Office Theme</vt:lpstr>
      <vt:lpstr>PowerPoint-Präsentation</vt:lpstr>
      <vt:lpstr>PowerPoint-Präsentation</vt:lpstr>
      <vt:lpstr>Einleitung</vt:lpstr>
      <vt:lpstr>Ziel</vt:lpstr>
      <vt:lpstr>Was ist Aktivismus und Interessensvertretung?</vt:lpstr>
      <vt:lpstr>Was ist Aktivismus und Interessensvertretung?</vt:lpstr>
      <vt:lpstr>Leiter der Beteiligung</vt:lpstr>
      <vt:lpstr>PowerPoint-Präsentation</vt:lpstr>
      <vt:lpstr>Erkundung  von Barrieren</vt:lpstr>
      <vt:lpstr>PowerPoint-Präsentation</vt:lpstr>
      <vt:lpstr>PowerPoint-Präsentation</vt:lpstr>
      <vt:lpstr>PowerPoint-Präsentation</vt:lpstr>
      <vt:lpstr>Internationale Verträge</vt:lpstr>
      <vt:lpstr>Internationale Verträge</vt:lpstr>
      <vt:lpstr>Internationale Verträge</vt:lpstr>
      <vt:lpstr>Nationales Recht</vt:lpstr>
      <vt:lpstr>Recht vs. Realität</vt:lpstr>
      <vt:lpstr>Reflexion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Manuela Hofer</dc:creator>
  <cp:lastModifiedBy>Manuela Hofer</cp:lastModifiedBy>
  <cp:revision>16</cp:revision>
  <dcterms:created xsi:type="dcterms:W3CDTF">2006-08-16T00:00:00Z</dcterms:created>
  <dcterms:modified xsi:type="dcterms:W3CDTF">2026-03-31T12:48:54Z</dcterms:modified>
</cp:coreProperties>
</file>