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10287000" cx="18288000"/>
  <p:notesSz cx="6858000" cy="9144000"/>
  <p:embeddedFontLst>
    <p:embeddedFont>
      <p:font typeface="Anton"/>
      <p:regular r:id="rId21"/>
    </p:embeddedFont>
    <p:embeddedFont>
      <p:font typeface="Quicksand"/>
      <p:regular r:id="rId22"/>
      <p:bold r:id="rId23"/>
    </p:embeddedFont>
    <p:embeddedFont>
      <p:font typeface="Quicksand Medium"/>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iVv37GFFqVdScM2fn3/X12puzM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BE2A43E-0427-4426-839F-60B976BD7015}">
  <a:tblStyle styleId="{9BE2A43E-0427-4426-839F-60B976BD701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Quicksand-regular.fntdata"/><Relationship Id="rId21" Type="http://schemas.openxmlformats.org/officeDocument/2006/relationships/font" Target="fonts/Anton-regular.fntdata"/><Relationship Id="rId24" Type="http://schemas.openxmlformats.org/officeDocument/2006/relationships/font" Target="fonts/QuicksandMedium-regular.fntdata"/><Relationship Id="rId23"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customschemas.google.com/relationships/presentationmetadata" Target="metadata"/><Relationship Id="rId25" Type="http://schemas.openxmlformats.org/officeDocument/2006/relationships/font" Target="fonts/QuicksandMedium-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64490444f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g364490444f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d803425f9d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g3d803425f9d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d803425f9d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g3d803425f9d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d803425f9d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g3d803425f9d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d803425f9d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g3d803425f9d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grammarstammer.weebly.com/words-to-the-wise/advocacy-vs-activism" TargetMode="External"/><Relationship Id="rId6"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s://x.com/Juliet_Young1/status/138460447769776128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youtube.com/watch?v=m-gIp9CDFtM" TargetMode="External"/><Relationship Id="rId6" Type="http://schemas.openxmlformats.org/officeDocument/2006/relationships/image" Target="../media/image15.jpg"/><Relationship Id="rId7" Type="http://schemas.openxmlformats.org/officeDocument/2006/relationships/hyperlink" Target="https://youtu.be/m-gIp9CDFt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7.png"/></Relationships>
</file>

<file path=ppt/slides/_rels/slide14.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11.png"/><Relationship Id="rId13" Type="http://schemas.openxmlformats.org/officeDocument/2006/relationships/hyperlink" Target="https://deafstudies.eu" TargetMode="External"/><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0" y="6715450"/>
            <a:ext cx="126867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chemeClr val="lt1"/>
                </a:solidFill>
                <a:latin typeface="Quicksand"/>
                <a:ea typeface="Quicksand"/>
                <a:cs typeface="Quicksand"/>
                <a:sym typeface="Quicksand"/>
              </a:rPr>
              <a:t>Partecipazione Politica e Rappresentazione delle persone sorde</a:t>
            </a:r>
            <a:endParaRPr b="0" i="0" sz="3200" u="none" cap="none" strike="noStrike">
              <a:solidFill>
                <a:schemeClr val="lt1"/>
              </a:solidFill>
              <a:latin typeface="Quicksand"/>
              <a:ea typeface="Quicksand"/>
              <a:cs typeface="Quicksand"/>
              <a:sym typeface="Quicksand"/>
            </a:endParaRPr>
          </a:p>
        </p:txBody>
      </p:sp>
      <p:sp>
        <p:nvSpPr>
          <p:cNvPr id="90" name="Google Shape;90;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chemeClr val="dk1"/>
              </a:buClr>
              <a:buSzPts val="2250"/>
              <a:buFont typeface="Arial"/>
              <a:buNone/>
            </a:pPr>
            <a:r>
              <a:rPr b="0" i="0" lang="nl-NL" sz="2250" u="none" cap="none" strike="noStrike">
                <a:solidFill>
                  <a:schemeClr val="lt1"/>
                </a:solidFill>
                <a:latin typeface="Quicksand"/>
                <a:ea typeface="Quicksand"/>
                <a:cs typeface="Quicksand"/>
                <a:sym typeface="Quicksand"/>
              </a:rPr>
              <a:t>Workshop di </a:t>
            </a:r>
            <a:r>
              <a:rPr b="0" i="0" lang="nl-NL" sz="2250" u="none" cap="none" strike="noStrike">
                <a:solidFill>
                  <a:srgbClr val="FFFFFF"/>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3457350" y="3966375"/>
            <a:ext cx="12541800" cy="2515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nl-NL" sz="7600" u="none" cap="none" strike="noStrike">
                <a:solidFill>
                  <a:srgbClr val="FFFFFF"/>
                </a:solidFill>
                <a:latin typeface="Anton"/>
                <a:ea typeface="Anton"/>
                <a:cs typeface="Anton"/>
                <a:sym typeface="Anton"/>
              </a:rPr>
              <a:t>Leggi e linee guida sui diritti delle persone sorde</a:t>
            </a:r>
            <a:endParaRPr b="0" i="0" sz="7600" u="none" cap="none" strike="noStrike">
              <a:solidFill>
                <a:srgbClr val="FFFFFF"/>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275523" y="3429000"/>
            <a:ext cx="12966900" cy="2589900"/>
          </a:xfrm>
          <a:prstGeom prst="rect">
            <a:avLst/>
          </a:prstGeom>
          <a:noFill/>
          <a:ln>
            <a:noFill/>
          </a:ln>
        </p:spPr>
        <p:txBody>
          <a:bodyPr anchorCtr="0" anchor="t" bIns="0" lIns="0" spcFirstLastPara="1" rIns="0" wrap="square" tIns="0">
            <a:spAutoFit/>
          </a:bodyPr>
          <a:lstStyle/>
          <a:p>
            <a:pPr indent="-327025" lvl="1" marL="603885"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rgbClr val="FFFFFF"/>
                </a:solidFill>
                <a:latin typeface="Quicksand Medium"/>
                <a:ea typeface="Quicksand Medium"/>
                <a:cs typeface="Quicksand Medium"/>
                <a:sym typeface="Quicksand Medium"/>
              </a:rPr>
              <a:t>Introduzione</a:t>
            </a:r>
            <a:endParaRPr b="0" i="0" sz="3600" u="none" cap="none" strike="noStrike">
              <a:solidFill>
                <a:srgbClr val="000000"/>
              </a:solidFill>
              <a:latin typeface="Quicksand Medium"/>
              <a:ea typeface="Quicksand Medium"/>
              <a:cs typeface="Quicksand Medium"/>
              <a:sym typeface="Quicksand Medium"/>
            </a:endParaRPr>
          </a:p>
          <a:p>
            <a:pPr indent="-327025" lvl="1" marL="603885"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rgbClr val="FFFFFF"/>
                </a:solidFill>
                <a:latin typeface="Quicksand Medium"/>
                <a:ea typeface="Quicksand Medium"/>
                <a:cs typeface="Quicksand Medium"/>
                <a:sym typeface="Quicksand Medium"/>
              </a:rPr>
              <a:t>Teoria: </a:t>
            </a:r>
            <a:r>
              <a:rPr b="0" i="0" lang="nl-NL" sz="3600" u="none" cap="none" strike="noStrike">
                <a:solidFill>
                  <a:schemeClr val="lt1"/>
                </a:solidFill>
                <a:latin typeface="Quicksand Medium"/>
                <a:ea typeface="Quicksand Medium"/>
                <a:cs typeface="Quicksand Medium"/>
                <a:sym typeface="Quicksand Medium"/>
              </a:rPr>
              <a:t>Partecipazione politica + advocacy pratica</a:t>
            </a:r>
            <a:endParaRPr b="0" i="0" sz="3600" u="none" cap="none" strike="noStrike">
              <a:solidFill>
                <a:srgbClr val="000000"/>
              </a:solidFill>
              <a:latin typeface="Quicksand Medium"/>
              <a:ea typeface="Quicksand Medium"/>
              <a:cs typeface="Quicksand Medium"/>
              <a:sym typeface="Quicksand Medium"/>
            </a:endParaRPr>
          </a:p>
          <a:p>
            <a:pPr indent="-457200" lvl="1" marL="630000"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chemeClr val="lt1"/>
                </a:solidFill>
                <a:latin typeface="Quicksand Medium"/>
                <a:ea typeface="Quicksand Medium"/>
                <a:cs typeface="Quicksand Medium"/>
                <a:sym typeface="Quicksand Medium"/>
              </a:rPr>
              <a:t>Attività: Progettazione della campagna</a:t>
            </a:r>
            <a:endParaRPr b="0" i="0" sz="3600" u="none" cap="none" strike="noStrike">
              <a:solidFill>
                <a:srgbClr val="FFFFFF"/>
              </a:solidFill>
              <a:latin typeface="Quicksand Medium"/>
              <a:ea typeface="Quicksand Medium"/>
              <a:cs typeface="Quicksand Medium"/>
              <a:sym typeface="Quicksand Medium"/>
            </a:endParaRPr>
          </a:p>
          <a:p>
            <a:pPr indent="-457200" lvl="1" marL="630000"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chemeClr val="lt1"/>
                </a:solidFill>
                <a:latin typeface="Quicksand Medium"/>
                <a:ea typeface="Quicksand Medium"/>
                <a:cs typeface="Quicksand Medium"/>
                <a:sym typeface="Quicksand Medium"/>
              </a:rPr>
              <a:t>Riflessioni</a:t>
            </a:r>
            <a:endParaRPr b="0" i="0" sz="3600" u="none" cap="none" strike="noStrike">
              <a:solidFill>
                <a:srgbClr val="000000"/>
              </a:solidFill>
              <a:latin typeface="Quicksand Medium"/>
              <a:ea typeface="Quicksand Medium"/>
              <a:cs typeface="Quicksand Medium"/>
              <a:sym typeface="Quicksand Medium"/>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a:t>
            </a:r>
            <a:endParaRPr sz="8000"/>
          </a:p>
        </p:txBody>
      </p:sp>
      <p:sp>
        <p:nvSpPr>
          <p:cNvPr id="113" name="Google Shape;113;p3"/>
          <p:cNvSpPr txBox="1"/>
          <p:nvPr/>
        </p:nvSpPr>
        <p:spPr>
          <a:xfrm>
            <a:off x="4191225" y="3050250"/>
            <a:ext cx="13535400" cy="5261700"/>
          </a:xfrm>
          <a:prstGeom prst="rect">
            <a:avLst/>
          </a:prstGeom>
          <a:noFill/>
          <a:ln>
            <a:noFill/>
          </a:ln>
        </p:spPr>
        <p:txBody>
          <a:bodyPr anchorCtr="0" anchor="t" bIns="45700" lIns="91425" spcFirstLastPara="1" rIns="91425" wrap="square" tIns="45700">
            <a:noAutofit/>
          </a:bodyPr>
          <a:lstStyle/>
          <a:p>
            <a:pPr indent="-254000" lvl="0" marL="457200" marR="0" rtl="0" algn="ctr">
              <a:lnSpc>
                <a:spcPct val="80000"/>
              </a:lnSpc>
              <a:spcBef>
                <a:spcPts val="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80000"/>
              </a:lnSpc>
              <a:spcBef>
                <a:spcPts val="20"/>
              </a:spcBef>
              <a:spcAft>
                <a:spcPts val="0"/>
              </a:spcAft>
              <a:buClr>
                <a:srgbClr val="FFFFFF"/>
              </a:buClr>
              <a:buSzPts val="4300"/>
              <a:buFont typeface="Quicksand Medium"/>
              <a:buChar char="•"/>
            </a:pPr>
            <a:r>
              <a:rPr b="0" i="0" lang="nl-NL" sz="4300" u="none" cap="none" strike="noStrike">
                <a:solidFill>
                  <a:srgbClr val="FFFFFF"/>
                </a:solidFill>
                <a:latin typeface="Quicksand Medium"/>
                <a:ea typeface="Quicksand Medium"/>
                <a:cs typeface="Quicksand Medium"/>
                <a:sym typeface="Quicksand Medium"/>
              </a:rPr>
              <a:t>Chi sei?</a:t>
            </a:r>
            <a:endParaRPr b="0" i="0" sz="25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80000"/>
              </a:lnSpc>
              <a:spcBef>
                <a:spcPts val="20"/>
              </a:spcBef>
              <a:spcAft>
                <a:spcPts val="0"/>
              </a:spcAft>
              <a:buClr>
                <a:srgbClr val="FFFFFF"/>
              </a:buClr>
              <a:buSzPts val="4300"/>
              <a:buFont typeface="Quicksand Medium"/>
              <a:buChar char="•"/>
            </a:pPr>
            <a:r>
              <a:rPr b="0" i="0" lang="nl-NL" sz="4300" u="none" cap="none" strike="noStrike">
                <a:solidFill>
                  <a:srgbClr val="FFFFFF"/>
                </a:solidFill>
                <a:latin typeface="Quicksand Medium"/>
                <a:ea typeface="Quicksand Medium"/>
                <a:cs typeface="Quicksand Medium"/>
                <a:sym typeface="Quicksand Medium"/>
              </a:rPr>
              <a:t>Domanda rompighiaccio:</a:t>
            </a:r>
            <a:endParaRPr b="0" i="0" sz="4300" u="none" cap="none" strike="noStrike">
              <a:solidFill>
                <a:srgbClr val="FFFFFF"/>
              </a:solidFill>
              <a:latin typeface="Quicksand Medium"/>
              <a:ea typeface="Quicksand Medium"/>
              <a:cs typeface="Quicksand Medium"/>
              <a:sym typeface="Quicksand Medium"/>
            </a:endParaRPr>
          </a:p>
          <a:p>
            <a:pPr indent="0" lvl="0" marL="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0" lvl="0" marL="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0" lvl="0" marL="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0" lvl="0" marL="0" marR="0" rtl="0" algn="ctr">
              <a:lnSpc>
                <a:spcPct val="90000"/>
              </a:lnSpc>
              <a:spcBef>
                <a:spcPts val="0"/>
              </a:spcBef>
              <a:spcAft>
                <a:spcPts val="0"/>
              </a:spcAft>
              <a:buClr>
                <a:schemeClr val="lt1"/>
              </a:buClr>
              <a:buSzPts val="3200"/>
              <a:buFont typeface="Arial"/>
              <a:buNone/>
            </a:pPr>
            <a:r>
              <a:rPr b="0" i="0" lang="nl-NL" sz="4300" u="none" cap="none" strike="noStrike">
                <a:solidFill>
                  <a:schemeClr val="lt1"/>
                </a:solidFill>
                <a:latin typeface="Quicksand Medium"/>
                <a:ea typeface="Quicksand Medium"/>
                <a:cs typeface="Quicksand Medium"/>
                <a:sym typeface="Quicksand Medium"/>
              </a:rPr>
              <a:t>Cosa ti viene in mente quando leggi</a:t>
            </a:r>
            <a:endParaRPr b="0" i="0" sz="4300" u="none" cap="none" strike="noStrike">
              <a:solidFill>
                <a:schemeClr val="lt1"/>
              </a:solidFill>
              <a:latin typeface="Quicksand Medium"/>
              <a:ea typeface="Quicksand Medium"/>
              <a:cs typeface="Quicksand Medium"/>
              <a:sym typeface="Quicksand Medium"/>
            </a:endParaRPr>
          </a:p>
          <a:p>
            <a:pPr indent="0" lvl="0" marL="0" marR="0" rtl="0" algn="ctr">
              <a:lnSpc>
                <a:spcPct val="90000"/>
              </a:lnSpc>
              <a:spcBef>
                <a:spcPts val="640"/>
              </a:spcBef>
              <a:spcAft>
                <a:spcPts val="0"/>
              </a:spcAft>
              <a:buClr>
                <a:schemeClr val="lt1"/>
              </a:buClr>
              <a:buSzPts val="3200"/>
              <a:buFont typeface="Arial"/>
              <a:buNone/>
            </a:pPr>
            <a:r>
              <a:rPr b="0" i="1" lang="nl-NL" sz="4300" u="none" cap="none" strike="noStrike">
                <a:solidFill>
                  <a:schemeClr val="lt1"/>
                </a:solidFill>
                <a:latin typeface="Quicksand Medium"/>
                <a:ea typeface="Quicksand Medium"/>
                <a:cs typeface="Quicksand Medium"/>
                <a:sym typeface="Quicksand Medium"/>
              </a:rPr>
              <a:t>"Attivismo nella comunità Sorda”</a:t>
            </a:r>
            <a:r>
              <a:rPr b="0" i="0" lang="nl-NL" sz="4300" u="none" cap="none" strike="noStrike">
                <a:solidFill>
                  <a:schemeClr val="lt1"/>
                </a:solidFill>
                <a:latin typeface="Quicksand Medium"/>
                <a:ea typeface="Quicksand Medium"/>
                <a:cs typeface="Quicksand Medium"/>
                <a:sym typeface="Quicksand Medium"/>
              </a:rPr>
              <a:t>?</a:t>
            </a:r>
            <a:endParaRPr b="0" i="0" sz="43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7" name="Shape 117"/>
        <p:cNvGrpSpPr/>
        <p:nvPr/>
      </p:nvGrpSpPr>
      <p:grpSpPr>
        <a:xfrm>
          <a:off x="0" y="0"/>
          <a:ext cx="0" cy="0"/>
          <a:chOff x="0" y="0"/>
          <a:chExt cx="0" cy="0"/>
        </a:xfrm>
      </p:grpSpPr>
      <p:grpSp>
        <p:nvGrpSpPr>
          <p:cNvPr id="118" name="Google Shape;118;p4"/>
          <p:cNvGrpSpPr/>
          <p:nvPr/>
        </p:nvGrpSpPr>
        <p:grpSpPr>
          <a:xfrm>
            <a:off x="0" y="-216991"/>
            <a:ext cx="2922084" cy="10503991"/>
            <a:chOff x="0" y="-57150"/>
            <a:chExt cx="769602" cy="2766483"/>
          </a:xfrm>
        </p:grpSpPr>
        <p:sp>
          <p:nvSpPr>
            <p:cNvPr id="119" name="Google Shape;119;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txBox="1"/>
          <p:nvPr>
            <p:ph idx="4294967295" type="title"/>
          </p:nvPr>
        </p:nvSpPr>
        <p:spPr>
          <a:xfrm>
            <a:off x="4037473" y="1301575"/>
            <a:ext cx="130143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 obiettivo</a:t>
            </a:r>
            <a:endParaRPr sz="8000"/>
          </a:p>
        </p:txBody>
      </p:sp>
      <p:sp>
        <p:nvSpPr>
          <p:cNvPr id="124" name="Google Shape;124;p4"/>
          <p:cNvSpPr txBox="1"/>
          <p:nvPr/>
        </p:nvSpPr>
        <p:spPr>
          <a:xfrm>
            <a:off x="4037475" y="4222375"/>
            <a:ext cx="13423500" cy="247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960"/>
              <a:buFont typeface="Arial"/>
              <a:buNone/>
            </a:pPr>
            <a:r>
              <a:rPr b="0" i="0" lang="nl-NL" sz="4015" u="none" cap="none" strike="noStrike">
                <a:solidFill>
                  <a:schemeClr val="lt1"/>
                </a:solidFill>
                <a:latin typeface="Quicksand Medium"/>
                <a:ea typeface="Quicksand Medium"/>
                <a:cs typeface="Quicksand Medium"/>
                <a:sym typeface="Quicksand Medium"/>
              </a:rPr>
              <a:t>Fornire ai partecipanti conoscenze, competenze e strumenti per pianificare e presentare una campagna di advocacy efficace.</a:t>
            </a:r>
            <a:endParaRPr b="0" i="0" sz="4015"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8" name="Shape 128"/>
        <p:cNvGrpSpPr/>
        <p:nvPr/>
      </p:nvGrpSpPr>
      <p:grpSpPr>
        <a:xfrm>
          <a:off x="0" y="0"/>
          <a:ext cx="0" cy="0"/>
          <a:chOff x="0" y="0"/>
          <a:chExt cx="0" cy="0"/>
        </a:xfrm>
      </p:grpSpPr>
      <p:grpSp>
        <p:nvGrpSpPr>
          <p:cNvPr id="129" name="Google Shape;129;p6"/>
          <p:cNvGrpSpPr/>
          <p:nvPr/>
        </p:nvGrpSpPr>
        <p:grpSpPr>
          <a:xfrm>
            <a:off x="0" y="-216991"/>
            <a:ext cx="2922084" cy="10503991"/>
            <a:chOff x="0" y="-57150"/>
            <a:chExt cx="769602" cy="2766483"/>
          </a:xfrm>
        </p:grpSpPr>
        <p:sp>
          <p:nvSpPr>
            <p:cNvPr id="130" name="Google Shape;130;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2" name="Google Shape;132;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txBox="1"/>
          <p:nvPr>
            <p:ph idx="1" type="body"/>
          </p:nvPr>
        </p:nvSpPr>
        <p:spPr>
          <a:xfrm>
            <a:off x="3779725" y="3812425"/>
            <a:ext cx="12097500" cy="3637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sz="3900">
                <a:solidFill>
                  <a:schemeClr val="lt1"/>
                </a:solidFill>
                <a:latin typeface="Quicksand Medium"/>
                <a:ea typeface="Quicksand Medium"/>
                <a:cs typeface="Quicksand Medium"/>
                <a:sym typeface="Quicksand Medium"/>
              </a:rPr>
              <a:t>Domanda di discussione: </a:t>
            </a:r>
            <a:endParaRPr sz="3900">
              <a:solidFill>
                <a:schemeClr val="lt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800"/>
              <a:buNone/>
            </a:pPr>
            <a:r>
              <a:t/>
            </a:r>
            <a:endParaRPr sz="3900">
              <a:solidFill>
                <a:schemeClr val="lt1"/>
              </a:solidFill>
              <a:latin typeface="Quicksand Medium"/>
              <a:ea typeface="Quicksand Medium"/>
              <a:cs typeface="Quicksand Medium"/>
              <a:sym typeface="Quicksand Medium"/>
            </a:endParaRPr>
          </a:p>
          <a:p>
            <a:pPr indent="0" lvl="0" marL="0" rtl="0" algn="ctr">
              <a:lnSpc>
                <a:spcPct val="100000"/>
              </a:lnSpc>
              <a:spcBef>
                <a:spcPts val="0"/>
              </a:spcBef>
              <a:spcAft>
                <a:spcPts val="0"/>
              </a:spcAft>
              <a:buClr>
                <a:schemeClr val="dk1"/>
              </a:buClr>
              <a:buSzPts val="1800"/>
              <a:buFont typeface="Arial"/>
              <a:buNone/>
            </a:pPr>
            <a:r>
              <a:rPr lang="nl-NL" sz="4800">
                <a:solidFill>
                  <a:schemeClr val="lt1"/>
                </a:solidFill>
                <a:latin typeface="Quicksand Medium"/>
                <a:ea typeface="Quicksand Medium"/>
                <a:cs typeface="Quicksand Medium"/>
                <a:sym typeface="Quicksand Medium"/>
              </a:rPr>
              <a:t>Qual è la differenza?</a:t>
            </a:r>
            <a:endParaRPr sz="4800">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sz="3900">
              <a:solidFill>
                <a:schemeClr val="lt1"/>
              </a:solidFill>
              <a:latin typeface="Quicksand Medium"/>
              <a:ea typeface="Quicksand Medium"/>
              <a:cs typeface="Quicksand Medium"/>
              <a:sym typeface="Quicksand Medium"/>
            </a:endParaRPr>
          </a:p>
          <a:p>
            <a:pPr indent="-154940" lvl="0" marL="342900" rtl="0" algn="l">
              <a:lnSpc>
                <a:spcPct val="100000"/>
              </a:lnSpc>
              <a:spcBef>
                <a:spcPts val="592"/>
              </a:spcBef>
              <a:spcAft>
                <a:spcPts val="0"/>
              </a:spcAft>
              <a:buClr>
                <a:schemeClr val="dk1"/>
              </a:buClr>
              <a:buSzPts val="3200"/>
              <a:buNone/>
            </a:pPr>
            <a:r>
              <a:t/>
            </a:r>
            <a:endParaRPr sz="3900">
              <a:solidFill>
                <a:schemeClr val="lt1"/>
              </a:solidFill>
              <a:latin typeface="Quicksand Medium"/>
              <a:ea typeface="Quicksand Medium"/>
              <a:cs typeface="Quicksand Medium"/>
              <a:sym typeface="Quicksand Medium"/>
            </a:endParaRPr>
          </a:p>
        </p:txBody>
      </p:sp>
      <p:sp>
        <p:nvSpPr>
          <p:cNvPr id="135" name="Google Shape;135;p6"/>
          <p:cNvSpPr txBox="1"/>
          <p:nvPr>
            <p:ph type="title"/>
          </p:nvPr>
        </p:nvSpPr>
        <p:spPr>
          <a:xfrm>
            <a:off x="3779725" y="625450"/>
            <a:ext cx="10194000" cy="2699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Attivismo e advocacy: cosa sono?</a:t>
            </a:r>
            <a:endParaRPr sz="7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9" name="Shape 139"/>
        <p:cNvGrpSpPr/>
        <p:nvPr/>
      </p:nvGrpSpPr>
      <p:grpSpPr>
        <a:xfrm>
          <a:off x="0" y="0"/>
          <a:ext cx="0" cy="0"/>
          <a:chOff x="0" y="0"/>
          <a:chExt cx="0" cy="0"/>
        </a:xfrm>
      </p:grpSpPr>
      <p:grpSp>
        <p:nvGrpSpPr>
          <p:cNvPr id="140" name="Google Shape;140;g364490444fc_0_10"/>
          <p:cNvGrpSpPr/>
          <p:nvPr/>
        </p:nvGrpSpPr>
        <p:grpSpPr>
          <a:xfrm>
            <a:off x="0" y="-216992"/>
            <a:ext cx="2922102" cy="10504504"/>
            <a:chOff x="0" y="-57150"/>
            <a:chExt cx="769602" cy="2766600"/>
          </a:xfrm>
        </p:grpSpPr>
        <p:sp>
          <p:nvSpPr>
            <p:cNvPr id="141" name="Google Shape;141;g364490444fc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64490444fc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3" name="Google Shape;143;g364490444fc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g364490444fc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64490444fc_0_10"/>
          <p:cNvSpPr txBox="1"/>
          <p:nvPr/>
        </p:nvSpPr>
        <p:spPr>
          <a:xfrm>
            <a:off x="14568200" y="7177275"/>
            <a:ext cx="3491400" cy="205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nl-NL" sz="1200" u="none" cap="none" strike="noStrike">
                <a:solidFill>
                  <a:schemeClr val="lt1"/>
                </a:solidFill>
                <a:latin typeface="Quicksand Medium"/>
                <a:ea typeface="Quicksand Medium"/>
                <a:cs typeface="Quicksand Medium"/>
                <a:sym typeface="Quicksand Medium"/>
              </a:rPr>
              <a:t>Figura 1</a:t>
            </a:r>
            <a:endParaRPr b="0" i="0" sz="1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100"/>
              <a:buFont typeface="Arial"/>
              <a:buNone/>
            </a:pPr>
            <a:r>
              <a:rPr b="0" i="1" lang="nl-NL" sz="1200" u="none" cap="none" strike="noStrike">
                <a:solidFill>
                  <a:schemeClr val="lt1"/>
                </a:solidFill>
                <a:latin typeface="Quicksand Medium"/>
                <a:ea typeface="Quicksand Medium"/>
                <a:cs typeface="Quicksand Medium"/>
                <a:sym typeface="Quicksand Medium"/>
              </a:rPr>
              <a:t>Advocacy vs. Activism</a:t>
            </a:r>
            <a:r>
              <a:rPr b="0" i="0" lang="nl-NL" sz="1200" u="none" cap="none" strike="noStrike">
                <a:solidFill>
                  <a:schemeClr val="lt1"/>
                </a:solidFill>
                <a:latin typeface="Quicksand Medium"/>
                <a:ea typeface="Quicksand Medium"/>
                <a:cs typeface="Quicksand Medium"/>
                <a:sym typeface="Quicksand Medium"/>
              </a:rPr>
              <a:t> [Diagram]. From </a:t>
            </a:r>
            <a:r>
              <a:rPr b="0" i="1" lang="nl-NL" sz="1200" u="none" cap="none" strike="noStrike">
                <a:solidFill>
                  <a:schemeClr val="lt1"/>
                </a:solidFill>
                <a:latin typeface="Quicksand Medium"/>
                <a:ea typeface="Quicksand Medium"/>
                <a:cs typeface="Quicksand Medium"/>
                <a:sym typeface="Quicksand Medium"/>
              </a:rPr>
              <a:t>Advocacy vs. Activism</a:t>
            </a:r>
            <a:r>
              <a:rPr b="0" i="0" lang="nl-NL" sz="1200" u="none" cap="none" strike="noStrike">
                <a:solidFill>
                  <a:schemeClr val="lt1"/>
                </a:solidFill>
                <a:latin typeface="Quicksand Medium"/>
                <a:ea typeface="Quicksand Medium"/>
                <a:cs typeface="Quicksand Medium"/>
                <a:sym typeface="Quicksand Medium"/>
              </a:rPr>
              <a:t>, by Grammar Stammer, 2025. Visitato il 13 Agosto 2025, da </a:t>
            </a:r>
            <a:r>
              <a:rPr b="0" i="0" lang="nl-NL" sz="1200" u="sng" cap="none" strike="noStrike">
                <a:solidFill>
                  <a:schemeClr val="hlink"/>
                </a:solidFill>
                <a:latin typeface="Quicksand Medium"/>
                <a:ea typeface="Quicksand Medium"/>
                <a:cs typeface="Quicksand Medium"/>
                <a:sym typeface="Quicksand Medium"/>
                <a:hlinkClick r:id="rId5"/>
              </a:rPr>
              <a:t>https://grammarstammer.weebly.com/words-to-the-wise/advocacy-vs-activism</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100"/>
              <a:buFont typeface="Arial"/>
              <a:buNone/>
            </a:pPr>
            <a:r>
              <a:rPr b="0" i="0" lang="nl-NL" sz="1200" u="none" cap="none" strike="noStrike">
                <a:solidFill>
                  <a:schemeClr val="lt1"/>
                </a:solidFill>
                <a:latin typeface="Quicksand Medium"/>
                <a:ea typeface="Quicksand Medium"/>
                <a:cs typeface="Quicksand Medium"/>
                <a:sym typeface="Quicksand Medium"/>
              </a:rPr>
              <a:t>Traduzione in italiano realizzata con supporto di </a:t>
            </a:r>
            <a:r>
              <a:rPr lang="nl-NL" sz="1200">
                <a:solidFill>
                  <a:schemeClr val="lt1"/>
                </a:solidFill>
                <a:latin typeface="Quicksand Medium"/>
                <a:ea typeface="Quicksand Medium"/>
                <a:cs typeface="Quicksand Medium"/>
                <a:sym typeface="Quicksand Medium"/>
              </a:rPr>
              <a:t>ChatGPT</a:t>
            </a:r>
            <a:r>
              <a:rPr b="0" i="0" lang="nl-NL" sz="1200" u="none" cap="none" strike="noStrike">
                <a:solidFill>
                  <a:schemeClr val="lt1"/>
                </a:solidFill>
                <a:latin typeface="Quicksand Medium"/>
                <a:ea typeface="Quicksand Medium"/>
                <a:cs typeface="Quicksand Medium"/>
                <a:sym typeface="Quicksand Medium"/>
              </a:rPr>
              <a:t>; revisione e adattamento finale eseguiti da Susanna Ricci Bitti, Istituto dei Sordi di Torino.</a:t>
            </a:r>
            <a:endParaRPr b="0" i="0" sz="1200" u="none" cap="none" strike="noStrike">
              <a:solidFill>
                <a:schemeClr val="lt1"/>
              </a:solidFill>
              <a:latin typeface="Quicksand Medium"/>
              <a:ea typeface="Quicksand Medium"/>
              <a:cs typeface="Quicksand Medium"/>
              <a:sym typeface="Quicksand Medium"/>
            </a:endParaRPr>
          </a:p>
        </p:txBody>
      </p:sp>
      <p:sp>
        <p:nvSpPr>
          <p:cNvPr id="146" name="Google Shape;146;g364490444fc_0_10"/>
          <p:cNvSpPr txBox="1"/>
          <p:nvPr>
            <p:ph type="title"/>
          </p:nvPr>
        </p:nvSpPr>
        <p:spPr>
          <a:xfrm>
            <a:off x="3779725" y="625450"/>
            <a:ext cx="10194000" cy="2699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Attivismo e advocacy: cosa sono?</a:t>
            </a:r>
            <a:endParaRPr sz="7800"/>
          </a:p>
        </p:txBody>
      </p:sp>
      <p:grpSp>
        <p:nvGrpSpPr>
          <p:cNvPr id="147" name="Google Shape;147;g364490444fc_0_10"/>
          <p:cNvGrpSpPr/>
          <p:nvPr/>
        </p:nvGrpSpPr>
        <p:grpSpPr>
          <a:xfrm>
            <a:off x="4216725" y="3423525"/>
            <a:ext cx="10194000" cy="6489245"/>
            <a:chOff x="4216725" y="3423525"/>
            <a:chExt cx="10194000" cy="6489245"/>
          </a:xfrm>
        </p:grpSpPr>
        <p:pic>
          <p:nvPicPr>
            <p:cNvPr id="148" name="Google Shape;148;g364490444fc_0_10"/>
            <p:cNvPicPr preferRelativeResize="0"/>
            <p:nvPr/>
          </p:nvPicPr>
          <p:blipFill rotWithShape="1">
            <a:blip r:embed="rId6">
              <a:alphaModFix/>
            </a:blip>
            <a:srcRect b="0" l="0" r="0" t="4553"/>
            <a:stretch/>
          </p:blipFill>
          <p:spPr>
            <a:xfrm>
              <a:off x="4216725" y="3429000"/>
              <a:ext cx="10194000" cy="6483770"/>
            </a:xfrm>
            <a:prstGeom prst="rect">
              <a:avLst/>
            </a:prstGeom>
            <a:noFill/>
            <a:ln>
              <a:noFill/>
            </a:ln>
          </p:spPr>
        </p:pic>
        <p:sp>
          <p:nvSpPr>
            <p:cNvPr id="149" name="Google Shape;149;g364490444fc_0_10"/>
            <p:cNvSpPr txBox="1"/>
            <p:nvPr/>
          </p:nvSpPr>
          <p:spPr>
            <a:xfrm>
              <a:off x="4663554" y="4280234"/>
              <a:ext cx="4645200" cy="26994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chemeClr val="dk1"/>
                </a:buClr>
                <a:buSzPts val="1100"/>
                <a:buFont typeface="Arial"/>
                <a:buNone/>
              </a:pPr>
              <a:r>
                <a:rPr b="0" i="0" lang="nl-NL" sz="2300" u="none" cap="none" strike="noStrike">
                  <a:solidFill>
                    <a:schemeClr val="dk1"/>
                  </a:solidFill>
                  <a:latin typeface="Quicksand Medium"/>
                  <a:ea typeface="Quicksand Medium"/>
                  <a:cs typeface="Quicksand Medium"/>
                  <a:sym typeface="Quicksand Medium"/>
                </a:rPr>
                <a:t>Lavorare all’interno del sistema per influenzare i decisori e promuovere il cambiamento</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120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scrivere lettere</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incontrare i funzionari</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documenti di sintesi sulle politiche (policy brief)</a:t>
              </a:r>
              <a:endParaRPr b="0" i="0" sz="2300" u="none" cap="none" strike="noStrike">
                <a:solidFill>
                  <a:schemeClr val="dk1"/>
                </a:solidFill>
                <a:latin typeface="Quicksand Medium"/>
                <a:ea typeface="Quicksand Medium"/>
                <a:cs typeface="Quicksand Medium"/>
                <a:sym typeface="Quicksand Medium"/>
              </a:endParaRPr>
            </a:p>
          </p:txBody>
        </p:sp>
        <p:sp>
          <p:nvSpPr>
            <p:cNvPr id="150" name="Google Shape;150;g364490444fc_0_10"/>
            <p:cNvSpPr txBox="1"/>
            <p:nvPr/>
          </p:nvSpPr>
          <p:spPr>
            <a:xfrm>
              <a:off x="9748100" y="4280225"/>
              <a:ext cx="4394700" cy="30114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2300"/>
                <a:buFont typeface="Arial"/>
                <a:buNone/>
              </a:pPr>
              <a:r>
                <a:rPr b="0" i="0" lang="nl-NL" sz="2300" u="none" cap="none" strike="noStrike">
                  <a:solidFill>
                    <a:schemeClr val="dk1"/>
                  </a:solidFill>
                  <a:latin typeface="Quicksand Medium"/>
                  <a:ea typeface="Quicksand Medium"/>
                  <a:cs typeface="Quicksand Medium"/>
                  <a:sym typeface="Quicksand Medium"/>
                </a:rPr>
                <a:t>Agire pubblicamente </a:t>
              </a:r>
              <a:br>
                <a:rPr b="0" i="0" lang="nl-NL" sz="2300" u="none" cap="none" strike="noStrike">
                  <a:solidFill>
                    <a:schemeClr val="dk1"/>
                  </a:solidFill>
                  <a:latin typeface="Quicksand Medium"/>
                  <a:ea typeface="Quicksand Medium"/>
                  <a:cs typeface="Quicksand Medium"/>
                  <a:sym typeface="Quicksand Medium"/>
                </a:rPr>
              </a:br>
              <a:r>
                <a:rPr b="0" i="0" lang="nl-NL" sz="2300" u="none" cap="none" strike="noStrike">
                  <a:solidFill>
                    <a:schemeClr val="dk1"/>
                  </a:solidFill>
                  <a:latin typeface="Quicksand Medium"/>
                  <a:ea typeface="Quicksand Medium"/>
                  <a:cs typeface="Quicksand Medium"/>
                  <a:sym typeface="Quicksand Medium"/>
                </a:rPr>
                <a:t>per sensibilizzare e spingere </a:t>
              </a:r>
              <a:br>
                <a:rPr b="0" i="0" lang="nl-NL" sz="2300" u="none" cap="none" strike="noStrike">
                  <a:solidFill>
                    <a:schemeClr val="dk1"/>
                  </a:solidFill>
                  <a:latin typeface="Quicksand Medium"/>
                  <a:ea typeface="Quicksand Medium"/>
                  <a:cs typeface="Quicksand Medium"/>
                  <a:sym typeface="Quicksand Medium"/>
                </a:rPr>
              </a:br>
              <a:r>
                <a:rPr b="0" i="0" lang="nl-NL" sz="2300" u="none" cap="none" strike="noStrike">
                  <a:solidFill>
                    <a:schemeClr val="dk1"/>
                  </a:solidFill>
                  <a:latin typeface="Quicksand Medium"/>
                  <a:ea typeface="Quicksand Medium"/>
                  <a:cs typeface="Quicksand Medium"/>
                  <a:sym typeface="Quicksand Medium"/>
                </a:rPr>
                <a:t>al cambiamento</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120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manifestazioni</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petizioni</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proteste/cortei di protesta</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campagne sui social media</a:t>
              </a:r>
              <a:endParaRPr b="0" i="0" sz="2300" u="none" cap="none" strike="noStrike">
                <a:solidFill>
                  <a:schemeClr val="dk1"/>
                </a:solidFill>
                <a:latin typeface="Quicksand Medium"/>
                <a:ea typeface="Quicksand Medium"/>
                <a:cs typeface="Quicksand Medium"/>
                <a:sym typeface="Quicksand Medium"/>
              </a:endParaRPr>
            </a:p>
          </p:txBody>
        </p:sp>
        <p:sp>
          <p:nvSpPr>
            <p:cNvPr id="151" name="Google Shape;151;g364490444fc_0_10"/>
            <p:cNvSpPr txBox="1"/>
            <p:nvPr/>
          </p:nvSpPr>
          <p:spPr>
            <a:xfrm>
              <a:off x="4476900" y="3423525"/>
              <a:ext cx="4855500" cy="9255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900"/>
                <a:buFont typeface="Arial"/>
                <a:buNone/>
              </a:pPr>
              <a:r>
                <a:rPr b="1" i="0" lang="nl-NL" sz="4900" u="none" cap="none" strike="noStrike">
                  <a:solidFill>
                    <a:schemeClr val="accent2"/>
                  </a:solidFill>
                  <a:latin typeface="Quicksand"/>
                  <a:ea typeface="Quicksand"/>
                  <a:cs typeface="Quicksand"/>
                  <a:sym typeface="Quicksand"/>
                </a:rPr>
                <a:t>Advocacy</a:t>
              </a:r>
              <a:endParaRPr b="1" i="0" sz="4900" u="none" cap="none" strike="noStrike">
                <a:solidFill>
                  <a:schemeClr val="accent2"/>
                </a:solidFill>
                <a:latin typeface="Quicksand"/>
                <a:ea typeface="Quicksand"/>
                <a:cs typeface="Quicksand"/>
                <a:sym typeface="Quicksand"/>
              </a:endParaRPr>
            </a:p>
          </p:txBody>
        </p:sp>
        <p:sp>
          <p:nvSpPr>
            <p:cNvPr id="152" name="Google Shape;152;g364490444fc_0_10"/>
            <p:cNvSpPr txBox="1"/>
            <p:nvPr/>
          </p:nvSpPr>
          <p:spPr>
            <a:xfrm>
              <a:off x="9517700" y="3423525"/>
              <a:ext cx="4855500" cy="8331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900"/>
                <a:buFont typeface="Arial"/>
                <a:buNone/>
              </a:pPr>
              <a:r>
                <a:rPr b="1" i="0" lang="nl-NL" sz="4900" u="none" cap="none" strike="noStrike">
                  <a:solidFill>
                    <a:schemeClr val="accent2"/>
                  </a:solidFill>
                  <a:latin typeface="Quicksand"/>
                  <a:ea typeface="Quicksand"/>
                  <a:cs typeface="Quicksand"/>
                  <a:sym typeface="Quicksand"/>
                </a:rPr>
                <a:t>Attivismo</a:t>
              </a:r>
              <a:endParaRPr b="1" i="0" sz="4900" u="none" cap="none" strike="noStrike">
                <a:solidFill>
                  <a:schemeClr val="accent2"/>
                </a:solidFill>
                <a:latin typeface="Quicksand"/>
                <a:ea typeface="Quicksand"/>
                <a:cs typeface="Quicksand"/>
                <a:sym typeface="Quicksand"/>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6" name="Shape 156"/>
        <p:cNvGrpSpPr/>
        <p:nvPr/>
      </p:nvGrpSpPr>
      <p:grpSpPr>
        <a:xfrm>
          <a:off x="0" y="0"/>
          <a:ext cx="0" cy="0"/>
          <a:chOff x="0" y="0"/>
          <a:chExt cx="0" cy="0"/>
        </a:xfrm>
      </p:grpSpPr>
      <p:grpSp>
        <p:nvGrpSpPr>
          <p:cNvPr id="157" name="Google Shape;157;g35fa9f5703a_0_3"/>
          <p:cNvGrpSpPr/>
          <p:nvPr/>
        </p:nvGrpSpPr>
        <p:grpSpPr>
          <a:xfrm>
            <a:off x="0" y="-216993"/>
            <a:ext cx="2922102" cy="10504504"/>
            <a:chOff x="0" y="-57150"/>
            <a:chExt cx="769602" cy="2766600"/>
          </a:xfrm>
        </p:grpSpPr>
        <p:sp>
          <p:nvSpPr>
            <p:cNvPr id="158" name="Google Shape;158;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0" name="Google Shape;160;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g35fa9f5703a_0_3"/>
          <p:cNvSpPr txBox="1"/>
          <p:nvPr/>
        </p:nvSpPr>
        <p:spPr>
          <a:xfrm>
            <a:off x="221950" y="7838050"/>
            <a:ext cx="2582400" cy="22812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1200"/>
              </a:spcBef>
              <a:spcAft>
                <a:spcPts val="1200"/>
              </a:spcAft>
              <a:buClr>
                <a:srgbClr val="000000"/>
              </a:buClr>
              <a:buSzPts val="1100"/>
              <a:buFont typeface="Arial"/>
              <a:buNone/>
            </a:pPr>
            <a:r>
              <a:rPr b="0" i="1" lang="nl-NL" sz="1200" u="none" cap="none" strike="noStrike">
                <a:solidFill>
                  <a:schemeClr val="lt1"/>
                </a:solidFill>
                <a:latin typeface="Quicksand Medium"/>
                <a:ea typeface="Quicksand Medium"/>
                <a:cs typeface="Quicksand Medium"/>
                <a:sym typeface="Quicksand Medium"/>
              </a:rPr>
              <a:t>Ladder of Participation</a:t>
            </a:r>
            <a:r>
              <a:rPr b="0" i="0" lang="nl-NL" sz="1200" u="none" cap="none" strike="noStrike">
                <a:solidFill>
                  <a:schemeClr val="lt1"/>
                </a:solidFill>
                <a:latin typeface="Quicksand Medium"/>
                <a:ea typeface="Quicksand Medium"/>
                <a:cs typeface="Quicksand Medium"/>
                <a:sym typeface="Quicksand Medium"/>
              </a:rPr>
              <a:t>. Da J. Young, 2021, </a:t>
            </a:r>
            <a:r>
              <a:rPr b="0" i="1" lang="nl-NL" sz="1200" u="none" cap="none" strike="noStrike">
                <a:solidFill>
                  <a:schemeClr val="lt1"/>
                </a:solidFill>
                <a:latin typeface="Quicksand Medium"/>
                <a:ea typeface="Quicksand Medium"/>
                <a:cs typeface="Quicksand Medium"/>
                <a:sym typeface="Quicksand Medium"/>
              </a:rPr>
              <a:t>X</a:t>
            </a:r>
            <a:r>
              <a:rPr b="0" i="0" lang="nl-NL" sz="1200" u="none" cap="none" strike="noStrike">
                <a:solidFill>
                  <a:schemeClr val="lt1"/>
                </a:solidFill>
                <a:latin typeface="Quicksand Medium"/>
                <a:ea typeface="Quicksand Medium"/>
                <a:cs typeface="Quicksand Medium"/>
                <a:sym typeface="Quicksand Medium"/>
              </a:rPr>
              <a:t> (formerly Twitter). Visitato il 13 Agosto 2025, in </a:t>
            </a:r>
            <a:r>
              <a:rPr b="0" i="0" lang="nl-NL" sz="1200" u="sng" cap="none" strike="noStrike">
                <a:solidFill>
                  <a:schemeClr val="hlink"/>
                </a:solidFill>
                <a:latin typeface="Quicksand Medium"/>
                <a:ea typeface="Quicksand Medium"/>
                <a:cs typeface="Quicksand Medium"/>
                <a:sym typeface="Quicksand Medium"/>
                <a:hlinkClick r:id="rId4"/>
              </a:rPr>
              <a:t>https://x.com/Juliet_Young1/status/1384604477697761281</a:t>
            </a:r>
            <a:br>
              <a:rPr b="0" i="0" lang="nl-NL" sz="1200" u="none" cap="none" strike="noStrike">
                <a:solidFill>
                  <a:schemeClr val="lt1"/>
                </a:solidFill>
                <a:latin typeface="Quicksand Medium"/>
                <a:ea typeface="Quicksand Medium"/>
                <a:cs typeface="Quicksand Medium"/>
                <a:sym typeface="Quicksand Medium"/>
              </a:rPr>
            </a:br>
            <a:r>
              <a:rPr b="0" i="0" lang="nl-NL" sz="1200" u="none" cap="none" strike="noStrike">
                <a:solidFill>
                  <a:schemeClr val="lt1"/>
                </a:solidFill>
                <a:latin typeface="Quicksand Medium"/>
                <a:ea typeface="Quicksand Medium"/>
                <a:cs typeface="Quicksand Medium"/>
                <a:sym typeface="Quicksand Medium"/>
              </a:rPr>
              <a:t>Traduzione in italiano realizzata con supporto d</a:t>
            </a:r>
            <a:r>
              <a:rPr lang="nl-NL" sz="1200">
                <a:solidFill>
                  <a:schemeClr val="lt1"/>
                </a:solidFill>
                <a:latin typeface="Quicksand Medium"/>
                <a:ea typeface="Quicksand Medium"/>
                <a:cs typeface="Quicksand Medium"/>
                <a:sym typeface="Quicksand Medium"/>
              </a:rPr>
              <a:t>i ChatGPT</a:t>
            </a:r>
            <a:r>
              <a:rPr b="0" i="0" lang="nl-NL" sz="1200" u="none" cap="none" strike="noStrike">
                <a:solidFill>
                  <a:schemeClr val="lt1"/>
                </a:solidFill>
                <a:latin typeface="Quicksand Medium"/>
                <a:ea typeface="Quicksand Medium"/>
                <a:cs typeface="Quicksand Medium"/>
                <a:sym typeface="Quicksand Medium"/>
              </a:rPr>
              <a:t>; revisione e adattamento finale eseguiti da Susanna Ricci Bitti, Istituto dei Sordi di Torino.</a:t>
            </a:r>
            <a:endParaRPr b="0" i="0" sz="1200" u="sng" cap="none" strike="noStrike">
              <a:solidFill>
                <a:schemeClr val="hlink"/>
              </a:solidFill>
              <a:latin typeface="Quicksand Medium"/>
              <a:ea typeface="Quicksand Medium"/>
              <a:cs typeface="Quicksand Medium"/>
              <a:sym typeface="Quicksand Medium"/>
            </a:endParaRPr>
          </a:p>
        </p:txBody>
      </p:sp>
      <p:sp>
        <p:nvSpPr>
          <p:cNvPr id="162" name="Google Shape;162;g35fa9f5703a_0_3"/>
          <p:cNvSpPr txBox="1"/>
          <p:nvPr>
            <p:ph type="title"/>
          </p:nvPr>
        </p:nvSpPr>
        <p:spPr>
          <a:xfrm>
            <a:off x="4046013" y="589000"/>
            <a:ext cx="115662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Scala di partecipazione</a:t>
            </a:r>
            <a:endParaRPr sz="8000"/>
          </a:p>
        </p:txBody>
      </p:sp>
      <p:sp>
        <p:nvSpPr>
          <p:cNvPr id="163" name="Google Shape;163;g35fa9f5703a_0_3"/>
          <p:cNvSpPr txBox="1"/>
          <p:nvPr/>
        </p:nvSpPr>
        <p:spPr>
          <a:xfrm>
            <a:off x="14486825" y="1003100"/>
            <a:ext cx="3354300" cy="60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nl-NL" sz="3200" u="none" cap="none" strike="noStrike">
                <a:solidFill>
                  <a:schemeClr val="lt1"/>
                </a:solidFill>
                <a:latin typeface="Quicksand Medium"/>
                <a:ea typeface="Quicksand Medium"/>
                <a:cs typeface="Quicksand Medium"/>
                <a:sym typeface="Quicksand Medium"/>
              </a:rPr>
              <a:t>(Arnstein, 1969)</a:t>
            </a:r>
            <a:endParaRPr b="0" i="0" sz="3200" u="none" cap="none" strike="noStrike">
              <a:solidFill>
                <a:schemeClr val="lt1"/>
              </a:solidFill>
              <a:latin typeface="Quicksand Medium"/>
              <a:ea typeface="Quicksand Medium"/>
              <a:cs typeface="Quicksand Medium"/>
              <a:sym typeface="Quicksand Medium"/>
            </a:endParaRPr>
          </a:p>
        </p:txBody>
      </p:sp>
      <p:graphicFrame>
        <p:nvGraphicFramePr>
          <p:cNvPr id="164" name="Google Shape;164;g35fa9f5703a_0_3"/>
          <p:cNvGraphicFramePr/>
          <p:nvPr/>
        </p:nvGraphicFramePr>
        <p:xfrm>
          <a:off x="6601488" y="2196575"/>
          <a:ext cx="3000000" cy="3000000"/>
        </p:xfrm>
        <a:graphic>
          <a:graphicData uri="http://schemas.openxmlformats.org/drawingml/2006/table">
            <a:tbl>
              <a:tblPr>
                <a:noFill/>
                <a:tableStyleId>{9BE2A43E-0427-4426-839F-60B976BD7015}</a:tableStyleId>
              </a:tblPr>
              <a:tblGrid>
                <a:gridCol w="5355350"/>
              </a:tblGrid>
              <a:tr h="964750">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Controllo dei cittadini</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EAD1DC"/>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Delega di potere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C8B2E9"/>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Partneriato</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9FC5E8"/>
                    </a:solidFill>
                  </a:tcPr>
                </a:tc>
              </a:tr>
              <a:tr h="927725">
                <a:tc>
                  <a:txBody>
                    <a:bodyPr/>
                    <a:lstStyle/>
                    <a:p>
                      <a:pPr indent="0" lvl="0" marL="0" marR="0" rtl="0" algn="ctr">
                        <a:lnSpc>
                          <a:spcPct val="100000"/>
                        </a:lnSpc>
                        <a:spcBef>
                          <a:spcPts val="0"/>
                        </a:spcBef>
                        <a:spcAft>
                          <a:spcPts val="0"/>
                        </a:spcAft>
                        <a:buClr>
                          <a:srgbClr val="000000"/>
                        </a:buClr>
                        <a:buSzPts val="2400"/>
                        <a:buFont typeface="Arial"/>
                        <a:buNone/>
                      </a:pPr>
                      <a:r>
                        <a:rPr b="1" lang="nl-NL" sz="2400" u="none" cap="none" strike="noStrike">
                          <a:solidFill>
                            <a:srgbClr val="161140"/>
                          </a:solidFill>
                          <a:latin typeface="Quicksand"/>
                          <a:ea typeface="Quicksand"/>
                          <a:cs typeface="Quicksand"/>
                          <a:sym typeface="Quicksand"/>
                        </a:rPr>
                        <a:t>Rassicurazione/Conciliazione (Placation)</a:t>
                      </a:r>
                      <a:endParaRPr b="1" sz="24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A2C4C9"/>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Consultazione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D9EAD3"/>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Informazione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FFE599"/>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Terapia</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F9CB9C"/>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Manipolazione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EA9999"/>
                    </a:solidFill>
                  </a:tcPr>
                </a:tc>
              </a:tr>
            </a:tbl>
          </a:graphicData>
        </a:graphic>
      </p:graphicFrame>
      <p:sp>
        <p:nvSpPr>
          <p:cNvPr id="165" name="Google Shape;165;g35fa9f5703a_0_3"/>
          <p:cNvSpPr txBox="1"/>
          <p:nvPr/>
        </p:nvSpPr>
        <p:spPr>
          <a:xfrm rot="-5400000">
            <a:off x="4477850" y="3373950"/>
            <a:ext cx="28152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Potere dei cittadini</a:t>
            </a:r>
            <a:endParaRPr b="1" i="0" sz="2100" u="none" cap="none" strike="noStrike">
              <a:solidFill>
                <a:schemeClr val="lt1"/>
              </a:solidFill>
              <a:latin typeface="Quicksand"/>
              <a:ea typeface="Quicksand"/>
              <a:cs typeface="Quicksand"/>
              <a:sym typeface="Quicksand"/>
            </a:endParaRPr>
          </a:p>
        </p:txBody>
      </p:sp>
      <p:sp>
        <p:nvSpPr>
          <p:cNvPr id="166" name="Google Shape;166;g35fa9f5703a_0_3"/>
          <p:cNvSpPr txBox="1"/>
          <p:nvPr/>
        </p:nvSpPr>
        <p:spPr>
          <a:xfrm rot="-5400000">
            <a:off x="4519175" y="6132325"/>
            <a:ext cx="25674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Tokenismo</a:t>
            </a:r>
            <a:endParaRPr b="1" i="0" sz="2100" u="none" cap="none" strike="noStrike">
              <a:solidFill>
                <a:schemeClr val="lt1"/>
              </a:solidFill>
              <a:latin typeface="Quicksand"/>
              <a:ea typeface="Quicksand"/>
              <a:cs typeface="Quicksand"/>
              <a:sym typeface="Quicksand"/>
            </a:endParaRPr>
          </a:p>
        </p:txBody>
      </p:sp>
      <p:sp>
        <p:nvSpPr>
          <p:cNvPr id="167" name="Google Shape;167;g35fa9f5703a_0_3"/>
          <p:cNvSpPr txBox="1"/>
          <p:nvPr/>
        </p:nvSpPr>
        <p:spPr>
          <a:xfrm rot="-5400000">
            <a:off x="4558175" y="8327843"/>
            <a:ext cx="21972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Non partecipazione</a:t>
            </a:r>
            <a:endParaRPr b="1" i="0" sz="2100" u="none" cap="none" strike="noStrike">
              <a:solidFill>
                <a:schemeClr val="lt1"/>
              </a:solidFill>
              <a:latin typeface="Quicksand"/>
              <a:ea typeface="Quicksand"/>
              <a:cs typeface="Quicksand"/>
              <a:sym typeface="Quicksand"/>
            </a:endParaRPr>
          </a:p>
        </p:txBody>
      </p:sp>
      <p:sp>
        <p:nvSpPr>
          <p:cNvPr id="168" name="Google Shape;168;g35fa9f5703a_0_3"/>
          <p:cNvSpPr txBox="1"/>
          <p:nvPr/>
        </p:nvSpPr>
        <p:spPr>
          <a:xfrm>
            <a:off x="12140075" y="2239625"/>
            <a:ext cx="4768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hanno l’idea e </a:t>
            </a:r>
            <a:r>
              <a:rPr b="1" i="0" lang="nl-NL" sz="2100" u="none" cap="none" strike="noStrike">
                <a:solidFill>
                  <a:srgbClr val="D5A6BD"/>
                </a:solidFill>
                <a:latin typeface="Quicksand"/>
                <a:ea typeface="Quicksand"/>
                <a:cs typeface="Quicksand"/>
                <a:sym typeface="Quicksand"/>
              </a:rPr>
              <a:t>avviano il progetto</a:t>
            </a:r>
            <a:endParaRPr b="1" i="0" sz="2100" u="none" cap="none" strike="noStrike">
              <a:solidFill>
                <a:srgbClr val="D5A6BD"/>
              </a:solidFill>
              <a:latin typeface="Quicksand"/>
              <a:ea typeface="Quicksand"/>
              <a:cs typeface="Quicksand"/>
              <a:sym typeface="Quicksand"/>
            </a:endParaRPr>
          </a:p>
        </p:txBody>
      </p:sp>
      <p:sp>
        <p:nvSpPr>
          <p:cNvPr id="169" name="Google Shape;169;g35fa9f5703a_0_3"/>
          <p:cNvSpPr txBox="1"/>
          <p:nvPr/>
        </p:nvSpPr>
        <p:spPr>
          <a:xfrm>
            <a:off x="12212225" y="3191150"/>
            <a:ext cx="5915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Obiettivo creato da un facilitatore, ma </a:t>
            </a:r>
            <a:r>
              <a:rPr b="1" i="0" lang="nl-NL" sz="2100" u="none" cap="none" strike="noStrike">
                <a:solidFill>
                  <a:srgbClr val="C8B2E9"/>
                </a:solidFill>
                <a:latin typeface="Quicksand"/>
                <a:ea typeface="Quicksand"/>
                <a:cs typeface="Quicksand"/>
                <a:sym typeface="Quicksand"/>
              </a:rPr>
              <a:t>risorse e responsabilità affidate ai cittadini</a:t>
            </a:r>
            <a:r>
              <a:rPr b="1" i="0" lang="nl-NL" sz="2100" u="none" cap="none" strike="noStrike">
                <a:solidFill>
                  <a:schemeClr val="lt1"/>
                </a:solidFill>
                <a:latin typeface="Quicksand"/>
                <a:ea typeface="Quicksand"/>
                <a:cs typeface="Quicksand"/>
                <a:sym typeface="Quicksand"/>
              </a:rPr>
              <a:t>.</a:t>
            </a:r>
            <a:endParaRPr b="1" i="0" sz="2100" u="none" cap="none" strike="noStrike">
              <a:solidFill>
                <a:schemeClr val="lt1"/>
              </a:solidFill>
              <a:latin typeface="Quicksand"/>
              <a:ea typeface="Quicksand"/>
              <a:cs typeface="Quicksand"/>
              <a:sym typeface="Quicksand"/>
            </a:endParaRPr>
          </a:p>
        </p:txBody>
      </p:sp>
      <p:sp>
        <p:nvSpPr>
          <p:cNvPr id="170" name="Google Shape;170;g35fa9f5703a_0_3"/>
          <p:cNvSpPr txBox="1"/>
          <p:nvPr/>
        </p:nvSpPr>
        <p:spPr>
          <a:xfrm>
            <a:off x="12140075" y="4142663"/>
            <a:ext cx="53553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a:t>
            </a:r>
            <a:r>
              <a:rPr b="1" i="0" lang="nl-NL" sz="2100" u="none" cap="none" strike="noStrike">
                <a:solidFill>
                  <a:srgbClr val="9FC5E8"/>
                </a:solidFill>
                <a:latin typeface="Quicksand"/>
                <a:ea typeface="Quicksand"/>
                <a:cs typeface="Quicksand"/>
                <a:sym typeface="Quicksand"/>
              </a:rPr>
              <a:t>partecipano direttamente</a:t>
            </a:r>
            <a:r>
              <a:rPr b="1" i="0" lang="nl-NL" sz="2100" u="none" cap="none" strike="noStrike">
                <a:solidFill>
                  <a:schemeClr val="lt1"/>
                </a:solidFill>
                <a:latin typeface="Quicksand"/>
                <a:ea typeface="Quicksand"/>
                <a:cs typeface="Quicksand"/>
                <a:sym typeface="Quicksand"/>
              </a:rPr>
              <a:t> al processo decisionale.</a:t>
            </a:r>
            <a:endParaRPr b="1" i="0" sz="2100" u="none" cap="none" strike="noStrike">
              <a:solidFill>
                <a:schemeClr val="lt1"/>
              </a:solidFill>
              <a:latin typeface="Quicksand"/>
              <a:ea typeface="Quicksand"/>
              <a:cs typeface="Quicksand"/>
              <a:sym typeface="Quicksand"/>
            </a:endParaRPr>
          </a:p>
        </p:txBody>
      </p:sp>
      <p:sp>
        <p:nvSpPr>
          <p:cNvPr id="171" name="Google Shape;171;g35fa9f5703a_0_3"/>
          <p:cNvSpPr txBox="1"/>
          <p:nvPr/>
        </p:nvSpPr>
        <p:spPr>
          <a:xfrm>
            <a:off x="12140075" y="5085263"/>
            <a:ext cx="5773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a:t>
            </a:r>
            <a:r>
              <a:rPr b="1" i="0" lang="nl-NL" sz="2100" u="none" cap="none" strike="noStrike">
                <a:solidFill>
                  <a:srgbClr val="A2C4C9"/>
                </a:solidFill>
                <a:latin typeface="Quicksand"/>
                <a:ea typeface="Quicksand"/>
                <a:cs typeface="Quicksand"/>
                <a:sym typeface="Quicksand"/>
              </a:rPr>
              <a:t>formulano le idee</a:t>
            </a:r>
            <a:r>
              <a:rPr b="1" i="0" lang="nl-NL" sz="2100" u="none" cap="none" strike="noStrike">
                <a:solidFill>
                  <a:schemeClr val="lt1"/>
                </a:solidFill>
                <a:latin typeface="Quicksand"/>
                <a:ea typeface="Quicksand"/>
                <a:cs typeface="Quicksand"/>
                <a:sym typeface="Quicksand"/>
              </a:rPr>
              <a:t>, ma </a:t>
            </a:r>
            <a:br>
              <a:rPr b="1" i="0" lang="nl-NL" sz="2100" u="none" cap="none" strike="noStrike">
                <a:solidFill>
                  <a:schemeClr val="lt1"/>
                </a:solidFill>
                <a:latin typeface="Quicksand"/>
                <a:ea typeface="Quicksand"/>
                <a:cs typeface="Quicksand"/>
                <a:sym typeface="Quicksand"/>
              </a:rPr>
            </a:br>
            <a:r>
              <a:rPr b="1" i="0" lang="nl-NL" sz="2100" u="none" cap="none" strike="noStrike">
                <a:solidFill>
                  <a:schemeClr val="lt1"/>
                </a:solidFill>
                <a:latin typeface="Quicksand"/>
                <a:ea typeface="Quicksand"/>
                <a:cs typeface="Quicksand"/>
                <a:sym typeface="Quicksand"/>
              </a:rPr>
              <a:t>la decisione finale spetta ai facilitatori.</a:t>
            </a:r>
            <a:endParaRPr b="1" i="0" sz="2100" u="none" cap="none" strike="noStrike">
              <a:solidFill>
                <a:schemeClr val="lt1"/>
              </a:solidFill>
              <a:latin typeface="Quicksand"/>
              <a:ea typeface="Quicksand"/>
              <a:cs typeface="Quicksand"/>
              <a:sym typeface="Quicksand"/>
            </a:endParaRPr>
          </a:p>
        </p:txBody>
      </p:sp>
      <p:sp>
        <p:nvSpPr>
          <p:cNvPr id="172" name="Google Shape;172;g35fa9f5703a_0_3"/>
          <p:cNvSpPr txBox="1"/>
          <p:nvPr/>
        </p:nvSpPr>
        <p:spPr>
          <a:xfrm>
            <a:off x="12140075" y="6027850"/>
            <a:ext cx="5915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rgbClr val="D9EAD3"/>
                </a:solidFill>
                <a:latin typeface="Quicksand"/>
                <a:ea typeface="Quicksand"/>
                <a:cs typeface="Quicksand"/>
                <a:sym typeface="Quicksand"/>
              </a:rPr>
              <a:t>Si raccolgono le opinioni </a:t>
            </a:r>
            <a:r>
              <a:rPr b="1" i="0" lang="nl-NL" sz="2100" u="none" cap="none" strike="noStrike">
                <a:solidFill>
                  <a:schemeClr val="lt1"/>
                </a:solidFill>
                <a:latin typeface="Quicksand"/>
                <a:ea typeface="Quicksand"/>
                <a:cs typeface="Quicksand"/>
                <a:sym typeface="Quicksand"/>
              </a:rPr>
              <a:t>degli stakeholder, ma le decisioni sono prese dai facilitatori.</a:t>
            </a:r>
            <a:endParaRPr b="1" i="0" sz="2100" u="none" cap="none" strike="noStrike">
              <a:solidFill>
                <a:schemeClr val="lt1"/>
              </a:solidFill>
              <a:latin typeface="Quicksand"/>
              <a:ea typeface="Quicksand"/>
              <a:cs typeface="Quicksand"/>
              <a:sym typeface="Quicksand"/>
            </a:endParaRPr>
          </a:p>
        </p:txBody>
      </p:sp>
      <p:sp>
        <p:nvSpPr>
          <p:cNvPr id="173" name="Google Shape;173;g35fa9f5703a_0_3"/>
          <p:cNvSpPr txBox="1"/>
          <p:nvPr/>
        </p:nvSpPr>
        <p:spPr>
          <a:xfrm>
            <a:off x="12140075" y="6959725"/>
            <a:ext cx="6147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sono </a:t>
            </a:r>
            <a:r>
              <a:rPr b="1" i="0" lang="nl-NL" sz="2100" u="none" cap="none" strike="noStrike">
                <a:solidFill>
                  <a:srgbClr val="FFE599"/>
                </a:solidFill>
                <a:latin typeface="Quicksand"/>
                <a:ea typeface="Quicksand"/>
                <a:cs typeface="Quicksand"/>
                <a:sym typeface="Quicksand"/>
              </a:rPr>
              <a:t>informati sulle decisioni</a:t>
            </a:r>
            <a:r>
              <a:rPr b="1" i="0" lang="nl-NL" sz="2100" u="none" cap="none" strike="noStrike">
                <a:solidFill>
                  <a:schemeClr val="lt1"/>
                </a:solidFill>
                <a:latin typeface="Quicksand"/>
                <a:ea typeface="Quicksand"/>
                <a:cs typeface="Quicksand"/>
                <a:sym typeface="Quicksand"/>
              </a:rPr>
              <a:t>, ma non hanno possibilità di contribuire.</a:t>
            </a:r>
            <a:endParaRPr b="1" i="0" sz="2100" u="none" cap="none" strike="noStrike">
              <a:solidFill>
                <a:schemeClr val="lt1"/>
              </a:solidFill>
              <a:latin typeface="Quicksand"/>
              <a:ea typeface="Quicksand"/>
              <a:cs typeface="Quicksand"/>
              <a:sym typeface="Quicksand"/>
            </a:endParaRPr>
          </a:p>
        </p:txBody>
      </p:sp>
      <p:sp>
        <p:nvSpPr>
          <p:cNvPr id="174" name="Google Shape;174;g35fa9f5703a_0_3"/>
          <p:cNvSpPr txBox="1"/>
          <p:nvPr/>
        </p:nvSpPr>
        <p:spPr>
          <a:xfrm>
            <a:off x="12140075" y="7887113"/>
            <a:ext cx="5198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rgbClr val="F9CB9C"/>
                </a:solidFill>
                <a:latin typeface="Quicksand"/>
                <a:ea typeface="Quicksand"/>
                <a:cs typeface="Quicksand"/>
                <a:sym typeface="Quicksand"/>
              </a:rPr>
              <a:t>Stakeholder considerati destinatari passivi</a:t>
            </a:r>
            <a:r>
              <a:rPr b="1" i="0" lang="nl-NL" sz="2100" u="none" cap="none" strike="noStrike">
                <a:solidFill>
                  <a:schemeClr val="lt1"/>
                </a:solidFill>
                <a:latin typeface="Quicksand"/>
                <a:ea typeface="Quicksand"/>
                <a:cs typeface="Quicksand"/>
                <a:sym typeface="Quicksand"/>
              </a:rPr>
              <a:t>.</a:t>
            </a:r>
            <a:endParaRPr b="1" i="0" sz="2100" u="none" cap="none" strike="noStrike">
              <a:solidFill>
                <a:schemeClr val="lt1"/>
              </a:solidFill>
              <a:latin typeface="Quicksand"/>
              <a:ea typeface="Quicksand"/>
              <a:cs typeface="Quicksand"/>
              <a:sym typeface="Quicksand"/>
            </a:endParaRPr>
          </a:p>
        </p:txBody>
      </p:sp>
      <p:sp>
        <p:nvSpPr>
          <p:cNvPr id="175" name="Google Shape;175;g35fa9f5703a_0_3"/>
          <p:cNvSpPr txBox="1"/>
          <p:nvPr/>
        </p:nvSpPr>
        <p:spPr>
          <a:xfrm>
            <a:off x="12140075" y="8814525"/>
            <a:ext cx="5773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L’illusione di partecipazione quando in realtà </a:t>
            </a:r>
            <a:r>
              <a:rPr b="1" i="0" lang="nl-NL" sz="2100" u="none" cap="none" strike="noStrike">
                <a:solidFill>
                  <a:srgbClr val="EA9999"/>
                </a:solidFill>
                <a:latin typeface="Quicksand"/>
                <a:ea typeface="Quicksand"/>
                <a:cs typeface="Quicksand"/>
                <a:sym typeface="Quicksand"/>
              </a:rPr>
              <a:t>il potere viene negato</a:t>
            </a:r>
            <a:r>
              <a:rPr b="1" i="0" lang="nl-NL" sz="2100" u="none" cap="none" strike="noStrike">
                <a:solidFill>
                  <a:schemeClr val="lt1"/>
                </a:solidFill>
                <a:latin typeface="Quicksand"/>
                <a:ea typeface="Quicksand"/>
                <a:cs typeface="Quicksand"/>
                <a:sym typeface="Quicksand"/>
              </a:rPr>
              <a:t>.</a:t>
            </a:r>
            <a:endParaRPr b="1" i="0" sz="2100" u="none" cap="none" strike="noStrike">
              <a:solidFill>
                <a:schemeClr val="lt1"/>
              </a:solidFill>
              <a:latin typeface="Quicksand"/>
              <a:ea typeface="Quicksand"/>
              <a:cs typeface="Quicksand"/>
              <a:sym typeface="Quicksand"/>
            </a:endParaRPr>
          </a:p>
        </p:txBody>
      </p:sp>
      <p:sp>
        <p:nvSpPr>
          <p:cNvPr id="176" name="Google Shape;176;g35fa9f5703a_0_3"/>
          <p:cNvSpPr/>
          <p:nvPr/>
        </p:nvSpPr>
        <p:spPr>
          <a:xfrm>
            <a:off x="6107675" y="2196575"/>
            <a:ext cx="492600" cy="2820300"/>
          </a:xfrm>
          <a:prstGeom prst="leftBrace">
            <a:avLst>
              <a:gd fmla="val 50000" name="adj1"/>
              <a:gd fmla="val 50057" name="adj2"/>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7" name="Google Shape;177;g35fa9f5703a_0_3"/>
          <p:cNvSpPr/>
          <p:nvPr/>
        </p:nvSpPr>
        <p:spPr>
          <a:xfrm>
            <a:off x="6107663" y="5035153"/>
            <a:ext cx="492600" cy="2746500"/>
          </a:xfrm>
          <a:prstGeom prst="leftBrace">
            <a:avLst>
              <a:gd fmla="val 50000" name="adj1"/>
              <a:gd fmla="val 50057" name="adj2"/>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8" name="Google Shape;178;g35fa9f5703a_0_3"/>
          <p:cNvSpPr/>
          <p:nvPr/>
        </p:nvSpPr>
        <p:spPr>
          <a:xfrm>
            <a:off x="6107675" y="7807625"/>
            <a:ext cx="492600" cy="1815000"/>
          </a:xfrm>
          <a:prstGeom prst="leftBrace">
            <a:avLst>
              <a:gd fmla="val 50000" name="adj1"/>
              <a:gd fmla="val 50057" name="adj2"/>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2" name="Shape 182"/>
        <p:cNvGrpSpPr/>
        <p:nvPr/>
      </p:nvGrpSpPr>
      <p:grpSpPr>
        <a:xfrm>
          <a:off x="0" y="0"/>
          <a:ext cx="0" cy="0"/>
          <a:chOff x="0" y="0"/>
          <a:chExt cx="0" cy="0"/>
        </a:xfrm>
      </p:grpSpPr>
      <p:sp>
        <p:nvSpPr>
          <p:cNvPr id="183" name="Google Shape;183;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5fa9f5703a_0_33"/>
          <p:cNvSpPr txBox="1"/>
          <p:nvPr/>
        </p:nvSpPr>
        <p:spPr>
          <a:xfrm>
            <a:off x="3438302" y="542900"/>
            <a:ext cx="14849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Livelli di partecipazione politica</a:t>
            </a:r>
            <a:endParaRPr b="0" i="0" sz="8000" u="none" cap="none" strike="noStrike">
              <a:solidFill>
                <a:schemeClr val="lt1"/>
              </a:solidFill>
              <a:latin typeface="Anton"/>
              <a:ea typeface="Anton"/>
              <a:cs typeface="Anton"/>
              <a:sym typeface="Anton"/>
            </a:endParaRPr>
          </a:p>
        </p:txBody>
      </p:sp>
      <p:sp>
        <p:nvSpPr>
          <p:cNvPr id="186" name="Google Shape;186;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87" name="Google Shape;187;g35fa9f5703a_0_33"/>
          <p:cNvGrpSpPr/>
          <p:nvPr/>
        </p:nvGrpSpPr>
        <p:grpSpPr>
          <a:xfrm>
            <a:off x="2667681" y="2019425"/>
            <a:ext cx="11932863" cy="7818300"/>
            <a:chOff x="2073850" y="2019425"/>
            <a:chExt cx="11570700" cy="7818300"/>
          </a:xfrm>
        </p:grpSpPr>
        <p:sp>
          <p:nvSpPr>
            <p:cNvPr id="188" name="Google Shape;188;g35fa9f5703a_0_33"/>
            <p:cNvSpPr/>
            <p:nvPr/>
          </p:nvSpPr>
          <p:spPr>
            <a:xfrm>
              <a:off x="2073850" y="2019425"/>
              <a:ext cx="11570700" cy="7818300"/>
            </a:xfrm>
            <a:prstGeom prst="triangle">
              <a:avLst>
                <a:gd fmla="val 50003" name="adj"/>
              </a:avLst>
            </a:prstGeom>
            <a:gradFill>
              <a:gsLst>
                <a:gs pos="0">
                  <a:srgbClr val="843F98"/>
                </a:gs>
                <a:gs pos="100000">
                  <a:srgbClr val="039796"/>
                </a:gs>
              </a:gsLst>
              <a:lin ang="5400012" scaled="0"/>
            </a:gradFill>
            <a:ln cap="flat" cmpd="sng" w="28575">
              <a:solidFill>
                <a:schemeClr val="lt1"/>
              </a:solidFill>
              <a:prstDash val="solid"/>
              <a:round/>
              <a:headEnd len="sm" w="sm" type="none"/>
              <a:tailEnd len="sm" w="sm" type="none"/>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br>
                <a:rPr b="1" lang="nl-NL" sz="2400">
                  <a:solidFill>
                    <a:schemeClr val="lt1"/>
                  </a:solidFill>
                  <a:latin typeface="Quicksand"/>
                  <a:ea typeface="Quicksand"/>
                  <a:cs typeface="Quicksand"/>
                  <a:sym typeface="Quicksand"/>
                </a:rPr>
              </a:br>
              <a:br>
                <a:rPr b="1" lang="nl-NL" sz="2400">
                  <a:solidFill>
                    <a:schemeClr val="lt1"/>
                  </a:solidFill>
                  <a:latin typeface="Quicksand"/>
                  <a:ea typeface="Quicksand"/>
                  <a:cs typeface="Quicksand"/>
                  <a:sym typeface="Quicksand"/>
                </a:rPr>
              </a:br>
              <a:br>
                <a:rPr b="1" lang="nl-NL" sz="2400">
                  <a:solidFill>
                    <a:schemeClr val="lt1"/>
                  </a:solidFill>
                  <a:latin typeface="Quicksand"/>
                  <a:ea typeface="Quicksand"/>
                  <a:cs typeface="Quicksand"/>
                  <a:sym typeface="Quicksand"/>
                </a:rPr>
              </a:br>
              <a:br>
                <a:rPr b="1" lang="nl-NL" sz="2400">
                  <a:solidFill>
                    <a:schemeClr val="lt1"/>
                  </a:solidFill>
                  <a:latin typeface="Quicksand"/>
                  <a:ea typeface="Quicksand"/>
                  <a:cs typeface="Quicksand"/>
                  <a:sym typeface="Quicksand"/>
                </a:rPr>
              </a:b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Ricoprire </a:t>
              </a:r>
              <a:br>
                <a:rPr b="1" i="0" lang="nl-NL" sz="2400" u="none" cap="none" strike="noStrike">
                  <a:solidFill>
                    <a:schemeClr val="lt1"/>
                  </a:solidFill>
                  <a:latin typeface="Quicksand"/>
                  <a:ea typeface="Quicksand"/>
                  <a:cs typeface="Quicksand"/>
                  <a:sym typeface="Quicksand"/>
                </a:rPr>
              </a:br>
              <a:r>
                <a:rPr b="1" i="0" lang="nl-NL" sz="2400" u="none" cap="none" strike="noStrike">
                  <a:solidFill>
                    <a:schemeClr val="lt1"/>
                  </a:solidFill>
                  <a:latin typeface="Quicksand"/>
                  <a:ea typeface="Quicksand"/>
                  <a:cs typeface="Quicksand"/>
                  <a:sym typeface="Quicksand"/>
                </a:rPr>
                <a:t>una carica </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pubblica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Candidarsi </a:t>
              </a:r>
              <a:br>
                <a:rPr b="1" i="0" lang="nl-NL" sz="2400" u="none" cap="none" strike="noStrike">
                  <a:solidFill>
                    <a:schemeClr val="lt1"/>
                  </a:solidFill>
                  <a:latin typeface="Quicksand"/>
                  <a:ea typeface="Quicksand"/>
                  <a:cs typeface="Quicksand"/>
                  <a:sym typeface="Quicksand"/>
                </a:rPr>
              </a:br>
              <a:r>
                <a:rPr b="1" i="0" lang="nl-NL" sz="2400" u="none" cap="none" strike="noStrike">
                  <a:solidFill>
                    <a:schemeClr val="lt1"/>
                  </a:solidFill>
                  <a:latin typeface="Quicksand"/>
                  <a:ea typeface="Quicksand"/>
                  <a:cs typeface="Quicksand"/>
                  <a:sym typeface="Quicksand"/>
                </a:rPr>
                <a:t>a una carica pubblica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Militanza attiva in un partito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Dedicare tempo a una campagna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Partecipare a un comizio politico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Fare una donazione a un partito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Contattare un rappresentante politico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Indossare un distintivo politico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Cercare di convincere qualcuno a votare in un certo modo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Partecipare a una discussione politica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100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Votare</a:t>
              </a:r>
              <a:endParaRPr b="1" i="0" sz="2400" u="none" cap="none" strike="noStrike">
                <a:solidFill>
                  <a:schemeClr val="lt1"/>
                </a:solidFill>
                <a:latin typeface="Quicksand"/>
                <a:ea typeface="Quicksand"/>
                <a:cs typeface="Quicksand"/>
                <a:sym typeface="Quicksand"/>
              </a:endParaRPr>
            </a:p>
          </p:txBody>
        </p:sp>
        <p:cxnSp>
          <p:nvCxnSpPr>
            <p:cNvPr id="189" name="Google Shape;189;g35fa9f5703a_0_33"/>
            <p:cNvCxnSpPr/>
            <p:nvPr/>
          </p:nvCxnSpPr>
          <p:spPr>
            <a:xfrm flipH="1" rot="10800000">
              <a:off x="6263778" y="4161550"/>
              <a:ext cx="3179700" cy="16500"/>
            </a:xfrm>
            <a:prstGeom prst="straightConnector1">
              <a:avLst/>
            </a:prstGeom>
            <a:noFill/>
            <a:ln cap="flat" cmpd="sng" w="28575">
              <a:solidFill>
                <a:schemeClr val="lt1"/>
              </a:solidFill>
              <a:prstDash val="solid"/>
              <a:round/>
              <a:headEnd len="sm" w="sm" type="none"/>
              <a:tailEnd len="sm" w="sm" type="none"/>
            </a:ln>
          </p:spPr>
        </p:cxnSp>
        <p:cxnSp>
          <p:nvCxnSpPr>
            <p:cNvPr id="190" name="Google Shape;190;g35fa9f5703a_0_33"/>
            <p:cNvCxnSpPr/>
            <p:nvPr/>
          </p:nvCxnSpPr>
          <p:spPr>
            <a:xfrm flipH="1" rot="10800000">
              <a:off x="5619781" y="5010000"/>
              <a:ext cx="4442400" cy="19200"/>
            </a:xfrm>
            <a:prstGeom prst="straightConnector1">
              <a:avLst/>
            </a:prstGeom>
            <a:noFill/>
            <a:ln cap="flat" cmpd="sng" w="28575">
              <a:solidFill>
                <a:schemeClr val="lt1"/>
              </a:solidFill>
              <a:prstDash val="solid"/>
              <a:round/>
              <a:headEnd len="sm" w="sm" type="none"/>
              <a:tailEnd len="sm" w="sm" type="none"/>
            </a:ln>
          </p:spPr>
        </p:cxnSp>
        <p:cxnSp>
          <p:nvCxnSpPr>
            <p:cNvPr id="191" name="Google Shape;191;g35fa9f5703a_0_33"/>
            <p:cNvCxnSpPr/>
            <p:nvPr/>
          </p:nvCxnSpPr>
          <p:spPr>
            <a:xfrm flipH="1" rot="10800000">
              <a:off x="5250344" y="5533950"/>
              <a:ext cx="5209200" cy="9600"/>
            </a:xfrm>
            <a:prstGeom prst="straightConnector1">
              <a:avLst/>
            </a:prstGeom>
            <a:noFill/>
            <a:ln cap="flat" cmpd="sng" w="28575">
              <a:solidFill>
                <a:schemeClr val="lt1"/>
              </a:solidFill>
              <a:prstDash val="solid"/>
              <a:round/>
              <a:headEnd len="sm" w="sm" type="none"/>
              <a:tailEnd len="sm" w="sm" type="none"/>
            </a:ln>
          </p:spPr>
        </p:cxnSp>
        <p:cxnSp>
          <p:nvCxnSpPr>
            <p:cNvPr id="192" name="Google Shape;192;g35fa9f5703a_0_33"/>
            <p:cNvCxnSpPr/>
            <p:nvPr/>
          </p:nvCxnSpPr>
          <p:spPr>
            <a:xfrm>
              <a:off x="4908615" y="6000750"/>
              <a:ext cx="5910900" cy="38100"/>
            </a:xfrm>
            <a:prstGeom prst="straightConnector1">
              <a:avLst/>
            </a:prstGeom>
            <a:noFill/>
            <a:ln cap="flat" cmpd="sng" w="28575">
              <a:solidFill>
                <a:schemeClr val="lt1"/>
              </a:solidFill>
              <a:prstDash val="solid"/>
              <a:round/>
              <a:headEnd len="sm" w="sm" type="none"/>
              <a:tailEnd len="sm" w="sm" type="none"/>
            </a:ln>
          </p:spPr>
        </p:cxnSp>
        <p:cxnSp>
          <p:nvCxnSpPr>
            <p:cNvPr id="193" name="Google Shape;193;g35fa9f5703a_0_33"/>
            <p:cNvCxnSpPr/>
            <p:nvPr/>
          </p:nvCxnSpPr>
          <p:spPr>
            <a:xfrm>
              <a:off x="4548415" y="6505575"/>
              <a:ext cx="6649800" cy="38100"/>
            </a:xfrm>
            <a:prstGeom prst="straightConnector1">
              <a:avLst/>
            </a:prstGeom>
            <a:noFill/>
            <a:ln cap="flat" cmpd="sng" w="28575">
              <a:solidFill>
                <a:schemeClr val="lt1"/>
              </a:solidFill>
              <a:prstDash val="solid"/>
              <a:round/>
              <a:headEnd len="sm" w="sm" type="none"/>
              <a:tailEnd len="sm" w="sm" type="none"/>
            </a:ln>
          </p:spPr>
        </p:cxnSp>
        <p:cxnSp>
          <p:nvCxnSpPr>
            <p:cNvPr id="194" name="Google Shape;194;g35fa9f5703a_0_33"/>
            <p:cNvCxnSpPr/>
            <p:nvPr/>
          </p:nvCxnSpPr>
          <p:spPr>
            <a:xfrm>
              <a:off x="4188214" y="6991350"/>
              <a:ext cx="7370100" cy="19200"/>
            </a:xfrm>
            <a:prstGeom prst="straightConnector1">
              <a:avLst/>
            </a:prstGeom>
            <a:noFill/>
            <a:ln cap="flat" cmpd="sng" w="28575">
              <a:solidFill>
                <a:schemeClr val="lt1"/>
              </a:solidFill>
              <a:prstDash val="solid"/>
              <a:round/>
              <a:headEnd len="sm" w="sm" type="none"/>
              <a:tailEnd len="sm" w="sm" type="none"/>
            </a:ln>
          </p:spPr>
        </p:cxnSp>
        <p:cxnSp>
          <p:nvCxnSpPr>
            <p:cNvPr id="195" name="Google Shape;195;g35fa9f5703a_0_33"/>
            <p:cNvCxnSpPr/>
            <p:nvPr/>
          </p:nvCxnSpPr>
          <p:spPr>
            <a:xfrm>
              <a:off x="3818777" y="7496175"/>
              <a:ext cx="8118300" cy="28500"/>
            </a:xfrm>
            <a:prstGeom prst="straightConnector1">
              <a:avLst/>
            </a:prstGeom>
            <a:noFill/>
            <a:ln cap="flat" cmpd="sng" w="28575">
              <a:solidFill>
                <a:schemeClr val="lt1"/>
              </a:solidFill>
              <a:prstDash val="solid"/>
              <a:round/>
              <a:headEnd len="sm" w="sm" type="none"/>
              <a:tailEnd len="sm" w="sm" type="none"/>
            </a:ln>
          </p:spPr>
        </p:cxnSp>
        <p:cxnSp>
          <p:nvCxnSpPr>
            <p:cNvPr id="196" name="Google Shape;196;g35fa9f5703a_0_33"/>
            <p:cNvCxnSpPr/>
            <p:nvPr/>
          </p:nvCxnSpPr>
          <p:spPr>
            <a:xfrm>
              <a:off x="3495520" y="7934325"/>
              <a:ext cx="8792700" cy="76200"/>
            </a:xfrm>
            <a:prstGeom prst="straightConnector1">
              <a:avLst/>
            </a:prstGeom>
            <a:noFill/>
            <a:ln cap="flat" cmpd="sng" w="28575">
              <a:solidFill>
                <a:schemeClr val="lt1"/>
              </a:solidFill>
              <a:prstDash val="solid"/>
              <a:round/>
              <a:headEnd len="sm" w="sm" type="none"/>
              <a:tailEnd len="sm" w="sm" type="none"/>
            </a:ln>
          </p:spPr>
        </p:cxnSp>
        <p:cxnSp>
          <p:nvCxnSpPr>
            <p:cNvPr id="197" name="Google Shape;197;g35fa9f5703a_0_33"/>
            <p:cNvCxnSpPr/>
            <p:nvPr/>
          </p:nvCxnSpPr>
          <p:spPr>
            <a:xfrm>
              <a:off x="2848546" y="8807215"/>
              <a:ext cx="10067700" cy="60600"/>
            </a:xfrm>
            <a:prstGeom prst="straightConnector1">
              <a:avLst/>
            </a:prstGeom>
            <a:noFill/>
            <a:ln cap="flat" cmpd="sng" w="28575">
              <a:solidFill>
                <a:schemeClr val="lt1"/>
              </a:solidFill>
              <a:prstDash val="solid"/>
              <a:round/>
              <a:headEnd len="sm" w="sm" type="none"/>
              <a:tailEnd len="sm" w="sm" type="none"/>
            </a:ln>
          </p:spPr>
        </p:cxnSp>
        <p:cxnSp>
          <p:nvCxnSpPr>
            <p:cNvPr id="198" name="Google Shape;198;g35fa9f5703a_0_33"/>
            <p:cNvCxnSpPr/>
            <p:nvPr/>
          </p:nvCxnSpPr>
          <p:spPr>
            <a:xfrm>
              <a:off x="2453783" y="9327594"/>
              <a:ext cx="10831800" cy="35400"/>
            </a:xfrm>
            <a:prstGeom prst="straightConnector1">
              <a:avLst/>
            </a:prstGeom>
            <a:noFill/>
            <a:ln cap="flat" cmpd="sng" w="28575">
              <a:solidFill>
                <a:schemeClr val="lt1"/>
              </a:solidFill>
              <a:prstDash val="solid"/>
              <a:round/>
              <a:headEnd len="sm" w="sm" type="none"/>
              <a:tailEnd len="sm" w="sm" type="none"/>
            </a:ln>
          </p:spPr>
        </p:cxnSp>
      </p:grpSp>
      <p:sp>
        <p:nvSpPr>
          <p:cNvPr id="199" name="Google Shape;199;g35fa9f5703a_0_33"/>
          <p:cNvSpPr txBox="1"/>
          <p:nvPr/>
        </p:nvSpPr>
        <p:spPr>
          <a:xfrm>
            <a:off x="3101828" y="3319100"/>
            <a:ext cx="2616000" cy="1246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Quicksand"/>
                <a:ea typeface="Quicksand"/>
                <a:cs typeface="Quicksand"/>
                <a:sym typeface="Quicksand"/>
              </a:rPr>
              <a:t>Attività da gladiatore</a:t>
            </a:r>
            <a:endParaRPr b="1" i="0" sz="3200" u="none" cap="none" strike="noStrike">
              <a:solidFill>
                <a:schemeClr val="lt1"/>
              </a:solidFill>
              <a:latin typeface="Quicksand"/>
              <a:ea typeface="Quicksand"/>
              <a:cs typeface="Quicksand"/>
              <a:sym typeface="Quicksand"/>
            </a:endParaRPr>
          </a:p>
        </p:txBody>
      </p:sp>
      <p:sp>
        <p:nvSpPr>
          <p:cNvPr id="200" name="Google Shape;200;g35fa9f5703a_0_33"/>
          <p:cNvSpPr txBox="1"/>
          <p:nvPr/>
        </p:nvSpPr>
        <p:spPr>
          <a:xfrm>
            <a:off x="1230200" y="5830638"/>
            <a:ext cx="2616000" cy="12465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Quicksand"/>
                <a:ea typeface="Quicksand"/>
                <a:cs typeface="Quicksand"/>
                <a:sym typeface="Quicksand"/>
              </a:rPr>
              <a:t>Attività di transizione</a:t>
            </a:r>
            <a:endParaRPr b="1" i="0" sz="3200" u="none" cap="none" strike="noStrike">
              <a:solidFill>
                <a:schemeClr val="lt1"/>
              </a:solidFill>
              <a:latin typeface="Quicksand"/>
              <a:ea typeface="Quicksand"/>
              <a:cs typeface="Quicksand"/>
              <a:sym typeface="Quicksand"/>
            </a:endParaRPr>
          </a:p>
        </p:txBody>
      </p:sp>
      <p:sp>
        <p:nvSpPr>
          <p:cNvPr id="201" name="Google Shape;201;g35fa9f5703a_0_33"/>
          <p:cNvSpPr txBox="1"/>
          <p:nvPr/>
        </p:nvSpPr>
        <p:spPr>
          <a:xfrm>
            <a:off x="209125" y="7527450"/>
            <a:ext cx="2348700" cy="12465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Quicksand"/>
                <a:ea typeface="Quicksand"/>
                <a:cs typeface="Quicksand"/>
                <a:sym typeface="Quicksand"/>
              </a:rPr>
              <a:t>Attività da spettatore</a:t>
            </a:r>
            <a:endParaRPr b="1" i="0" sz="3200" u="none" cap="none" strike="noStrike">
              <a:solidFill>
                <a:schemeClr val="lt1"/>
              </a:solidFill>
              <a:latin typeface="Quicksand"/>
              <a:ea typeface="Quicksand"/>
              <a:cs typeface="Quicksand"/>
              <a:sym typeface="Quicksand"/>
            </a:endParaRPr>
          </a:p>
        </p:txBody>
      </p:sp>
      <p:sp>
        <p:nvSpPr>
          <p:cNvPr id="202" name="Google Shape;202;g35fa9f5703a_0_33"/>
          <p:cNvSpPr/>
          <p:nvPr/>
        </p:nvSpPr>
        <p:spPr>
          <a:xfrm rot="2108852">
            <a:off x="4241235" y="5690615"/>
            <a:ext cx="624822" cy="1591921"/>
          </a:xfrm>
          <a:prstGeom prst="leftBracket">
            <a:avLst>
              <a:gd fmla="val 8333"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3" name="Google Shape;203;g35fa9f5703a_0_33"/>
          <p:cNvSpPr/>
          <p:nvPr/>
        </p:nvSpPr>
        <p:spPr>
          <a:xfrm rot="2172921">
            <a:off x="6163457" y="1746835"/>
            <a:ext cx="672284" cy="4338781"/>
          </a:xfrm>
          <a:prstGeom prst="leftBracket">
            <a:avLst>
              <a:gd fmla="val 8333"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4" name="Google Shape;204;g35fa9f5703a_0_33"/>
          <p:cNvSpPr/>
          <p:nvPr/>
        </p:nvSpPr>
        <p:spPr>
          <a:xfrm rot="2167953">
            <a:off x="2791091" y="7089832"/>
            <a:ext cx="624772" cy="2724687"/>
          </a:xfrm>
          <a:prstGeom prst="leftBracket">
            <a:avLst>
              <a:gd fmla="val 8333"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8" name="Shape 208"/>
        <p:cNvGrpSpPr/>
        <p:nvPr/>
      </p:nvGrpSpPr>
      <p:grpSpPr>
        <a:xfrm>
          <a:off x="0" y="0"/>
          <a:ext cx="0" cy="0"/>
          <a:chOff x="0" y="0"/>
          <a:chExt cx="0" cy="0"/>
        </a:xfrm>
      </p:grpSpPr>
      <p:grpSp>
        <p:nvGrpSpPr>
          <p:cNvPr id="209" name="Google Shape;209;g35fa9f5703a_0_13"/>
          <p:cNvGrpSpPr/>
          <p:nvPr/>
        </p:nvGrpSpPr>
        <p:grpSpPr>
          <a:xfrm>
            <a:off x="0" y="-216993"/>
            <a:ext cx="2922102" cy="10504504"/>
            <a:chOff x="0" y="-57150"/>
            <a:chExt cx="769602" cy="2766600"/>
          </a:xfrm>
        </p:grpSpPr>
        <p:sp>
          <p:nvSpPr>
            <p:cNvPr id="210" name="Google Shape;210;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214" name="Google Shape;214;g35fa9f5703a_0_13" title="Deaf President Now! — Official Trailer | Apple TV">
            <a:hlinkClick r:id="rId5"/>
          </p:cNvPr>
          <p:cNvPicPr preferRelativeResize="0"/>
          <p:nvPr/>
        </p:nvPicPr>
        <p:blipFill rotWithShape="1">
          <a:blip r:embed="rId6">
            <a:alphaModFix/>
          </a:blip>
          <a:srcRect b="0" l="0" r="0" t="0"/>
          <a:stretch/>
        </p:blipFill>
        <p:spPr>
          <a:xfrm>
            <a:off x="4298085" y="2482975"/>
            <a:ext cx="10551600" cy="5935275"/>
          </a:xfrm>
          <a:prstGeom prst="rect">
            <a:avLst/>
          </a:prstGeom>
          <a:noFill/>
          <a:ln>
            <a:noFill/>
          </a:ln>
        </p:spPr>
      </p:pic>
      <p:sp>
        <p:nvSpPr>
          <p:cNvPr id="215" name="Google Shape;215;g35fa9f5703a_0_13"/>
          <p:cNvSpPr txBox="1"/>
          <p:nvPr/>
        </p:nvSpPr>
        <p:spPr>
          <a:xfrm>
            <a:off x="15059725" y="7480150"/>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0" i="0" lang="nl-NL" sz="1100" u="none" cap="none" strike="noStrike">
                <a:solidFill>
                  <a:srgbClr val="FFFFFF"/>
                </a:solidFill>
                <a:latin typeface="Quicksand Medium"/>
                <a:ea typeface="Quicksand Medium"/>
                <a:cs typeface="Quicksand Medium"/>
                <a:sym typeface="Quicksand Medium"/>
              </a:rPr>
              <a:t>Video 1: </a:t>
            </a:r>
            <a:br>
              <a:rPr b="0" i="0" lang="nl-NL" sz="1100" u="none" cap="none" strike="noStrike">
                <a:solidFill>
                  <a:srgbClr val="FFFFFF"/>
                </a:solidFill>
                <a:latin typeface="Quicksand Medium"/>
                <a:ea typeface="Quicksand Medium"/>
                <a:cs typeface="Quicksand Medium"/>
                <a:sym typeface="Quicksand Medium"/>
              </a:rPr>
            </a:br>
            <a:r>
              <a:rPr b="0" i="0" lang="nl-NL" sz="1100" u="none" cap="none" strike="noStrike">
                <a:solidFill>
                  <a:srgbClr val="FFFFFF"/>
                </a:solidFill>
                <a:latin typeface="Quicksand Medium"/>
                <a:ea typeface="Quicksand Medium"/>
                <a:cs typeface="Quicksand Medium"/>
                <a:sym typeface="Quicksand Medium"/>
              </a:rPr>
              <a:t>Apple TV+. (z.d.). </a:t>
            </a:r>
            <a:r>
              <a:rPr b="0" i="1" lang="nl-NL" sz="1100" u="none" cap="none" strike="noStrike">
                <a:solidFill>
                  <a:srgbClr val="FFFFFF"/>
                </a:solidFill>
                <a:latin typeface="Quicksand Medium"/>
                <a:ea typeface="Quicksand Medium"/>
                <a:cs typeface="Quicksand Medium"/>
                <a:sym typeface="Quicksand Medium"/>
              </a:rPr>
              <a:t>Deaf President Now!  Official Trailer. </a:t>
            </a:r>
            <a:r>
              <a:rPr b="0" i="0" lang="nl-NL" sz="1100" u="none" cap="none" strike="noStrike">
                <a:solidFill>
                  <a:srgbClr val="FFFFFF"/>
                </a:solidFill>
                <a:latin typeface="Quicksand Medium"/>
                <a:ea typeface="Quicksand Medium"/>
                <a:cs typeface="Quicksand Medium"/>
                <a:sym typeface="Quicksand Medium"/>
              </a:rPr>
              <a:t>YouTube. </a:t>
            </a:r>
            <a:r>
              <a:rPr b="0" i="0" lang="nl-NL" sz="11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https://youtu.be/m-gIp9CDFtM</a:t>
            </a:r>
            <a:r>
              <a:rPr b="0" i="0" lang="nl-NL" sz="1100" u="none" cap="none" strike="noStrike">
                <a:solidFill>
                  <a:schemeClr val="lt1"/>
                </a:solidFill>
                <a:latin typeface="Quicksand Medium"/>
                <a:ea typeface="Quicksand Medium"/>
                <a:cs typeface="Quicksand Medium"/>
                <a:sym typeface="Quicksand Medium"/>
              </a:rPr>
              <a:t> </a:t>
            </a:r>
            <a:endParaRPr b="0" i="0" sz="1100" u="sng" cap="none" strike="noStrike">
              <a:solidFill>
                <a:schemeClr val="lt1"/>
              </a:solidFill>
              <a:latin typeface="Quicksand Medium"/>
              <a:ea typeface="Quicksand Medium"/>
              <a:cs typeface="Quicksand Medium"/>
              <a:sym typeface="Quicksand Medium"/>
            </a:endParaRPr>
          </a:p>
        </p:txBody>
      </p:sp>
      <p:sp>
        <p:nvSpPr>
          <p:cNvPr id="216" name="Google Shape;216;g35fa9f5703a_0_13"/>
          <p:cNvSpPr txBox="1"/>
          <p:nvPr/>
        </p:nvSpPr>
        <p:spPr>
          <a:xfrm>
            <a:off x="3313400" y="9696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4400"/>
              <a:buFont typeface="Anton"/>
              <a:buNone/>
            </a:pPr>
            <a:r>
              <a:rPr b="0" i="0" lang="nl-NL" sz="8000" u="none" cap="none" strike="noStrike">
                <a:solidFill>
                  <a:srgbClr val="FFFFFF"/>
                </a:solidFill>
                <a:latin typeface="Anton"/>
                <a:ea typeface="Anton"/>
                <a:cs typeface="Anton"/>
                <a:sym typeface="Anton"/>
              </a:rPr>
              <a:t>Esempio di attivismo Sordo:</a:t>
            </a:r>
            <a:endParaRPr b="0" i="0" sz="8000" u="none" cap="none" strike="noStrike">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0" name="Shape 220"/>
        <p:cNvGrpSpPr/>
        <p:nvPr/>
      </p:nvGrpSpPr>
      <p:grpSpPr>
        <a:xfrm>
          <a:off x="0" y="0"/>
          <a:ext cx="0" cy="0"/>
          <a:chOff x="0" y="0"/>
          <a:chExt cx="0" cy="0"/>
        </a:xfrm>
      </p:grpSpPr>
      <p:grpSp>
        <p:nvGrpSpPr>
          <p:cNvPr id="221" name="Google Shape;221;g3d803425f9d_0_4"/>
          <p:cNvGrpSpPr/>
          <p:nvPr/>
        </p:nvGrpSpPr>
        <p:grpSpPr>
          <a:xfrm>
            <a:off x="0" y="-216992"/>
            <a:ext cx="2922102" cy="10504504"/>
            <a:chOff x="0" y="-57150"/>
            <a:chExt cx="769602" cy="2766600"/>
          </a:xfrm>
        </p:grpSpPr>
        <p:sp>
          <p:nvSpPr>
            <p:cNvPr id="222" name="Google Shape;222;g3d803425f9d_0_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d803425f9d_0_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4" name="Google Shape;224;g3d803425f9d_0_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g3d803425f9d_0_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g3d803425f9d_0_4"/>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Medium"/>
                <a:ea typeface="Quicksand Medium"/>
                <a:cs typeface="Quicksand Medium"/>
                <a:sym typeface="Quicksand Medium"/>
              </a:rPr>
              <a:t>Campagna: </a:t>
            </a:r>
            <a:endParaRPr>
              <a:solidFill>
                <a:schemeClr val="lt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800"/>
              <a:buNone/>
            </a:pPr>
            <a:r>
              <a:t/>
            </a:r>
            <a:endParaRPr>
              <a:solidFill>
                <a:schemeClr val="lt1"/>
              </a:solidFill>
              <a:latin typeface="Quicksand Medium"/>
              <a:ea typeface="Quicksand Medium"/>
              <a:cs typeface="Quicksand Medium"/>
              <a:sym typeface="Quicksand Medium"/>
            </a:endParaRPr>
          </a:p>
          <a:p>
            <a:pPr indent="0" lvl="0" marL="0" rtl="0" algn="ctr">
              <a:lnSpc>
                <a:spcPct val="100000"/>
              </a:lnSpc>
              <a:spcBef>
                <a:spcPts val="0"/>
              </a:spcBef>
              <a:spcAft>
                <a:spcPts val="0"/>
              </a:spcAft>
              <a:buSzPts val="1800"/>
              <a:buNone/>
            </a:pPr>
            <a:r>
              <a:rPr i="1" lang="nl-NL" sz="4100">
                <a:solidFill>
                  <a:schemeClr val="lt1"/>
                </a:solidFill>
                <a:latin typeface="Quicksand Medium"/>
                <a:ea typeface="Quicksand Medium"/>
                <a:cs typeface="Quicksand Medium"/>
                <a:sym typeface="Quicksand Medium"/>
              </a:rPr>
              <a:t>“insieme di azioni pianificate per raggiungere </a:t>
            </a:r>
            <a:br>
              <a:rPr i="1" lang="nl-NL" sz="4100">
                <a:solidFill>
                  <a:schemeClr val="lt1"/>
                </a:solidFill>
                <a:latin typeface="Quicksand Medium"/>
                <a:ea typeface="Quicksand Medium"/>
                <a:cs typeface="Quicksand Medium"/>
                <a:sym typeface="Quicksand Medium"/>
              </a:rPr>
            </a:br>
            <a:r>
              <a:rPr i="1" lang="nl-NL" sz="4100">
                <a:solidFill>
                  <a:schemeClr val="lt1"/>
                </a:solidFill>
                <a:latin typeface="Quicksand Medium"/>
                <a:ea typeface="Quicksand Medium"/>
                <a:cs typeface="Quicksand Medium"/>
                <a:sym typeface="Quicksand Medium"/>
              </a:rPr>
              <a:t>un obiettivo sociale, economico o politico.”</a:t>
            </a:r>
            <a:endParaRPr i="1" sz="4100">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
        <p:nvSpPr>
          <p:cNvPr id="227" name="Google Shape;227;g3d803425f9d_0_4"/>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Definizione di “Campagna”</a:t>
            </a:r>
            <a:endParaRPr sz="7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1" name="Shape 231"/>
        <p:cNvGrpSpPr/>
        <p:nvPr/>
      </p:nvGrpSpPr>
      <p:grpSpPr>
        <a:xfrm>
          <a:off x="0" y="0"/>
          <a:ext cx="0" cy="0"/>
          <a:chOff x="0" y="0"/>
          <a:chExt cx="0" cy="0"/>
        </a:xfrm>
      </p:grpSpPr>
      <p:grpSp>
        <p:nvGrpSpPr>
          <p:cNvPr id="232" name="Google Shape;232;g3d803425f9d_0_14"/>
          <p:cNvGrpSpPr/>
          <p:nvPr/>
        </p:nvGrpSpPr>
        <p:grpSpPr>
          <a:xfrm>
            <a:off x="0" y="-216992"/>
            <a:ext cx="2922102" cy="10504504"/>
            <a:chOff x="0" y="-57150"/>
            <a:chExt cx="769602" cy="2766600"/>
          </a:xfrm>
        </p:grpSpPr>
        <p:sp>
          <p:nvSpPr>
            <p:cNvPr id="233" name="Google Shape;233;g3d803425f9d_0_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d803425f9d_0_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5" name="Google Shape;235;g3d803425f9d_0_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d803425f9d_0_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37" name="Google Shape;237;g3d803425f9d_0_14" title="Ontwerp zonder titel (13).png"/>
          <p:cNvPicPr preferRelativeResize="0"/>
          <p:nvPr/>
        </p:nvPicPr>
        <p:blipFill rotWithShape="1">
          <a:blip r:embed="rId5">
            <a:alphaModFix/>
          </a:blip>
          <a:srcRect b="0" l="0" r="0" t="0"/>
          <a:stretch/>
        </p:blipFill>
        <p:spPr>
          <a:xfrm>
            <a:off x="2461400" y="1579100"/>
            <a:ext cx="14470248" cy="8139501"/>
          </a:xfrm>
          <a:prstGeom prst="rect">
            <a:avLst/>
          </a:prstGeom>
          <a:noFill/>
          <a:ln>
            <a:noFill/>
          </a:ln>
        </p:spPr>
      </p:pic>
      <p:sp>
        <p:nvSpPr>
          <p:cNvPr id="238" name="Google Shape;238;g3d803425f9d_0_14"/>
          <p:cNvSpPr txBox="1"/>
          <p:nvPr>
            <p:ph type="title"/>
          </p:nvPr>
        </p:nvSpPr>
        <p:spPr>
          <a:xfrm>
            <a:off x="4023175" y="436088"/>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Strategia di campagna</a:t>
            </a:r>
            <a:endParaRPr sz="7800"/>
          </a:p>
        </p:txBody>
      </p:sp>
      <p:sp>
        <p:nvSpPr>
          <p:cNvPr id="239" name="Google Shape;239;g3d803425f9d_0_14"/>
          <p:cNvSpPr txBox="1"/>
          <p:nvPr/>
        </p:nvSpPr>
        <p:spPr>
          <a:xfrm>
            <a:off x="8929250" y="2373600"/>
            <a:ext cx="1695300" cy="1537200"/>
          </a:xfrm>
          <a:prstGeom prst="rect">
            <a:avLst/>
          </a:prstGeom>
          <a:solidFill>
            <a:srgbClr val="A7A9AC"/>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1</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Identificare e analizzare il problema</a:t>
            </a:r>
            <a:endParaRPr b="0" i="0" sz="2000" u="none" cap="none" strike="noStrike">
              <a:solidFill>
                <a:schemeClr val="lt1"/>
              </a:solidFill>
              <a:latin typeface="Quicksand Medium"/>
              <a:ea typeface="Quicksand Medium"/>
              <a:cs typeface="Quicksand Medium"/>
              <a:sym typeface="Quicksand Medium"/>
            </a:endParaRPr>
          </a:p>
        </p:txBody>
      </p:sp>
      <p:sp>
        <p:nvSpPr>
          <p:cNvPr id="240" name="Google Shape;240;g3d803425f9d_0_14"/>
          <p:cNvSpPr txBox="1"/>
          <p:nvPr/>
        </p:nvSpPr>
        <p:spPr>
          <a:xfrm>
            <a:off x="11138775" y="3588450"/>
            <a:ext cx="2396400" cy="1143000"/>
          </a:xfrm>
          <a:prstGeom prst="rect">
            <a:avLst/>
          </a:prstGeom>
          <a:solidFill>
            <a:srgbClr val="939598"/>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2</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Definire l’obiettivo e i risultati attesi</a:t>
            </a:r>
            <a:endParaRPr b="0" i="0" sz="2000" u="none" cap="none" strike="noStrike">
              <a:solidFill>
                <a:schemeClr val="lt1"/>
              </a:solidFill>
              <a:latin typeface="Quicksand Medium"/>
              <a:ea typeface="Quicksand Medium"/>
              <a:cs typeface="Quicksand Medium"/>
              <a:sym typeface="Quicksand Medium"/>
            </a:endParaRPr>
          </a:p>
        </p:txBody>
      </p:sp>
      <p:sp>
        <p:nvSpPr>
          <p:cNvPr id="241" name="Google Shape;241;g3d803425f9d_0_14"/>
          <p:cNvSpPr txBox="1"/>
          <p:nvPr/>
        </p:nvSpPr>
        <p:spPr>
          <a:xfrm>
            <a:off x="11415864" y="5345850"/>
            <a:ext cx="2119200" cy="1051500"/>
          </a:xfrm>
          <a:prstGeom prst="rect">
            <a:avLst/>
          </a:prstGeom>
          <a:solidFill>
            <a:srgbClr val="818285"/>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3</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Identificare </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i decisori</a:t>
            </a:r>
            <a:endParaRPr b="0" i="0" sz="2000" u="none" cap="none" strike="noStrike">
              <a:solidFill>
                <a:schemeClr val="lt1"/>
              </a:solidFill>
              <a:latin typeface="Quicksand Medium"/>
              <a:ea typeface="Quicksand Medium"/>
              <a:cs typeface="Quicksand Medium"/>
              <a:sym typeface="Quicksand Medium"/>
            </a:endParaRPr>
          </a:p>
        </p:txBody>
      </p:sp>
      <p:sp>
        <p:nvSpPr>
          <p:cNvPr id="242" name="Google Shape;242;g3d803425f9d_0_14"/>
          <p:cNvSpPr txBox="1"/>
          <p:nvPr/>
        </p:nvSpPr>
        <p:spPr>
          <a:xfrm>
            <a:off x="9697850" y="6583325"/>
            <a:ext cx="1718100" cy="1537200"/>
          </a:xfrm>
          <a:prstGeom prst="rect">
            <a:avLst/>
          </a:prstGeom>
          <a:solidFill>
            <a:srgbClr val="6D6E71"/>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4</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Definire il messaggio e la richiesta</a:t>
            </a:r>
            <a:endParaRPr b="0" i="0" sz="2000" u="none" cap="none" strike="noStrike">
              <a:solidFill>
                <a:schemeClr val="lt1"/>
              </a:solidFill>
              <a:latin typeface="Quicksand Medium"/>
              <a:ea typeface="Quicksand Medium"/>
              <a:cs typeface="Quicksand Medium"/>
              <a:sym typeface="Quicksand Medium"/>
            </a:endParaRPr>
          </a:p>
        </p:txBody>
      </p:sp>
      <p:sp>
        <p:nvSpPr>
          <p:cNvPr id="243" name="Google Shape;243;g3d803425f9d_0_14"/>
          <p:cNvSpPr txBox="1"/>
          <p:nvPr/>
        </p:nvSpPr>
        <p:spPr>
          <a:xfrm>
            <a:off x="7521864" y="6583325"/>
            <a:ext cx="1718100" cy="1237500"/>
          </a:xfrm>
          <a:prstGeom prst="rect">
            <a:avLst/>
          </a:prstGeom>
          <a:solidFill>
            <a:srgbClr val="58585A"/>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5</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Stabilire </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la tempistica</a:t>
            </a:r>
            <a:endParaRPr b="0" i="0" sz="2000" u="none" cap="none" strike="noStrike">
              <a:solidFill>
                <a:schemeClr val="lt1"/>
              </a:solidFill>
              <a:latin typeface="Quicksand Medium"/>
              <a:ea typeface="Quicksand Medium"/>
              <a:cs typeface="Quicksand Medium"/>
              <a:sym typeface="Quicksand Medium"/>
            </a:endParaRPr>
          </a:p>
        </p:txBody>
      </p:sp>
      <p:sp>
        <p:nvSpPr>
          <p:cNvPr id="244" name="Google Shape;244;g3d803425f9d_0_14"/>
          <p:cNvSpPr txBox="1"/>
          <p:nvPr/>
        </p:nvSpPr>
        <p:spPr>
          <a:xfrm>
            <a:off x="5413694" y="5069444"/>
            <a:ext cx="2701800" cy="1237500"/>
          </a:xfrm>
          <a:prstGeom prst="rect">
            <a:avLst/>
          </a:prstGeom>
          <a:solidFill>
            <a:srgbClr val="404041"/>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6</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Valutare le risorse, scegliere le strategie e agire</a:t>
            </a:r>
            <a:endParaRPr b="0" i="0" sz="2000" u="none" cap="none" strike="noStrike">
              <a:solidFill>
                <a:schemeClr val="lt1"/>
              </a:solidFill>
              <a:latin typeface="Quicksand Medium"/>
              <a:ea typeface="Quicksand Medium"/>
              <a:cs typeface="Quicksand Medium"/>
              <a:sym typeface="Quicksand Medium"/>
            </a:endParaRPr>
          </a:p>
        </p:txBody>
      </p:sp>
      <p:sp>
        <p:nvSpPr>
          <p:cNvPr id="245" name="Google Shape;245;g3d803425f9d_0_14"/>
          <p:cNvSpPr txBox="1"/>
          <p:nvPr/>
        </p:nvSpPr>
        <p:spPr>
          <a:xfrm>
            <a:off x="6352200" y="3175825"/>
            <a:ext cx="1944000" cy="1143000"/>
          </a:xfrm>
          <a:prstGeom prst="rect">
            <a:avLst/>
          </a:prstGeom>
          <a:solidFill>
            <a:srgbClr val="23201F"/>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7</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Monitorare, valutare e condividere</a:t>
            </a:r>
            <a:endParaRPr b="0" i="0" sz="2000" u="none" cap="none" strike="noStrike">
              <a:solidFill>
                <a:schemeClr val="lt1"/>
              </a:solidFill>
              <a:latin typeface="Quicksand Medium"/>
              <a:ea typeface="Quicksand Medium"/>
              <a:cs typeface="Quicksand Medium"/>
              <a:sym typeface="Quicksand Medium"/>
            </a:endParaRPr>
          </a:p>
        </p:txBody>
      </p:sp>
      <p:sp>
        <p:nvSpPr>
          <p:cNvPr id="246" name="Google Shape;246;g3d803425f9d_0_14"/>
          <p:cNvSpPr/>
          <p:nvPr/>
        </p:nvSpPr>
        <p:spPr>
          <a:xfrm>
            <a:off x="8590219" y="4430725"/>
            <a:ext cx="2305800" cy="1537200"/>
          </a:xfrm>
          <a:prstGeom prst="ellipse">
            <a:avLst/>
          </a:prstGeom>
          <a:solidFill>
            <a:srgbClr val="16114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IL CICLO DELL’ADVOCACY</a:t>
            </a:r>
            <a:endParaRPr b="1" i="0" sz="2000" u="none" cap="none" strike="noStrike">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0" name="Shape 250"/>
        <p:cNvGrpSpPr/>
        <p:nvPr/>
      </p:nvGrpSpPr>
      <p:grpSpPr>
        <a:xfrm>
          <a:off x="0" y="0"/>
          <a:ext cx="0" cy="0"/>
          <a:chOff x="0" y="0"/>
          <a:chExt cx="0" cy="0"/>
        </a:xfrm>
      </p:grpSpPr>
      <p:grpSp>
        <p:nvGrpSpPr>
          <p:cNvPr id="251" name="Google Shape;251;g3d803425f9d_0_24"/>
          <p:cNvGrpSpPr/>
          <p:nvPr/>
        </p:nvGrpSpPr>
        <p:grpSpPr>
          <a:xfrm>
            <a:off x="0" y="-216993"/>
            <a:ext cx="2922102" cy="10504504"/>
            <a:chOff x="0" y="-57150"/>
            <a:chExt cx="769602" cy="2766600"/>
          </a:xfrm>
        </p:grpSpPr>
        <p:sp>
          <p:nvSpPr>
            <p:cNvPr id="252" name="Google Shape;252;g3d803425f9d_0_2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3" name="Google Shape;253;g3d803425f9d_0_2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4" name="Google Shape;254;g3d803425f9d_0_2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d803425f9d_0_2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g3d803425f9d_0_24"/>
          <p:cNvSpPr txBox="1"/>
          <p:nvPr>
            <p:ph type="title"/>
          </p:nvPr>
        </p:nvSpPr>
        <p:spPr>
          <a:xfrm>
            <a:off x="4037475" y="881625"/>
            <a:ext cx="12339300" cy="2155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Attività: </a:t>
            </a:r>
            <a:br>
              <a:rPr lang="nl-NL" sz="8000">
                <a:solidFill>
                  <a:schemeClr val="lt1"/>
                </a:solidFill>
                <a:latin typeface="Anton"/>
                <a:ea typeface="Anton"/>
                <a:cs typeface="Anton"/>
                <a:sym typeface="Anton"/>
              </a:rPr>
            </a:br>
            <a:r>
              <a:rPr lang="nl-NL" sz="8000">
                <a:solidFill>
                  <a:schemeClr val="lt1"/>
                </a:solidFill>
                <a:latin typeface="Anton"/>
                <a:ea typeface="Anton"/>
                <a:cs typeface="Anton"/>
                <a:sym typeface="Anton"/>
              </a:rPr>
              <a:t>Progettare una campagna</a:t>
            </a:r>
            <a:endParaRPr sz="8000"/>
          </a:p>
        </p:txBody>
      </p:sp>
      <p:sp>
        <p:nvSpPr>
          <p:cNvPr id="257" name="Google Shape;257;g3d803425f9d_0_24"/>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592"/>
              </a:spcBef>
              <a:spcAft>
                <a:spcPts val="0"/>
              </a:spcAft>
              <a:buSzPts val="1800"/>
              <a:buNone/>
            </a:pPr>
            <a:r>
              <a:t/>
            </a:r>
            <a:endParaRPr sz="4000">
              <a:solidFill>
                <a:schemeClr val="lt1"/>
              </a:solidFill>
              <a:latin typeface="Quicksand Medium"/>
              <a:ea typeface="Quicksand Medium"/>
              <a:cs typeface="Quicksand Medium"/>
              <a:sym typeface="Quicksand Medium"/>
            </a:endParaRPr>
          </a:p>
          <a:p>
            <a:pPr indent="0" lvl="0" marL="0" rtl="0" algn="ctr">
              <a:lnSpc>
                <a:spcPct val="115000"/>
              </a:lnSpc>
              <a:spcBef>
                <a:spcPts val="592"/>
              </a:spcBef>
              <a:spcAft>
                <a:spcPts val="0"/>
              </a:spcAft>
              <a:buSzPts val="1800"/>
              <a:buNone/>
            </a:pPr>
            <a:r>
              <a:rPr lang="nl-NL" sz="4000">
                <a:solidFill>
                  <a:schemeClr val="lt1"/>
                </a:solidFill>
                <a:latin typeface="Quicksand Medium"/>
                <a:ea typeface="Quicksand Medium"/>
                <a:cs typeface="Quicksand Medium"/>
                <a:sym typeface="Quicksand Medium"/>
              </a:rPr>
              <a:t>Lavorate in gruppo per progettare </a:t>
            </a:r>
            <a:br>
              <a:rPr lang="nl-NL" sz="4000">
                <a:solidFill>
                  <a:schemeClr val="lt1"/>
                </a:solidFill>
                <a:latin typeface="Quicksand Medium"/>
                <a:ea typeface="Quicksand Medium"/>
                <a:cs typeface="Quicksand Medium"/>
                <a:sym typeface="Quicksand Medium"/>
              </a:rPr>
            </a:br>
            <a:r>
              <a:rPr lang="nl-NL" sz="4000">
                <a:solidFill>
                  <a:schemeClr val="lt1"/>
                </a:solidFill>
                <a:latin typeface="Quicksand Medium"/>
                <a:ea typeface="Quicksand Medium"/>
                <a:cs typeface="Quicksand Medium"/>
                <a:sym typeface="Quicksand Medium"/>
              </a:rPr>
              <a:t>una campagna di advocacy</a:t>
            </a:r>
            <a:endParaRPr sz="4000">
              <a:solidFill>
                <a:schemeClr val="lt1"/>
              </a:solidFill>
              <a:latin typeface="Quicksand Medium"/>
              <a:ea typeface="Quicksand Medium"/>
              <a:cs typeface="Quicksand Medium"/>
              <a:sym typeface="Quicksand Medium"/>
            </a:endParaRPr>
          </a:p>
          <a:p>
            <a:pPr indent="0" lvl="0" marL="0" rtl="0" algn="ctr">
              <a:lnSpc>
                <a:spcPct val="115000"/>
              </a:lnSpc>
              <a:spcBef>
                <a:spcPts val="592"/>
              </a:spcBef>
              <a:spcAft>
                <a:spcPts val="0"/>
              </a:spcAft>
              <a:buSzPts val="1800"/>
              <a:buNone/>
            </a:pPr>
            <a:r>
              <a:t/>
            </a:r>
            <a:endParaRPr sz="4000">
              <a:solidFill>
                <a:schemeClr val="lt1"/>
              </a:solidFill>
              <a:latin typeface="Quicksand Medium"/>
              <a:ea typeface="Quicksand Medium"/>
              <a:cs typeface="Quicksand Medium"/>
              <a:sym typeface="Quicksand Medium"/>
            </a:endParaRPr>
          </a:p>
          <a:p>
            <a:pPr indent="0" lvl="0" marL="0" rtl="0" algn="ctr">
              <a:lnSpc>
                <a:spcPct val="115000"/>
              </a:lnSpc>
              <a:spcBef>
                <a:spcPts val="592"/>
              </a:spcBef>
              <a:spcAft>
                <a:spcPts val="0"/>
              </a:spcAft>
              <a:buSzPts val="1800"/>
              <a:buNone/>
            </a:pPr>
            <a:r>
              <a:rPr lang="nl-NL" sz="4000">
                <a:solidFill>
                  <a:schemeClr val="lt1"/>
                </a:solidFill>
                <a:latin typeface="Quicksand Medium"/>
                <a:ea typeface="Quicksand Medium"/>
                <a:cs typeface="Quicksand Medium"/>
                <a:sym typeface="Quicksand Medium"/>
              </a:rPr>
              <a:t>Generate impatto!</a:t>
            </a:r>
            <a:endParaRPr sz="4000">
              <a:solidFill>
                <a:schemeClr val="lt1"/>
              </a:solidFill>
              <a:latin typeface="Quicksand Medium"/>
              <a:ea typeface="Quicksand Medium"/>
              <a:cs typeface="Quicksand Medium"/>
              <a:sym typeface="Quicksand Medium"/>
            </a:endParaRPr>
          </a:p>
          <a:p>
            <a:pPr indent="0" lvl="0" marL="342900" rtl="0" algn="l">
              <a:lnSpc>
                <a:spcPct val="115000"/>
              </a:lnSpc>
              <a:spcBef>
                <a:spcPts val="592"/>
              </a:spcBef>
              <a:spcAft>
                <a:spcPts val="0"/>
              </a:spcAft>
              <a:buSzPts val="1800"/>
              <a:buNone/>
            </a:pPr>
            <a:r>
              <a:t/>
            </a:r>
            <a:endParaRPr sz="4000">
              <a:latin typeface="Quicksand Medium"/>
              <a:ea typeface="Quicksand Medium"/>
              <a:cs typeface="Quicksand Medium"/>
              <a:sym typeface="Quicksand Medium"/>
            </a:endParaRPr>
          </a:p>
          <a:p>
            <a:pPr indent="-154940" lvl="0" marL="342900" rtl="0" algn="l">
              <a:lnSpc>
                <a:spcPct val="115000"/>
              </a:lnSpc>
              <a:spcBef>
                <a:spcPts val="592"/>
              </a:spcBef>
              <a:spcAft>
                <a:spcPts val="0"/>
              </a:spcAft>
              <a:buClr>
                <a:schemeClr val="dk1"/>
              </a:buClr>
              <a:buSzPts val="3200"/>
              <a:buNone/>
            </a:pPr>
            <a:r>
              <a:t/>
            </a:r>
            <a:endParaRPr sz="4000">
              <a:solidFill>
                <a:schemeClr val="lt1"/>
              </a:solidFill>
              <a:latin typeface="Quicksand Medium"/>
              <a:ea typeface="Quicksand Medium"/>
              <a:cs typeface="Quicksand Medium"/>
              <a:sym typeface="Quicksa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1" name="Shape 261"/>
        <p:cNvGrpSpPr/>
        <p:nvPr/>
      </p:nvGrpSpPr>
      <p:grpSpPr>
        <a:xfrm>
          <a:off x="0" y="0"/>
          <a:ext cx="0" cy="0"/>
          <a:chOff x="0" y="0"/>
          <a:chExt cx="0" cy="0"/>
        </a:xfrm>
      </p:grpSpPr>
      <p:grpSp>
        <p:nvGrpSpPr>
          <p:cNvPr id="262" name="Google Shape;262;g3d803425f9d_0_34"/>
          <p:cNvGrpSpPr/>
          <p:nvPr/>
        </p:nvGrpSpPr>
        <p:grpSpPr>
          <a:xfrm>
            <a:off x="0" y="-216992"/>
            <a:ext cx="2922102" cy="10504504"/>
            <a:chOff x="0" y="-57150"/>
            <a:chExt cx="769602" cy="2766600"/>
          </a:xfrm>
        </p:grpSpPr>
        <p:sp>
          <p:nvSpPr>
            <p:cNvPr id="263" name="Google Shape;263;g3d803425f9d_0_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g3d803425f9d_0_3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5" name="Google Shape;265;g3d803425f9d_0_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3d803425f9d_0_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d803425f9d_0_34"/>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Rflessioni</a:t>
            </a:r>
            <a:endParaRPr sz="8000">
              <a:solidFill>
                <a:schemeClr val="lt1"/>
              </a:solidFill>
            </a:endParaRPr>
          </a:p>
        </p:txBody>
      </p:sp>
      <p:pic>
        <p:nvPicPr>
          <p:cNvPr id="268" name="Google Shape;268;g3d803425f9d_0_34"/>
          <p:cNvPicPr preferRelativeResize="0"/>
          <p:nvPr/>
        </p:nvPicPr>
        <p:blipFill rotWithShape="1">
          <a:blip r:embed="rId5">
            <a:alphaModFix/>
          </a:blip>
          <a:srcRect b="46141" l="40526" r="0" t="0"/>
          <a:stretch/>
        </p:blipFill>
        <p:spPr>
          <a:xfrm>
            <a:off x="9931850" y="853125"/>
            <a:ext cx="8356152" cy="4256700"/>
          </a:xfrm>
          <a:prstGeom prst="rect">
            <a:avLst/>
          </a:prstGeom>
          <a:noFill/>
          <a:ln>
            <a:noFill/>
          </a:ln>
        </p:spPr>
      </p:pic>
      <p:sp>
        <p:nvSpPr>
          <p:cNvPr id="269" name="Google Shape;269;g3d803425f9d_0_34"/>
          <p:cNvSpPr txBox="1"/>
          <p:nvPr>
            <p:ph idx="1" type="body"/>
          </p:nvPr>
        </p:nvSpPr>
        <p:spPr>
          <a:xfrm>
            <a:off x="3945150" y="4412864"/>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15000"/>
              </a:lnSpc>
              <a:spcBef>
                <a:spcPts val="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Cosa hai imparato?</a:t>
            </a:r>
            <a:endParaRPr sz="4800">
              <a:solidFill>
                <a:schemeClr val="lt1"/>
              </a:solidFill>
              <a:latin typeface="Quicksand Medium"/>
              <a:ea typeface="Quicksand Medium"/>
              <a:cs typeface="Quicksand Medium"/>
              <a:sym typeface="Quicksand Medium"/>
            </a:endParaRPr>
          </a:p>
          <a:p>
            <a:pPr indent="-457200" lvl="0" marL="457200" rtl="0" algn="l">
              <a:lnSpc>
                <a:spcPct val="115000"/>
              </a:lnSpc>
              <a:spcBef>
                <a:spcPts val="100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Cosa ti ha sorpreso o sfidato?</a:t>
            </a:r>
            <a:endParaRPr sz="8000">
              <a:solidFill>
                <a:schemeClr val="lt1"/>
              </a:solidFill>
              <a:latin typeface="Quicksand Medium"/>
              <a:ea typeface="Quicksand Medium"/>
              <a:cs typeface="Quicksand Medium"/>
              <a:sym typeface="Quicksand Medium"/>
            </a:endParaRPr>
          </a:p>
          <a:p>
            <a:pPr indent="-139700" lvl="0" marL="342900" rtl="0" algn="l">
              <a:lnSpc>
                <a:spcPct val="115000"/>
              </a:lnSpc>
              <a:spcBef>
                <a:spcPts val="1000"/>
              </a:spcBef>
              <a:spcAft>
                <a:spcPts val="1000"/>
              </a:spcAft>
              <a:buClr>
                <a:schemeClr val="dk1"/>
              </a:buClr>
              <a:buSzPts val="3200"/>
              <a:buNone/>
            </a:pPr>
            <a:r>
              <a:t/>
            </a:r>
            <a:endParaRPr>
              <a:solidFill>
                <a:schemeClr val="lt1"/>
              </a:solidFill>
              <a:latin typeface="Quicksand Medium"/>
              <a:ea typeface="Quicksand Medium"/>
              <a:cs typeface="Quicksand Medium"/>
              <a:sym typeface="Quicksa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73" name="Shape 273"/>
        <p:cNvGrpSpPr/>
        <p:nvPr/>
      </p:nvGrpSpPr>
      <p:grpSpPr>
        <a:xfrm>
          <a:off x="0" y="0"/>
          <a:ext cx="0" cy="0"/>
          <a:chOff x="0" y="0"/>
          <a:chExt cx="0" cy="0"/>
        </a:xfrm>
      </p:grpSpPr>
      <p:sp>
        <p:nvSpPr>
          <p:cNvPr id="274" name="Google Shape;274;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79" name="Google Shape;279;p12"/>
          <p:cNvGrpSpPr/>
          <p:nvPr/>
        </p:nvGrpSpPr>
        <p:grpSpPr>
          <a:xfrm>
            <a:off x="0" y="6944199"/>
            <a:ext cx="18712392" cy="3342828"/>
            <a:chOff x="0" y="-57150"/>
            <a:chExt cx="4988508" cy="1166944"/>
          </a:xfrm>
        </p:grpSpPr>
        <p:sp>
          <p:nvSpPr>
            <p:cNvPr id="280" name="Google Shape;280;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p12"/>
            <p:cNvSpPr txBox="1"/>
            <p:nvPr/>
          </p:nvSpPr>
          <p:spPr>
            <a:xfrm>
              <a:off x="0" y="-57150"/>
              <a:ext cx="4988400" cy="880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2" name="Google Shape;282;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p12"/>
          <p:cNvSpPr txBox="1"/>
          <p:nvPr/>
        </p:nvSpPr>
        <p:spPr>
          <a:xfrm>
            <a:off x="2157043" y="1867848"/>
            <a:ext cx="3590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288" name="Google Shape;288;p12"/>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89" name="Google Shape;289;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290" name="Google Shape;290;p12"/>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91" name="Google Shape;291;p12"/>
          <p:cNvSpPr txBox="1"/>
          <p:nvPr/>
        </p:nvSpPr>
        <p:spPr>
          <a:xfrm>
            <a:off x="273193" y="9789842"/>
            <a:ext cx="134379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nl-NL" sz="1200" u="none" cap="none" strike="noStrike">
                <a:solidFill>
                  <a:srgbClr val="161140"/>
                </a:solidFill>
                <a:latin typeface="Quicksand Medium"/>
                <a:ea typeface="Quicksand Medium"/>
                <a:cs typeface="Quicksand Medium"/>
                <a:sym typeface="Quicksand Medium"/>
              </a:rPr>
              <a:t>Traduzione in italiano realizzata con supporto di AI; revisione e adattamento finale eseguiti da Susanna Ricci Bitti, Istituto dei Sordi di Torino.</a:t>
            </a:r>
            <a:endParaRPr b="0" i="0" sz="1200" u="none" cap="none" strike="noStrike">
              <a:solidFill>
                <a:srgbClr val="16114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