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10287000" cx="18288000"/>
  <p:notesSz cx="6858000" cy="9144000"/>
  <p:embeddedFontLst>
    <p:embeddedFont>
      <p:font typeface="Anton"/>
      <p:regular r:id="rId25"/>
    </p:embeddedFont>
    <p:embeddedFont>
      <p:font typeface="Quicksand"/>
      <p:regular r:id="rId26"/>
      <p:bold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8" roundtripDataSignature="AMtx7mjIDfnIoA2gm5sWACK5S8fYeHeF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CF0203A-D852-4F43-84F8-08122DFA235A}">
  <a:tblStyle styleId="{5CF0203A-D852-4F43-84F8-08122DFA235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fill>
          <a:solidFill>
            <a:schemeClr val="accent4">
              <a:alpha val="40000"/>
            </a:schemeClr>
          </a:solidFill>
        </a:fill>
      </a:tcStyle>
    </a:band1H>
    <a:band2H>
      <a:tcTxStyle b="off" i="off"/>
    </a:band2H>
    <a:band1V>
      <a:tcTxStyle b="off" i="off"/>
      <a:tcStyle>
        <a:tcBdr>
          <a:top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TxStyle b="off" i="off"/>
    </a:band2V>
    <a:lastCol>
      <a:tcTxStyle b="on" i="off"/>
      <a:tcStyle>
        <a:tcBdr>
          <a:lef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lastCol>
    <a:firstCol>
      <a:tcTxStyle b="on" i="off"/>
      <a:tcStyle>
        <a:tcBdr>
          <a:lef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firstCol>
    <a:lastRow>
      <a:tcTxStyle b="on" i="off"/>
      <a:tcStyle>
        <a:tcBdr>
          <a:lef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lef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4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Quicksand-regular.fntdata"/><Relationship Id="rId25" Type="http://schemas.openxmlformats.org/officeDocument/2006/relationships/font" Target="fonts/Anton-regular.fntdata"/><Relationship Id="rId28" Type="http://customschemas.google.com/relationships/presentationmetadata" Target="metadata"/><Relationship Id="rId27" Type="http://schemas.openxmlformats.org/officeDocument/2006/relationships/font" Target="fonts/Quicksand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8" name="Google Shape;12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fa9f5703a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g35fa9f5703a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5fa9f5703a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g35fa9f5703a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5fa9f5703a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3" name="Google Shape;163;g35fa9f5703a_0_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3" name="Google Shape;17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a9f5703a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g35fa9f5703a_0_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1" name="Google Shape;19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5fa9f5703a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7" name="Google Shape;227;g35fa9f5703a_0_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5fa9f5703a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8" name="Google Shape;238;g35fa9f5703a_0_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5fa9f5703a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0" name="Google Shape;250;g35fa9f5703a_0_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5fa9f5703a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1" name="Google Shape;261;g35fa9f5703a_0_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2" name="Google Shape;27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4" name="Google Shape;284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png"/><Relationship Id="rId10" Type="http://schemas.openxmlformats.org/officeDocument/2006/relationships/image" Target="../media/image10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8.png"/><Relationship Id="rId7" Type="http://schemas.openxmlformats.org/officeDocument/2006/relationships/image" Target="../media/image11.png"/><Relationship Id="rId8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0" y="4025625"/>
            <a:ext cx="143904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nl-NL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Práva a obhajoba záujmov Nepočujúcich </a:t>
            </a:r>
            <a:endParaRPr b="0" i="0" sz="32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43179" y="6980930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Zákony a smernice o právach Nepočujúcich</a:t>
            </a:r>
            <a:endParaRPr b="0" i="0" sz="18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988"/>
            <a:ext cx="86679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30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b="0" i="0" lang="nl-NL" sz="225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Workshop Deaf Studies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458648" y="3429000"/>
            <a:ext cx="12966900" cy="53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Úvod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Aktivita: mapovanie bariér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Teória: čo sú zákony a smernice?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Aktivita: ktoré práva a smernice poznáte?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Teória: úrovne práva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Teória: medzinárodné zmluvy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Teória: národné zákony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Aktivita: právo vs. realita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Reflexia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4064282" y="1534517"/>
            <a:ext cx="3098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nl-NL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Index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3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3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3"/>
          <p:cNvSpPr txBox="1"/>
          <p:nvPr>
            <p:ph type="title"/>
          </p:nvPr>
        </p:nvSpPr>
        <p:spPr>
          <a:xfrm>
            <a:off x="4037479" y="130158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Úvod</a:t>
            </a:r>
            <a:endParaRPr sz="8000"/>
          </a:p>
        </p:txBody>
      </p:sp>
      <p:sp>
        <p:nvSpPr>
          <p:cNvPr id="113" name="Google Shape;113;p3"/>
          <p:cNvSpPr txBox="1"/>
          <p:nvPr/>
        </p:nvSpPr>
        <p:spPr>
          <a:xfrm>
            <a:off x="4191225" y="3050250"/>
            <a:ext cx="9433800" cy="42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540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Kto ste?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Icebreaker otázka: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0" i="0" lang="nl-NL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Čo vás napadne, keď si prečítate </a:t>
            </a:r>
            <a:endParaRPr b="0" i="0" sz="3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0" i="1" lang="nl-NL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"Právo"</a:t>
            </a:r>
            <a:r>
              <a:rPr b="0" i="0" lang="nl-NL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4" name="Google Shape;114;p3"/>
          <p:cNvPicPr preferRelativeResize="0"/>
          <p:nvPr/>
        </p:nvPicPr>
        <p:blipFill rotWithShape="1">
          <a:blip r:embed="rId5">
            <a:alphaModFix/>
          </a:blip>
          <a:srcRect b="0" l="0" r="50592" t="49889"/>
          <a:stretch/>
        </p:blipFill>
        <p:spPr>
          <a:xfrm>
            <a:off x="7819425" y="887900"/>
            <a:ext cx="10106952" cy="576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20" name="Google Shape;120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2" name="Google Shape;122;p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4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4"/>
          <p:cNvSpPr txBox="1"/>
          <p:nvPr/>
        </p:nvSpPr>
        <p:spPr>
          <a:xfrm>
            <a:off x="4037479" y="4222376"/>
            <a:ext cx="13423526" cy="1853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0" i="0" lang="nl-NL" sz="3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Cieľom tohto workshopu je naučiť účastníkov, ako využívať zákony a smernice na ochranu práv nepočujúcich ľudí a boj proti diskriminácii v ich komunitách.</a:t>
            </a:r>
            <a:endParaRPr b="0" i="0" sz="3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4"/>
          <p:cNvSpPr txBox="1"/>
          <p:nvPr>
            <p:ph idx="4294967295" type="title"/>
          </p:nvPr>
        </p:nvSpPr>
        <p:spPr>
          <a:xfrm>
            <a:off x="4037479" y="130158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Úvod: cieľ</a:t>
            </a:r>
            <a:endParaRPr sz="8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31" name="Google Shape;131;p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3" name="Google Shape;133;p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6"/>
          <p:cNvSpPr txBox="1"/>
          <p:nvPr>
            <p:ph type="title"/>
          </p:nvPr>
        </p:nvSpPr>
        <p:spPr>
          <a:xfrm>
            <a:off x="4037479" y="202070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Mapovanie bariér</a:t>
            </a:r>
            <a:endParaRPr sz="8000"/>
          </a:p>
        </p:txBody>
      </p:sp>
      <p:sp>
        <p:nvSpPr>
          <p:cNvPr id="136" name="Google Shape;136;p6"/>
          <p:cNvSpPr txBox="1"/>
          <p:nvPr>
            <p:ph idx="1" type="body"/>
          </p:nvPr>
        </p:nvSpPr>
        <p:spPr>
          <a:xfrm>
            <a:off x="4037479" y="3630378"/>
            <a:ext cx="11839807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Diskusia: 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-NL" sz="4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Čo znamená „bariéra"? </a:t>
            </a:r>
            <a:endParaRPr sz="4100"/>
          </a:p>
          <a:p>
            <a:pPr indent="0" lvl="0" marL="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54940" lvl="0" marL="34290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37" name="Google Shape;137;p6"/>
          <p:cNvPicPr preferRelativeResize="0"/>
          <p:nvPr/>
        </p:nvPicPr>
        <p:blipFill rotWithShape="1">
          <a:blip r:embed="rId5">
            <a:alphaModFix/>
          </a:blip>
          <a:srcRect b="0" l="38088" r="41321" t="47756"/>
          <a:stretch/>
        </p:blipFill>
        <p:spPr>
          <a:xfrm>
            <a:off x="14044225" y="3163700"/>
            <a:ext cx="3354202" cy="4787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g35fa9f5703a_0_3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43" name="Google Shape;143;g35fa9f5703a_0_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g35fa9f5703a_0_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5" name="Google Shape;145;g35fa9f5703a_0_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g35fa9f5703a_0_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g35fa9f5703a_0_3"/>
          <p:cNvSpPr txBox="1"/>
          <p:nvPr>
            <p:ph type="title"/>
          </p:nvPr>
        </p:nvSpPr>
        <p:spPr>
          <a:xfrm>
            <a:off x="4037479" y="202070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Mapovanie bariér</a:t>
            </a:r>
            <a:endParaRPr sz="8000"/>
          </a:p>
        </p:txBody>
      </p:sp>
      <p:sp>
        <p:nvSpPr>
          <p:cNvPr id="148" name="Google Shape;148;g35fa9f5703a_0_3"/>
          <p:cNvSpPr txBox="1"/>
          <p:nvPr>
            <p:ph idx="1" type="body"/>
          </p:nvPr>
        </p:nvSpPr>
        <p:spPr>
          <a:xfrm>
            <a:off x="4037479" y="3630378"/>
            <a:ext cx="118398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SzPts val="1800"/>
              <a:buNone/>
            </a:pPr>
            <a:r>
              <a:rPr b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Definícia bariéry:</a:t>
            </a: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SzPts val="1800"/>
              <a:buNone/>
            </a:pPr>
            <a:r>
              <a:rPr lang="nl-NL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Bariéra je čokoľvek, čo bráni osobe v plnom a rovnoprávnom zapojení do spoločnosti.</a:t>
            </a:r>
            <a:endParaRPr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54940" lvl="0" marL="34290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49" name="Google Shape;149;g35fa9f5703a_0_3"/>
          <p:cNvPicPr preferRelativeResize="0"/>
          <p:nvPr/>
        </p:nvPicPr>
        <p:blipFill rotWithShape="1">
          <a:blip r:embed="rId5">
            <a:alphaModFix/>
          </a:blip>
          <a:srcRect b="0" l="0" r="67263" t="46569"/>
          <a:stretch/>
        </p:blipFill>
        <p:spPr>
          <a:xfrm>
            <a:off x="13268147" y="1390302"/>
            <a:ext cx="3585173" cy="3291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oogle Shape;154;g35fa9f5703a_0_13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55" name="Google Shape;155;g35fa9f5703a_0_1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g35fa9f5703a_0_1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7" name="Google Shape;157;g35fa9f5703a_0_1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g35fa9f5703a_0_1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g35fa9f5703a_0_13"/>
          <p:cNvSpPr txBox="1"/>
          <p:nvPr>
            <p:ph type="title"/>
          </p:nvPr>
        </p:nvSpPr>
        <p:spPr>
          <a:xfrm>
            <a:off x="4037479" y="202070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Mapovanie bariér</a:t>
            </a:r>
            <a:endParaRPr sz="8000"/>
          </a:p>
        </p:txBody>
      </p:sp>
      <p:sp>
        <p:nvSpPr>
          <p:cNvPr id="160" name="Google Shape;160;g35fa9f5703a_0_13"/>
          <p:cNvSpPr txBox="1"/>
          <p:nvPr>
            <p:ph idx="1" type="body"/>
          </p:nvPr>
        </p:nvSpPr>
        <p:spPr>
          <a:xfrm>
            <a:off x="4037479" y="3630378"/>
            <a:ext cx="118398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SzPts val="1800"/>
              <a:buNone/>
            </a:pPr>
            <a:r>
              <a:rPr lang="nl-NL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Aké sú vaše osobné skúsenosti s bariérami? </a:t>
            </a:r>
            <a:endParaRPr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SzPts val="1800"/>
              <a:buNone/>
            </a:pPr>
            <a:br>
              <a:rPr i="1" lang="nl-NL" sz="29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i="1" lang="nl-NL" sz="29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Napíšte ich na lístok a prilepte na flipchart</a:t>
            </a:r>
            <a:endParaRPr i="1" sz="29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34290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154940" lvl="0" marL="34290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5fa9f5703a_0_3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g35fa9f5703a_0_33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g35fa9f5703a_0_33"/>
          <p:cNvSpPr txBox="1"/>
          <p:nvPr/>
        </p:nvSpPr>
        <p:spPr>
          <a:xfrm>
            <a:off x="2778150" y="2419350"/>
            <a:ext cx="12731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Čo sú zákony a smernice?</a:t>
            </a:r>
            <a:endParaRPr b="0" i="0" sz="8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g35fa9f5703a_0_33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g35fa9f5703a_0_33"/>
          <p:cNvPicPr preferRelativeResize="0"/>
          <p:nvPr/>
        </p:nvPicPr>
        <p:blipFill rotWithShape="1">
          <a:blip r:embed="rId6">
            <a:alphaModFix/>
          </a:blip>
          <a:srcRect b="51453" l="0" r="65539" t="0"/>
          <a:stretch/>
        </p:blipFill>
        <p:spPr>
          <a:xfrm>
            <a:off x="3585175" y="4667250"/>
            <a:ext cx="3932976" cy="3116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g35fa9f5703a_0_33"/>
          <p:cNvPicPr preferRelativeResize="0"/>
          <p:nvPr/>
        </p:nvPicPr>
        <p:blipFill rotWithShape="1">
          <a:blip r:embed="rId6">
            <a:alphaModFix/>
          </a:blip>
          <a:srcRect b="3105" l="62664" r="6087" t="51498"/>
          <a:stretch/>
        </p:blipFill>
        <p:spPr>
          <a:xfrm>
            <a:off x="10720175" y="4667250"/>
            <a:ext cx="3813893" cy="311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7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7"/>
          <p:cNvSpPr txBox="1"/>
          <p:nvPr/>
        </p:nvSpPr>
        <p:spPr>
          <a:xfrm>
            <a:off x="2639800" y="1774500"/>
            <a:ext cx="14069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Čo sú zákony a smernice?</a:t>
            </a:r>
            <a:endParaRPr b="0" i="0" sz="8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78" name="Google Shape;178;p7"/>
          <p:cNvGraphicFramePr/>
          <p:nvPr/>
        </p:nvGraphicFramePr>
        <p:xfrm>
          <a:off x="1485900" y="3775346"/>
          <a:ext cx="3000000" cy="3000000"/>
        </p:xfrm>
        <a:graphic>
          <a:graphicData uri="http://schemas.openxmlformats.org/drawingml/2006/table">
            <a:tbl>
              <a:tblPr bandRow="1" firstRow="1">
                <a:gradFill>
                  <a:gsLst>
                    <a:gs pos="0">
                      <a:srgbClr val="C8B2E9"/>
                    </a:gs>
                    <a:gs pos="35000">
                      <a:srgbClr val="D6CAED"/>
                    </a:gs>
                    <a:gs pos="100000">
                      <a:srgbClr val="EFE8FA"/>
                    </a:gs>
                  </a:gsLst>
                  <a:lin ang="16200000" scaled="0"/>
                </a:gradFill>
                <a:tableStyleId>{5CF0203A-D852-4F43-84F8-08122DFA235A}</a:tableStyleId>
              </a:tblPr>
              <a:tblGrid>
                <a:gridCol w="2161275"/>
                <a:gridCol w="5938275"/>
                <a:gridCol w="7825825"/>
              </a:tblGrid>
              <a:tr h="722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sz="2800" u="none" cap="none" strike="noStrike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nl-NL" sz="2800" u="none" cap="none" strike="noStrike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Zákon</a:t>
                      </a:r>
                      <a:endParaRPr sz="2800" u="none" cap="none" strike="noStrike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nl-NL" sz="2800" u="none" cap="none" strike="noStrike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Smernica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722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nl-NL" sz="2800" u="none" cap="none" strike="noStrike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Definícia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nl-NL" sz="2800" u="none" cap="none" strike="noStrike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Oficiálne pravidlá vydané vládou</a:t>
                      </a:r>
                      <a:endParaRPr sz="2800" u="none" cap="none" strike="noStrike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Quicksand"/>
                        <a:buNone/>
                      </a:pPr>
                      <a:r>
                        <a:rPr b="0" i="0" lang="nl-NL" sz="2800" u="none" cap="none" strike="noStrike">
                          <a:solidFill>
                            <a:srgbClr val="000000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Rady alebo odporúčania pre osvedčené postupy</a:t>
                      </a:r>
                      <a:endParaRPr sz="2800" u="none" cap="none" strike="noStrike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45725" marB="45725" marR="91450" marL="91450"/>
                </a:tc>
              </a:tr>
              <a:tr h="722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nl-NL" sz="2800" u="none" cap="none" strike="noStrike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Povinnosť</a:t>
                      </a:r>
                      <a:endParaRPr sz="2800" u="none" cap="none" strike="noStrike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nl-NL" sz="2800" u="none" cap="none" strike="noStrike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Áno, ak nie -&gt; trest</a:t>
                      </a:r>
                      <a:endParaRPr sz="2800" u="none" cap="none" strike="noStrike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nl-NL" sz="2800" u="none" cap="none" strike="noStrike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Nie, ak nie -&gt; žiadny trest</a:t>
                      </a:r>
                      <a:endParaRPr sz="2800" u="none" cap="none" strike="noStrike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45725" marB="45725" marR="91450" marL="91450"/>
                </a:tc>
              </a:tr>
              <a:tr h="722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nl-NL" sz="2800" u="none" cap="none" strike="noStrike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Cieľ</a:t>
                      </a:r>
                      <a:endParaRPr sz="2800" u="none" cap="none" strike="noStrike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nl-NL" sz="2800" u="none" cap="none" strike="noStrike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Poriadok, bezpečnosť alebo ochrana</a:t>
                      </a:r>
                      <a:endParaRPr sz="2800" u="none" cap="none" strike="noStrike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nl-NL" sz="2800" u="none" cap="none" strike="noStrike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Zlepšenie kvality, efektívnosti alebo podpory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722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Quicksand"/>
                        <a:buNone/>
                      </a:pPr>
                      <a:r>
                        <a:rPr lang="nl-NL" sz="2800" u="none" cap="none" strike="noStrike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Príklad</a:t>
                      </a:r>
                      <a:endParaRPr sz="2800" u="none" cap="none" strike="noStrike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Quicksand"/>
                        <a:buNone/>
                      </a:pPr>
                      <a:r>
                        <a:rPr lang="nl-NL" sz="2800" u="none" cap="none" strike="noStrike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Daňové zákony, trestné zákony</a:t>
                      </a:r>
                      <a:endParaRPr sz="2800" u="none" cap="none" strike="noStrike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Quicksand"/>
                        <a:buNone/>
                      </a:pPr>
                      <a:r>
                        <a:rPr b="0" i="0" lang="nl-NL" sz="2800" u="none" cap="none" strike="noStrike">
                          <a:solidFill>
                            <a:srgbClr val="000000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Smernice o ochrane údajov, smernice pre inkluzívne vzdelávanie</a:t>
                      </a:r>
                      <a:endParaRPr sz="1600" u="none" cap="none" strike="noStrike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179" name="Google Shape;179;p7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5fa9f5703a_0_4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35fa9f5703a_0_42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g35fa9f5703a_0_42"/>
          <p:cNvSpPr txBox="1"/>
          <p:nvPr/>
        </p:nvSpPr>
        <p:spPr>
          <a:xfrm>
            <a:off x="2109150" y="3619500"/>
            <a:ext cx="14069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Ktoré práva a </a:t>
            </a:r>
            <a:b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smernice poznáte?</a:t>
            </a:r>
            <a:endParaRPr b="0" i="0" sz="8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g35fa9f5703a_0_42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35fa9f5703a_0_42"/>
          <p:cNvSpPr txBox="1"/>
          <p:nvPr/>
        </p:nvSpPr>
        <p:spPr>
          <a:xfrm>
            <a:off x="6923100" y="7268800"/>
            <a:ext cx="4441800" cy="7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1" lang="nl-NL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Prilepte na flipchart!</a:t>
            </a:r>
            <a:endParaRPr b="0" i="1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8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8"/>
          <p:cNvSpPr txBox="1"/>
          <p:nvPr/>
        </p:nvSpPr>
        <p:spPr>
          <a:xfrm>
            <a:off x="5066550" y="1126388"/>
            <a:ext cx="5635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Úrovne práva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8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8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8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8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8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fbeelding met tekenfilm, clipart&#10;&#10;Automatisch gegenereerde beschrijving" id="201" name="Google Shape;201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72238" y="3090963"/>
            <a:ext cx="5562944" cy="4396866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8"/>
          <p:cNvSpPr txBox="1"/>
          <p:nvPr/>
        </p:nvSpPr>
        <p:spPr>
          <a:xfrm>
            <a:off x="1109702" y="3262025"/>
            <a:ext cx="21756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nl-NL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Svetová</a:t>
            </a:r>
            <a:endParaRPr b="1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3" name="Google Shape;203;p8"/>
          <p:cNvSpPr txBox="1"/>
          <p:nvPr/>
        </p:nvSpPr>
        <p:spPr>
          <a:xfrm>
            <a:off x="1109702" y="4165725"/>
            <a:ext cx="3176700" cy="7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nl-NL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Kontinentálna</a:t>
            </a:r>
            <a:endParaRPr b="1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4" name="Google Shape;204;p8"/>
          <p:cNvSpPr txBox="1"/>
          <p:nvPr/>
        </p:nvSpPr>
        <p:spPr>
          <a:xfrm>
            <a:off x="1109693" y="5074564"/>
            <a:ext cx="2490000" cy="7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nl-NL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Národná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8"/>
          <p:cNvSpPr txBox="1"/>
          <p:nvPr/>
        </p:nvSpPr>
        <p:spPr>
          <a:xfrm>
            <a:off x="1133775" y="5983396"/>
            <a:ext cx="2490000" cy="7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nl-NL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Regionálna</a:t>
            </a:r>
            <a:endParaRPr b="1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1133774" y="6845498"/>
            <a:ext cx="3176700" cy="7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nl-NL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Organizačná</a:t>
            </a:r>
            <a:endParaRPr b="1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7" name="Google Shape;207;p8"/>
          <p:cNvSpPr txBox="1"/>
          <p:nvPr/>
        </p:nvSpPr>
        <p:spPr>
          <a:xfrm>
            <a:off x="9035173" y="3242575"/>
            <a:ext cx="75174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b="1" i="0" lang="nl-NL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Dohovor OSN o právach osôb so zdravotným postihnutím (UNCRPD)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8"/>
          <p:cNvSpPr txBox="1"/>
          <p:nvPr/>
        </p:nvSpPr>
        <p:spPr>
          <a:xfrm>
            <a:off x="8186400" y="4063875"/>
            <a:ext cx="83661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b="1" i="0" lang="nl-NL" sz="2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Európsky akt o prístupnosti +</a:t>
            </a:r>
            <a:br>
              <a:rPr b="1" i="0" lang="nl-NL" sz="2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1" i="0" lang="nl-NL" sz="2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Stratégia EÚ pre práva osôb so zdravotným postihnutím</a:t>
            </a:r>
            <a:endParaRPr b="1" i="0" sz="2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9" name="Google Shape;209;p8"/>
          <p:cNvSpPr txBox="1"/>
          <p:nvPr/>
        </p:nvSpPr>
        <p:spPr>
          <a:xfrm>
            <a:off x="7510853" y="5038225"/>
            <a:ext cx="89274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b="1" i="0" lang="nl-NL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Národné zákony o zdravotnom postihnutí / zákony o titulkovaní a tlmočení </a:t>
            </a:r>
            <a:br>
              <a:rPr b="1" i="0" lang="nl-NL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1" i="0" lang="nl-NL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Uznanie národného posunkového jazyka</a:t>
            </a:r>
            <a:endParaRPr b="1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10" name="Google Shape;210;p8"/>
          <p:cNvSpPr txBox="1"/>
          <p:nvPr/>
        </p:nvSpPr>
        <p:spPr>
          <a:xfrm>
            <a:off x="7129838" y="6086381"/>
            <a:ext cx="66291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b="1" i="0" lang="nl-NL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Regionálny/krajský zákon o zdravotnom postihnutí/prístupnosti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8"/>
          <p:cNvSpPr txBox="1"/>
          <p:nvPr/>
        </p:nvSpPr>
        <p:spPr>
          <a:xfrm>
            <a:off x="6977401" y="6927386"/>
            <a:ext cx="66291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b="1" i="0" lang="nl-NL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Vzdelávacia politika</a:t>
            </a:r>
            <a:br>
              <a:rPr b="1" i="0" lang="nl-NL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1" i="0" lang="nl-NL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Antidiskriminačná politika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1572900" y="8559375"/>
            <a:ext cx="13392000" cy="16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1" lang="nl-NL" sz="2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Vezmite poznámky z predchádzajúcej úlohy a prilepte ich na kresbu vyššie.</a:t>
            </a:r>
            <a:endParaRPr b="0" i="1" sz="2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p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18" name="Google Shape;218;p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0" name="Google Shape;220;p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9"/>
          <p:cNvSpPr txBox="1"/>
          <p:nvPr>
            <p:ph type="title"/>
          </p:nvPr>
        </p:nvSpPr>
        <p:spPr>
          <a:xfrm>
            <a:off x="3980323" y="1469175"/>
            <a:ext cx="11820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Medzinárodné zmluvy</a:t>
            </a:r>
            <a:endParaRPr sz="8000"/>
          </a:p>
        </p:txBody>
      </p:sp>
      <p:sp>
        <p:nvSpPr>
          <p:cNvPr id="223" name="Google Shape;223;p9"/>
          <p:cNvSpPr txBox="1"/>
          <p:nvPr>
            <p:ph idx="1" type="body"/>
          </p:nvPr>
        </p:nvSpPr>
        <p:spPr>
          <a:xfrm>
            <a:off x="3615575" y="4572000"/>
            <a:ext cx="98733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ct val="37500"/>
              <a:buNone/>
            </a:pPr>
            <a:r>
              <a:rPr lang="nl-NL" sz="19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Čo sú medzinárodné zmluvy?</a:t>
            </a:r>
            <a:endParaRPr sz="19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ct val="2250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ct val="2250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ct val="2250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ct val="2250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ct val="2250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24" name="Google Shape;224;p9"/>
          <p:cNvPicPr preferRelativeResize="0"/>
          <p:nvPr/>
        </p:nvPicPr>
        <p:blipFill rotWithShape="1">
          <a:blip r:embed="rId5">
            <a:alphaModFix/>
          </a:blip>
          <a:srcRect b="51011" l="33374" r="36223" t="0"/>
          <a:stretch/>
        </p:blipFill>
        <p:spPr>
          <a:xfrm>
            <a:off x="13271475" y="2823550"/>
            <a:ext cx="4464077" cy="404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Google Shape;229;g35fa9f5703a_0_6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30" name="Google Shape;230;g35fa9f5703a_0_6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g35fa9f5703a_0_6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2" name="Google Shape;232;g35fa9f5703a_0_6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g35fa9f5703a_0_6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g35fa9f5703a_0_62"/>
          <p:cNvSpPr txBox="1"/>
          <p:nvPr>
            <p:ph type="title"/>
          </p:nvPr>
        </p:nvSpPr>
        <p:spPr>
          <a:xfrm>
            <a:off x="3770773" y="1126275"/>
            <a:ext cx="11820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Medzinárodné zmluvy</a:t>
            </a:r>
            <a:endParaRPr sz="8000"/>
          </a:p>
        </p:txBody>
      </p:sp>
      <p:sp>
        <p:nvSpPr>
          <p:cNvPr id="235" name="Google Shape;235;g35fa9f5703a_0_62"/>
          <p:cNvSpPr txBox="1"/>
          <p:nvPr>
            <p:ph idx="1" type="body"/>
          </p:nvPr>
        </p:nvSpPr>
        <p:spPr>
          <a:xfrm>
            <a:off x="4037475" y="2877675"/>
            <a:ext cx="12178500" cy="50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00"/>
              <a:buNone/>
            </a:pPr>
            <a:r>
              <a:rPr b="1" lang="nl-NL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Európsky dohovor o ľudských právach (ECHR)</a:t>
            </a:r>
            <a:endParaRPr b="1" sz="3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Quicksand"/>
              <a:buChar char="•"/>
            </a:pPr>
            <a:r>
              <a:rPr lang="nl-NL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Rada Európy, 1950</a:t>
            </a:r>
            <a:endParaRPr sz="3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Quicksand"/>
              <a:buChar char="•"/>
            </a:pPr>
            <a:r>
              <a:rPr lang="nl-NL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Všeobecné práva: sloboda, rovnosť, zákaz diskriminácie</a:t>
            </a:r>
            <a:endParaRPr sz="3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Quicksand"/>
              <a:buChar char="•"/>
            </a:pPr>
            <a:r>
              <a:rPr lang="nl-NL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Chráni osoby so zdravotným postihnutím</a:t>
            </a:r>
            <a:endParaRPr sz="3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Quicksand"/>
              <a:buChar char="•"/>
            </a:pPr>
            <a:r>
              <a:rPr lang="nl-NL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Právny nástroj na napadnutie porušení</a:t>
            </a:r>
            <a:endParaRPr sz="3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Quicksand"/>
              <a:buChar char="•"/>
            </a:pPr>
            <a:r>
              <a:rPr lang="nl-NL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Európsky súd pre ľudské práva (Štrasburg)</a:t>
            </a:r>
            <a:endParaRPr sz="3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g35fa9f5703a_0_7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41" name="Google Shape;241;g35fa9f5703a_0_7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g35fa9f5703a_0_7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3" name="Google Shape;243;g35fa9f5703a_0_7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35fa9f5703a_0_7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g35fa9f5703a_0_72"/>
          <p:cNvSpPr txBox="1"/>
          <p:nvPr>
            <p:ph type="title"/>
          </p:nvPr>
        </p:nvSpPr>
        <p:spPr>
          <a:xfrm>
            <a:off x="4037473" y="1221525"/>
            <a:ext cx="11820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Medzinárodné zmluvy</a:t>
            </a:r>
            <a:endParaRPr sz="8000"/>
          </a:p>
        </p:txBody>
      </p:sp>
      <p:sp>
        <p:nvSpPr>
          <p:cNvPr id="246" name="Google Shape;246;g35fa9f5703a_0_72"/>
          <p:cNvSpPr txBox="1"/>
          <p:nvPr>
            <p:ph idx="1" type="body"/>
          </p:nvPr>
        </p:nvSpPr>
        <p:spPr>
          <a:xfrm>
            <a:off x="4037474" y="2877675"/>
            <a:ext cx="120111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00"/>
              <a:buNone/>
            </a:pPr>
            <a:r>
              <a:rPr b="1" lang="nl-NL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Dohovor OSN o právach osôb so zdravotným postihnutím (UNCRPD)</a:t>
            </a:r>
            <a:endParaRPr b="1" sz="3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00"/>
              <a:buNone/>
            </a:pPr>
            <a:r>
              <a:rPr i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Video</a:t>
            </a:r>
            <a:endParaRPr i="1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47" name="Google Shape;247;g35fa9f5703a_0_72"/>
          <p:cNvPicPr preferRelativeResize="0"/>
          <p:nvPr/>
        </p:nvPicPr>
        <p:blipFill rotWithShape="1">
          <a:blip r:embed="rId5">
            <a:alphaModFix/>
          </a:blip>
          <a:srcRect b="47319" l="65595" r="6456" t="5610"/>
          <a:stretch/>
        </p:blipFill>
        <p:spPr>
          <a:xfrm>
            <a:off x="14032676" y="5726500"/>
            <a:ext cx="2373749" cy="2248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oogle Shape;252;g35fa9f5703a_0_8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53" name="Google Shape;253;g35fa9f5703a_0_8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g35fa9f5703a_0_8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5" name="Google Shape;255;g35fa9f5703a_0_8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g35fa9f5703a_0_8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g35fa9f5703a_0_82"/>
          <p:cNvSpPr txBox="1"/>
          <p:nvPr>
            <p:ph type="title"/>
          </p:nvPr>
        </p:nvSpPr>
        <p:spPr>
          <a:xfrm>
            <a:off x="4037473" y="1259625"/>
            <a:ext cx="11820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Národné zákony</a:t>
            </a:r>
            <a:endParaRPr sz="8000"/>
          </a:p>
        </p:txBody>
      </p:sp>
      <p:sp>
        <p:nvSpPr>
          <p:cNvPr id="258" name="Google Shape;258;g35fa9f5703a_0_82"/>
          <p:cNvSpPr txBox="1"/>
          <p:nvPr>
            <p:ph idx="1" type="body"/>
          </p:nvPr>
        </p:nvSpPr>
        <p:spPr>
          <a:xfrm>
            <a:off x="4037474" y="3334875"/>
            <a:ext cx="120111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icksand"/>
              <a:buChar char="•"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Čo sú národné zákony?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00"/>
              <a:buNone/>
            </a:pPr>
            <a:r>
              <a:rPr i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Doplňte sem svoje národné zákony, príklady:</a:t>
            </a:r>
            <a:endParaRPr i="1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icksand"/>
              <a:buChar char="•"/>
            </a:pPr>
            <a:r>
              <a:rPr i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Uznanie posunkového jazyka</a:t>
            </a:r>
            <a:endParaRPr i="1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icksand"/>
              <a:buChar char="•"/>
            </a:pPr>
            <a:r>
              <a:rPr i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Vzdelávanie</a:t>
            </a:r>
            <a:endParaRPr i="1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icksand"/>
              <a:buChar char="•"/>
            </a:pPr>
            <a:r>
              <a:rPr i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Zákony o prístupnosti a tlmočení</a:t>
            </a:r>
            <a:endParaRPr i="1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icksand"/>
              <a:buChar char="•"/>
            </a:pPr>
            <a:r>
              <a:rPr i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Zamestnávanie</a:t>
            </a:r>
            <a:endParaRPr i="1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icksand"/>
              <a:buChar char="•"/>
            </a:pPr>
            <a:r>
              <a:rPr i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Antidiskriminačné zákony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" name="Google Shape;263;g35fa9f5703a_0_5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64" name="Google Shape;264;g35fa9f5703a_0_5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g35fa9f5703a_0_5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6" name="Google Shape;266;g35fa9f5703a_0_5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g35fa9f5703a_0_5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g35fa9f5703a_0_52"/>
          <p:cNvSpPr txBox="1"/>
          <p:nvPr>
            <p:ph type="title"/>
          </p:nvPr>
        </p:nvSpPr>
        <p:spPr>
          <a:xfrm>
            <a:off x="4037479" y="122153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Právo vs. realita</a:t>
            </a:r>
            <a:endParaRPr sz="8000"/>
          </a:p>
        </p:txBody>
      </p:sp>
      <p:sp>
        <p:nvSpPr>
          <p:cNvPr id="269" name="Google Shape;269;g35fa9f5703a_0_52"/>
          <p:cNvSpPr txBox="1"/>
          <p:nvPr>
            <p:ph idx="1" type="body"/>
          </p:nvPr>
        </p:nvSpPr>
        <p:spPr>
          <a:xfrm>
            <a:off x="4037475" y="2877675"/>
            <a:ext cx="12483300" cy="62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Char char="•"/>
            </a:pPr>
            <a:r>
              <a:rPr lang="nl-NL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Vezmite svoje „bariéry" a určte, ktorý zákon, smernica alebo politika ich najlepšie rieši.</a:t>
            </a:r>
            <a:endParaRPr sz="3400"/>
          </a:p>
          <a:p>
            <a:pPr indent="-1397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400"/>
              <a:buChar char="•"/>
            </a:pPr>
            <a:r>
              <a:rPr lang="nl-NL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Diskusia</a:t>
            </a:r>
            <a:endParaRPr sz="3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87350" lvl="1" marL="7429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400"/>
              <a:buChar char="–"/>
            </a:pPr>
            <a:r>
              <a:rPr lang="nl-NL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Aké medzery si všímate medzi právami „na papieri" a realitou?</a:t>
            </a:r>
            <a:endParaRPr sz="30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87350" lvl="1" marL="7429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400"/>
              <a:buChar char="–"/>
            </a:pPr>
            <a:r>
              <a:rPr lang="nl-NL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Ktoré bariéry ešte nie sú pokryté alebo sú v zákone alebo praxi nedostatočne riešené?</a:t>
            </a:r>
            <a:endParaRPr sz="30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87350" lvl="1" marL="7429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400"/>
              <a:buChar char="–"/>
            </a:pPr>
            <a:r>
              <a:rPr lang="nl-NL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Čo by sa muselo stať, aby sa medzera uzatvorila?</a:t>
            </a:r>
            <a:endParaRPr sz="30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" name="Google Shape;274;p1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75" name="Google Shape;275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7" name="Google Shape;277;p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1"/>
          <p:cNvSpPr txBox="1"/>
          <p:nvPr>
            <p:ph type="title"/>
          </p:nvPr>
        </p:nvSpPr>
        <p:spPr>
          <a:xfrm>
            <a:off x="3733800" y="17907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Reflexia</a:t>
            </a:r>
            <a:endParaRPr sz="8000">
              <a:solidFill>
                <a:schemeClr val="lt1"/>
              </a:solidFill>
            </a:endParaRPr>
          </a:p>
        </p:txBody>
      </p:sp>
      <p:sp>
        <p:nvSpPr>
          <p:cNvPr id="280" name="Google Shape;280;p11"/>
          <p:cNvSpPr txBox="1"/>
          <p:nvPr>
            <p:ph idx="1" type="body"/>
          </p:nvPr>
        </p:nvSpPr>
        <p:spPr>
          <a:xfrm>
            <a:off x="4781550" y="4435489"/>
            <a:ext cx="12421800" cy="21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Quicksand"/>
              <a:buChar char="•"/>
            </a:pPr>
            <a:r>
              <a:rPr lang="nl-NL" sz="4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Čo ste sa naučili?</a:t>
            </a:r>
            <a:endParaRPr sz="4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Quicksand"/>
              <a:buChar char="•"/>
            </a:pPr>
            <a:r>
              <a:rPr lang="nl-NL" sz="4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Čo vás prekvapilo alebo čo bolo náročné?</a:t>
            </a:r>
            <a:endParaRPr sz="4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 sz="80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81" name="Google Shape;281;p11"/>
          <p:cNvPicPr preferRelativeResize="0"/>
          <p:nvPr/>
        </p:nvPicPr>
        <p:blipFill rotWithShape="1">
          <a:blip r:embed="rId5">
            <a:alphaModFix/>
          </a:blip>
          <a:srcRect b="46141" l="40525" r="0" t="0"/>
          <a:stretch/>
        </p:blipFill>
        <p:spPr>
          <a:xfrm>
            <a:off x="9931850" y="853125"/>
            <a:ext cx="8356152" cy="425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2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2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2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2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2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1" name="Google Shape;291;p12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292" name="Google Shape;292;p12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12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4" name="Google Shape;294;p12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2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2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2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2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2"/>
          <p:cNvSpPr txBox="1"/>
          <p:nvPr/>
        </p:nvSpPr>
        <p:spPr>
          <a:xfrm>
            <a:off x="2157043" y="1867848"/>
            <a:ext cx="3590224" cy="13684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nl-NL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2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nl-NL" sz="2461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2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nl-NL" sz="2461">
                <a:solidFill>
                  <a:schemeClr val="lt1"/>
                </a:solidFill>
              </a:rPr>
              <a:t>Deaf Culture, Heritage and Diversity</a:t>
            </a:r>
            <a:endParaRPr sz="2461">
              <a:solidFill>
                <a:srgbClr val="FFFFFF"/>
              </a:solidFill>
            </a:endParaRPr>
          </a:p>
        </p:txBody>
      </p:sp>
      <p:sp>
        <p:nvSpPr>
          <p:cNvPr id="302" name="Google Shape;302;p12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nl-NL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