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Quicksand" panose="020B0604020202020204" charset="0"/>
      <p:regular r:id="rId25"/>
      <p:bold r:id="rId26"/>
    </p:embeddedFont>
    <p:embeddedFont>
      <p:font typeface="Anton" panose="020B0604020202020204" charset="0"/>
      <p:regular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jmoD0M+wGYABPs1ZrATfuX3nn9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EFA3778-CABE-4C1B-95CB-ADC156D2BA7D}">
  <a:tblStyle styleId="{9EFA3778-CABE-4C1B-95CB-ADC156D2BA7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n" i="off"/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n" i="off"/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9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fa9f5703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35fa9f5703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5fa9f5703a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g35fa9f5703a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5fa9f5703a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g35fa9f5703a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a9f5703a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35fa9f5703a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5fa9f5703a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35fa9f5703a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fa9f5703a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g35fa9f5703a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5fa9f5703a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g35fa9f5703a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5fa9f5703a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g35fa9f5703a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hyperlink" Target="https://deafstudies.eu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3" y="4025621"/>
            <a:ext cx="14203629" cy="3447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de-DE" sz="8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Rechte und Interessenvertretung von Gehörlosen</a:t>
            </a:r>
            <a:endParaRPr sz="3200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3" y="7472719"/>
            <a:ext cx="11401646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de-DE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Gesetze und Richtlinien zu den Rechten von Gehörlosen</a:t>
            </a:r>
            <a:endParaRPr lang="en-US" sz="18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988"/>
            <a:ext cx="8667900" cy="50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3066"/>
              </a:lnSpc>
            </a:pPr>
            <a:r>
              <a:rPr lang="nl-NL" sz="225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</a:t>
            </a:r>
            <a:r>
              <a:rPr lang="nl-NL" sz="225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Studies </a:t>
            </a:r>
            <a:r>
              <a:rPr lang="en-US" sz="20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| </a:t>
            </a:r>
            <a:r>
              <a:rPr lang="nl-NL" sz="225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</a:t>
            </a:r>
            <a:r>
              <a:rPr lang="nl-NL" sz="225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 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458648" y="3429000"/>
            <a:ext cx="12966900" cy="5407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03885" marR="0" lvl="1" indent="-301625" algn="l" rtl="0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 b="0" i="0" u="none" strike="noStrike" cap="none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Einleitung</a:t>
            </a:r>
            <a:endParaRPr dirty="0"/>
          </a:p>
          <a:p>
            <a:pPr marL="603885" marR="0" lvl="1" indent="-301625" algn="l" rtl="0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Aktivität: Barrieren identifizieren</a:t>
            </a:r>
            <a:endParaRPr dirty="0"/>
          </a:p>
          <a:p>
            <a:pPr marL="603885" lvl="1" indent="-301625">
              <a:lnSpc>
                <a:spcPct val="122468"/>
              </a:lnSpc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Theorie: </a:t>
            </a:r>
            <a:r>
              <a:rPr lang="de-DE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Was sind Gesetze und Richtlinien</a:t>
            </a:r>
            <a:r>
              <a:rPr lang="de-DE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dirty="0"/>
          </a:p>
          <a:p>
            <a:pPr marL="603885" marR="0" lvl="1" indent="-301625" algn="l" rtl="0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Aktivität: Welche Rechte und Richtilinien kennen Sie?</a:t>
            </a:r>
            <a:endParaRPr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603885" marR="0" lvl="1" indent="-301625" algn="l" rtl="0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Theorie: E</a:t>
            </a:r>
            <a:r>
              <a:rPr lang="de-DE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benen</a:t>
            </a:r>
            <a:r>
              <a:rPr lang="de-DE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des Rechts</a:t>
            </a:r>
            <a:endParaRPr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603885" marR="0" lvl="1" indent="-301625" algn="l" rtl="0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Theorie: Internationale Verträge</a:t>
            </a:r>
            <a:endParaRPr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603885" marR="0" lvl="1" indent="-301625" algn="l" rtl="0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Theorie: Nationale Gesetze</a:t>
            </a:r>
            <a:endParaRPr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603885" marR="0" lvl="1" indent="-301625" algn="l" rtl="0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Aktivität: Recht </a:t>
            </a:r>
            <a:r>
              <a:rPr lang="nl-NL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vs. </a:t>
            </a:r>
            <a:r>
              <a:rPr lang="nl-NL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Realität</a:t>
            </a:r>
            <a:endParaRPr dirty="0"/>
          </a:p>
          <a:p>
            <a:pPr marL="603885" marR="0" lvl="1" indent="-301625" algn="l" rtl="0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 b="0" i="0" u="none" strike="noStrike" cap="none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Reflexion</a:t>
            </a:r>
            <a:endParaRPr dirty="0"/>
          </a:p>
        </p:txBody>
      </p:sp>
      <p:sp>
        <p:nvSpPr>
          <p:cNvPr id="102" name="Google Shape;102;p2"/>
          <p:cNvSpPr txBox="1"/>
          <p:nvPr/>
        </p:nvSpPr>
        <p:spPr>
          <a:xfrm>
            <a:off x="4064282" y="1534517"/>
            <a:ext cx="3098518" cy="1368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Index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3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3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4037479" y="130158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Einleitung</a:t>
            </a:r>
            <a:endParaRPr sz="8000" dirty="0"/>
          </a:p>
        </p:txBody>
      </p:sp>
      <p:sp>
        <p:nvSpPr>
          <p:cNvPr id="113" name="Google Shape;113;p3"/>
          <p:cNvSpPr txBox="1"/>
          <p:nvPr/>
        </p:nvSpPr>
        <p:spPr>
          <a:xfrm>
            <a:off x="4191225" y="3050250"/>
            <a:ext cx="9433800" cy="42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2540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0" indent="-457200" algn="l" rtl="0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Vorstellungsrunde</a:t>
            </a:r>
            <a:endParaRPr dirty="0"/>
          </a:p>
          <a:p>
            <a:pPr marL="457200" marR="0" lvl="0" indent="-254000" algn="l" rtl="0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0" indent="-457200" algn="l" rtl="0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Eisbrecher-Fragen:</a:t>
            </a:r>
            <a:endParaRPr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None/>
            </a:pPr>
            <a:endParaRPr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None/>
            </a:pPr>
            <a:endParaRPr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None/>
            </a:pPr>
            <a:endParaRPr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nl-NL" sz="3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Was fällt </a:t>
            </a:r>
            <a:r>
              <a:rPr lang="nl-NL" sz="3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dir zum Begriff</a:t>
            </a:r>
            <a:r>
              <a:rPr lang="nl-NL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 </a:t>
            </a:r>
            <a:r>
              <a:rPr lang="nl-NL" sz="32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Recht </a:t>
            </a:r>
            <a:r>
              <a:rPr lang="nl-NL" sz="3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ein?</a:t>
            </a:r>
            <a:endParaRPr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None/>
            </a:pPr>
            <a:endParaRPr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4" name="Google Shape;114;p3"/>
          <p:cNvPicPr preferRelativeResize="0"/>
          <p:nvPr/>
        </p:nvPicPr>
        <p:blipFill rotWithShape="1">
          <a:blip r:embed="rId5">
            <a:alphaModFix/>
          </a:blip>
          <a:srcRect t="49889" r="50592"/>
          <a:stretch/>
        </p:blipFill>
        <p:spPr>
          <a:xfrm>
            <a:off x="9840690" y="-340008"/>
            <a:ext cx="10106952" cy="576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20" name="Google Shape;120;p4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p4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 txBox="1"/>
          <p:nvPr/>
        </p:nvSpPr>
        <p:spPr>
          <a:xfrm>
            <a:off x="4037479" y="4222376"/>
            <a:ext cx="13423526" cy="1853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 algn="ctr">
              <a:buClr>
                <a:schemeClr val="lt1"/>
              </a:buClr>
              <a:buSzPts val="3200"/>
            </a:pPr>
            <a:r>
              <a:rPr lang="de-DE" sz="3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Gesetze </a:t>
            </a:r>
            <a:r>
              <a:rPr lang="de-DE" sz="3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und Richtlinien </a:t>
            </a:r>
            <a:r>
              <a:rPr lang="de-DE" sz="3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richti</a:t>
            </a:r>
            <a:r>
              <a:rPr lang="de-DE" sz="3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 </a:t>
            </a:r>
            <a:r>
              <a:rPr lang="de-DE" sz="3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nutzen </a:t>
            </a:r>
            <a:r>
              <a:rPr lang="de-DE" sz="3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können, um die Rechte gehörloser Menschen zu schützen und Diskriminierung in ihren Gemeinschaften zu bekämpfen.</a:t>
            </a:r>
            <a:endParaRPr sz="3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4"/>
          <p:cNvSpPr txBox="1">
            <a:spLocks noGrp="1"/>
          </p:cNvSpPr>
          <p:nvPr>
            <p:ph type="title" idx="4294967295"/>
          </p:nvPr>
        </p:nvSpPr>
        <p:spPr>
          <a:xfrm>
            <a:off x="4037479" y="1301585"/>
            <a:ext cx="944339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Ziel</a:t>
            </a:r>
            <a:endParaRPr sz="8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31" name="Google Shape;131;p6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3" name="Google Shape;133;p6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 txBox="1">
            <a:spLocks noGrp="1"/>
          </p:cNvSpPr>
          <p:nvPr>
            <p:ph type="title"/>
          </p:nvPr>
        </p:nvSpPr>
        <p:spPr>
          <a:xfrm>
            <a:off x="4037478" y="2020706"/>
            <a:ext cx="1033829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Barrieren identifizieren</a:t>
            </a:r>
            <a:endParaRPr sz="8000" dirty="0"/>
          </a:p>
        </p:txBody>
      </p:sp>
      <p:sp>
        <p:nvSpPr>
          <p:cNvPr id="136" name="Google Shape;136;p6"/>
          <p:cNvSpPr txBox="1">
            <a:spLocks noGrp="1"/>
          </p:cNvSpPr>
          <p:nvPr>
            <p:ph type="body" idx="1"/>
          </p:nvPr>
        </p:nvSpPr>
        <p:spPr>
          <a:xfrm>
            <a:off x="4037479" y="3630378"/>
            <a:ext cx="11839807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Diskussion</a:t>
            </a:r>
            <a:r>
              <a:rPr lang="nl-NL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 </a:t>
            </a: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41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Was bedeutet </a:t>
            </a:r>
            <a:r>
              <a:rPr lang="nl-NL" sz="41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Barriere</a:t>
            </a:r>
            <a:r>
              <a:rPr lang="nl-NL" sz="41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 </a:t>
            </a:r>
            <a:endParaRPr sz="4100" dirty="0"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lvl="0" indent="-15494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37" name="Google Shape;137;p6"/>
          <p:cNvPicPr preferRelativeResize="0"/>
          <p:nvPr/>
        </p:nvPicPr>
        <p:blipFill rotWithShape="1">
          <a:blip r:embed="rId5">
            <a:alphaModFix/>
          </a:blip>
          <a:srcRect l="38088" t="47756" r="41321"/>
          <a:stretch/>
        </p:blipFill>
        <p:spPr>
          <a:xfrm>
            <a:off x="14044225" y="3163700"/>
            <a:ext cx="3354202" cy="4787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g35fa9f5703a_0_3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43" name="Google Shape;143;g35fa9f5703a_0_3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g35fa9f5703a_0_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5" name="Google Shape;145;g35fa9f5703a_0_3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g35fa9f5703a_0_3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g35fa9f5703a_0_3"/>
          <p:cNvSpPr txBox="1">
            <a:spLocks noGrp="1"/>
          </p:cNvSpPr>
          <p:nvPr>
            <p:ph type="title"/>
          </p:nvPr>
        </p:nvSpPr>
        <p:spPr>
          <a:xfrm>
            <a:off x="4037478" y="2020706"/>
            <a:ext cx="956219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Barrieren identifizieren</a:t>
            </a:r>
            <a:endParaRPr sz="8000" dirty="0"/>
          </a:p>
        </p:txBody>
      </p:sp>
      <p:sp>
        <p:nvSpPr>
          <p:cNvPr id="148" name="Google Shape;148;g35fa9f5703a_0_3"/>
          <p:cNvSpPr txBox="1">
            <a:spLocks noGrp="1"/>
          </p:cNvSpPr>
          <p:nvPr>
            <p:ph type="body" idx="1"/>
          </p:nvPr>
        </p:nvSpPr>
        <p:spPr>
          <a:xfrm>
            <a:off x="4037479" y="3630378"/>
            <a:ext cx="11839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None/>
            </a:pPr>
            <a:r>
              <a:rPr lang="nl-NL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Definition </a:t>
            </a:r>
            <a:r>
              <a:rPr lang="nl-NL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von Barriere:</a:t>
            </a:r>
            <a:r>
              <a:rPr lang="nl-NL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ctr">
              <a:spcBef>
                <a:spcPts val="592"/>
              </a:spcBef>
              <a:buNone/>
            </a:pPr>
            <a:r>
              <a:rPr lang="nl-NL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Eine Barriere </a:t>
            </a:r>
            <a:r>
              <a:rPr lang="de-DE" sz="3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ist alles, was eine Person daran hindert, uneingeschränkt und gleichberechtigt am gesellschaftlichen Leben </a:t>
            </a:r>
            <a:r>
              <a:rPr lang="de-DE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teilzunehmen.</a:t>
            </a:r>
            <a:endParaRPr sz="36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lvl="0" indent="-15494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49" name="Google Shape;149;g35fa9f5703a_0_3"/>
          <p:cNvPicPr preferRelativeResize="0"/>
          <p:nvPr/>
        </p:nvPicPr>
        <p:blipFill rotWithShape="1">
          <a:blip r:embed="rId5">
            <a:alphaModFix/>
          </a:blip>
          <a:srcRect t="46569" r="67263"/>
          <a:stretch/>
        </p:blipFill>
        <p:spPr>
          <a:xfrm>
            <a:off x="13268147" y="1390302"/>
            <a:ext cx="3585173" cy="3291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54;g35fa9f5703a_0_13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55" name="Google Shape;155;g35fa9f5703a_0_13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g35fa9f5703a_0_1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g35fa9f5703a_0_13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g35fa9f5703a_0_13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g35fa9f5703a_0_13"/>
          <p:cNvSpPr txBox="1">
            <a:spLocks noGrp="1"/>
          </p:cNvSpPr>
          <p:nvPr>
            <p:ph type="title"/>
          </p:nvPr>
        </p:nvSpPr>
        <p:spPr>
          <a:xfrm>
            <a:off x="4037479" y="2020706"/>
            <a:ext cx="963933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Barrieren identifizieren</a:t>
            </a:r>
            <a:endParaRPr sz="8000" dirty="0"/>
          </a:p>
        </p:txBody>
      </p:sp>
      <p:sp>
        <p:nvSpPr>
          <p:cNvPr id="160" name="Google Shape;160;g35fa9f5703a_0_13"/>
          <p:cNvSpPr txBox="1">
            <a:spLocks noGrp="1"/>
          </p:cNvSpPr>
          <p:nvPr>
            <p:ph type="body" idx="1"/>
          </p:nvPr>
        </p:nvSpPr>
        <p:spPr>
          <a:xfrm>
            <a:off x="4037479" y="3630378"/>
            <a:ext cx="11839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592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ctr">
              <a:spcBef>
                <a:spcPts val="592"/>
              </a:spcBef>
              <a:buNone/>
            </a:pPr>
            <a:r>
              <a:rPr lang="de-DE" sz="3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Was sind </a:t>
            </a:r>
            <a:r>
              <a:rPr lang="de-DE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deine </a:t>
            </a:r>
            <a:r>
              <a:rPr lang="de-DE" sz="3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persönlichen Erfahrungen mit Barrieren</a:t>
            </a:r>
            <a:r>
              <a:rPr lang="de-DE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</a:p>
          <a:p>
            <a:pPr marL="0" lvl="0" indent="0" algn="ctr">
              <a:spcBef>
                <a:spcPts val="592"/>
              </a:spcBef>
              <a:buNone/>
            </a:pPr>
            <a:r>
              <a:rPr lang="nl-NL" sz="2900" i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nl-NL" sz="2900" i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de-AT" sz="2900" i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Schreibe deine Antwort auf einen Zettel und klebe auf das Flipchart.</a:t>
            </a:r>
            <a:endParaRPr dirty="0"/>
          </a:p>
          <a:p>
            <a:pPr marL="342900" lvl="0" indent="-15494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5fa9f5703a_0_33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g35fa9f5703a_0_33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g35fa9f5703a_0_33"/>
          <p:cNvSpPr txBox="1"/>
          <p:nvPr/>
        </p:nvSpPr>
        <p:spPr>
          <a:xfrm>
            <a:off x="2778149" y="2419350"/>
            <a:ext cx="1430806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lt1"/>
              </a:buClr>
              <a:buSzPts val="4400"/>
            </a:pPr>
            <a:r>
              <a:rPr lang="de-DE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Was sind Gesetze und Richtlinien</a:t>
            </a:r>
            <a:r>
              <a:rPr lang="de-DE" sz="8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?</a:t>
            </a:r>
            <a:endParaRPr sz="8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g35fa9f5703a_0_33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g35fa9f5703a_0_33"/>
          <p:cNvPicPr preferRelativeResize="0"/>
          <p:nvPr/>
        </p:nvPicPr>
        <p:blipFill rotWithShape="1">
          <a:blip r:embed="rId6">
            <a:alphaModFix/>
          </a:blip>
          <a:srcRect r="65539" b="51453"/>
          <a:stretch/>
        </p:blipFill>
        <p:spPr>
          <a:xfrm>
            <a:off x="3585175" y="4667250"/>
            <a:ext cx="3932976" cy="311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g35fa9f5703a_0_33"/>
          <p:cNvPicPr preferRelativeResize="0"/>
          <p:nvPr/>
        </p:nvPicPr>
        <p:blipFill rotWithShape="1">
          <a:blip r:embed="rId6">
            <a:alphaModFix/>
          </a:blip>
          <a:srcRect l="62664" t="51498" r="6087" b="3105"/>
          <a:stretch/>
        </p:blipFill>
        <p:spPr>
          <a:xfrm>
            <a:off x="10720175" y="4667250"/>
            <a:ext cx="3813893" cy="311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7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7"/>
          <p:cNvSpPr txBox="1"/>
          <p:nvPr/>
        </p:nvSpPr>
        <p:spPr>
          <a:xfrm>
            <a:off x="2639800" y="1774500"/>
            <a:ext cx="1452479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lt1"/>
              </a:buClr>
              <a:buSzPts val="4400"/>
            </a:pPr>
            <a:r>
              <a:rPr lang="de-DE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Was sind Gesetze und Richtlinien</a:t>
            </a:r>
            <a:r>
              <a:rPr lang="nl-NL" sz="8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?</a:t>
            </a:r>
            <a:endParaRPr sz="8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78" name="Google Shape;178;p7"/>
          <p:cNvGraphicFramePr/>
          <p:nvPr>
            <p:extLst>
              <p:ext uri="{D42A27DB-BD31-4B8C-83A1-F6EECF244321}">
                <p14:modId xmlns:p14="http://schemas.microsoft.com/office/powerpoint/2010/main" val="1140506414"/>
              </p:ext>
            </p:extLst>
          </p:nvPr>
        </p:nvGraphicFramePr>
        <p:xfrm>
          <a:off x="1485900" y="3775346"/>
          <a:ext cx="15925375" cy="4501635"/>
        </p:xfrm>
        <a:graphic>
          <a:graphicData uri="http://schemas.openxmlformats.org/drawingml/2006/table">
            <a:tbl>
              <a:tblPr firstRow="1" bandRow="1">
                <a:gradFill>
                  <a:gsLst>
                    <a:gs pos="0">
                      <a:srgbClr val="C8B2E9"/>
                    </a:gs>
                    <a:gs pos="35000">
                      <a:srgbClr val="D6CAED"/>
                    </a:gs>
                    <a:gs pos="100000">
                      <a:srgbClr val="EFE8FA"/>
                    </a:gs>
                  </a:gsLst>
                  <a:lin ang="16200000" scaled="0"/>
                </a:gradFill>
                <a:tableStyleId>{9EFA3778-CABE-4C1B-95CB-ADC156D2BA7D}</a:tableStyleId>
              </a:tblPr>
              <a:tblGrid>
                <a:gridCol w="24198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79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25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2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 smtClean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Gesetz</a:t>
                      </a:r>
                      <a:endParaRPr sz="2800" dirty="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 smtClean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Richtlinie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2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Definition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800" dirty="0" smtClean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Von der Regierung erlassene offizielle Vorschriften</a:t>
                      </a:r>
                      <a:endParaRPr sz="2800" dirty="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Quicksand"/>
                        <a:buNone/>
                      </a:pPr>
                      <a:r>
                        <a:rPr lang="de-DE" sz="2800" b="0" i="0" u="none" strike="noStrike" dirty="0" smtClean="0">
                          <a:solidFill>
                            <a:srgbClr val="00000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Ratschläge oder Empfehlungen für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Quicksand"/>
                        <a:buNone/>
                      </a:pPr>
                      <a:r>
                        <a:rPr lang="de-DE" sz="2800" b="0" i="0" u="none" strike="noStrike" dirty="0" smtClean="0">
                          <a:solidFill>
                            <a:srgbClr val="00000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bewährte Verfahren</a:t>
                      </a:r>
                      <a:endParaRPr sz="2800" dirty="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2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 smtClean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Rechtliche Verpflichtung</a:t>
                      </a:r>
                      <a:endParaRPr sz="2800" dirty="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 smtClean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Ja, wenn nicht </a:t>
                      </a:r>
                      <a:r>
                        <a:rPr lang="nl-NL" sz="2800" dirty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-&gt; </a:t>
                      </a:r>
                      <a:r>
                        <a:rPr lang="nl-NL" sz="2800" dirty="0" smtClean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Bestrafung</a:t>
                      </a:r>
                      <a:endParaRPr sz="2800" dirty="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 smtClean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Nein, wenn nicht </a:t>
                      </a:r>
                      <a:r>
                        <a:rPr lang="nl-NL" sz="2800" dirty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-&gt; </a:t>
                      </a:r>
                      <a:r>
                        <a:rPr lang="nl-NL" sz="2800" dirty="0" smtClean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keine Bestrafung</a:t>
                      </a:r>
                      <a:endParaRPr sz="2800" dirty="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2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 smtClean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Ziel</a:t>
                      </a:r>
                      <a:endParaRPr sz="2800" dirty="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 smtClean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Ordnung, Sicherheit oder Schutz</a:t>
                      </a:r>
                      <a:endParaRPr sz="2800" dirty="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800" dirty="0" smtClean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Verbessern Qualität, Effizienz oder Unterstützung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2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Quicksand"/>
                        <a:buNone/>
                      </a:pPr>
                      <a:r>
                        <a:rPr lang="nl-NL" sz="2800" dirty="0" smtClean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Beispiel</a:t>
                      </a:r>
                      <a:endParaRPr sz="2800" dirty="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Quicksand"/>
                        <a:buNone/>
                      </a:pPr>
                      <a:r>
                        <a:rPr lang="nl-NL" sz="2800" dirty="0" smtClean="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Steuergesetz, Strafrecht</a:t>
                      </a:r>
                      <a:endParaRPr sz="2800" dirty="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Quicksand"/>
                        <a:buNone/>
                      </a:pPr>
                      <a:r>
                        <a:rPr lang="de-DE" sz="2800" b="0" i="0" u="none" strike="noStrike" dirty="0" smtClean="0">
                          <a:solidFill>
                            <a:srgbClr val="00000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Datenschutzrichtlinien, Richtlinien für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Quicksand"/>
                        <a:buNone/>
                      </a:pPr>
                      <a:r>
                        <a:rPr lang="de-DE" sz="2800" b="0" i="0" u="none" strike="noStrike" dirty="0" smtClean="0">
                          <a:solidFill>
                            <a:srgbClr val="00000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inklusive Bildung</a:t>
                      </a:r>
                      <a:endParaRPr sz="1600" dirty="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9" name="Google Shape;179;p7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5fa9f5703a_0_4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35fa9f5703a_0_42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35fa9f5703a_0_42"/>
          <p:cNvSpPr txBox="1"/>
          <p:nvPr/>
        </p:nvSpPr>
        <p:spPr>
          <a:xfrm>
            <a:off x="2109150" y="3619500"/>
            <a:ext cx="14069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Clr>
                <a:schemeClr val="lt1"/>
              </a:buClr>
              <a:buSzPts val="4400"/>
            </a:pP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Welche Rechte </a:t>
            </a:r>
            <a:r>
              <a:rPr lang="nl-NL" sz="8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und Richtlinien </a:t>
            </a:r>
            <a:r>
              <a:rPr lang="nl-NL" sz="8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kennst du?</a:t>
            </a:r>
            <a:endParaRPr sz="8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35fa9f5703a_0_42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5fa9f5703a_0_42"/>
          <p:cNvSpPr txBox="1"/>
          <p:nvPr/>
        </p:nvSpPr>
        <p:spPr>
          <a:xfrm>
            <a:off x="5577732" y="7386365"/>
            <a:ext cx="7458999" cy="7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nl-NL" sz="3200" i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Bitte auf das Flipchart  kleben!</a:t>
            </a:r>
            <a:endParaRPr sz="3200" i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8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8"/>
          <p:cNvSpPr txBox="1"/>
          <p:nvPr/>
        </p:nvSpPr>
        <p:spPr>
          <a:xfrm>
            <a:off x="5066549" y="1126388"/>
            <a:ext cx="82445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 dirty="0" smtClean="0">
                <a:solidFill>
                  <a:schemeClr val="lt1"/>
                </a:solidFill>
                <a:latin typeface="Anton"/>
                <a:sym typeface="Anton"/>
              </a:rPr>
              <a:t>Ebenen des Rechts</a:t>
            </a:r>
            <a:endParaRPr sz="8000" dirty="0"/>
          </a:p>
        </p:txBody>
      </p:sp>
      <p:sp>
        <p:nvSpPr>
          <p:cNvPr id="196" name="Google Shape;196;p8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8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8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8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p8" descr="Afbeelding met tekenfilm, clipart&#10;&#10;Automatisch gegenereerde beschrijvi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72238" y="3090963"/>
            <a:ext cx="5562944" cy="4396866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8"/>
          <p:cNvSpPr txBox="1"/>
          <p:nvPr/>
        </p:nvSpPr>
        <p:spPr>
          <a:xfrm>
            <a:off x="1109693" y="3262013"/>
            <a:ext cx="1752900" cy="6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nl-NL" sz="32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Global</a:t>
            </a:r>
            <a:endParaRPr sz="3200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3" name="Google Shape;203;p8"/>
          <p:cNvSpPr txBox="1"/>
          <p:nvPr/>
        </p:nvSpPr>
        <p:spPr>
          <a:xfrm>
            <a:off x="1109693" y="4165732"/>
            <a:ext cx="24900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nl-NL" sz="3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</a:t>
            </a:r>
            <a:r>
              <a:rPr lang="nl-NL" sz="32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ontinental</a:t>
            </a:r>
            <a:endParaRPr sz="3200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4" name="Google Shape;204;p8"/>
          <p:cNvSpPr txBox="1"/>
          <p:nvPr/>
        </p:nvSpPr>
        <p:spPr>
          <a:xfrm>
            <a:off x="1109693" y="5074564"/>
            <a:ext cx="24900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nl-NL" sz="3200" b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National</a:t>
            </a:r>
            <a:endParaRPr/>
          </a:p>
        </p:txBody>
      </p:sp>
      <p:sp>
        <p:nvSpPr>
          <p:cNvPr id="205" name="Google Shape;205;p8"/>
          <p:cNvSpPr txBox="1"/>
          <p:nvPr/>
        </p:nvSpPr>
        <p:spPr>
          <a:xfrm>
            <a:off x="1133775" y="5983396"/>
            <a:ext cx="24900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nl-NL" sz="3200" b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Regional</a:t>
            </a:r>
            <a:endParaRPr sz="3200" b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1133774" y="6845498"/>
            <a:ext cx="3346786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nl-NL" sz="32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Organisatorisch</a:t>
            </a:r>
            <a:endParaRPr sz="3200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7" name="Google Shape;207;p8"/>
          <p:cNvSpPr txBox="1"/>
          <p:nvPr/>
        </p:nvSpPr>
        <p:spPr>
          <a:xfrm>
            <a:off x="9035173" y="3242575"/>
            <a:ext cx="7517400" cy="6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r>
              <a:rPr lang="de-DE" sz="3200" b="1" dirty="0" smtClean="0">
                <a:solidFill>
                  <a:schemeClr val="bg1"/>
                </a:solidFill>
                <a:latin typeface="Quicksand" panose="020B0604020202020204" charset="0"/>
              </a:rPr>
              <a:t>Übereinkommen </a:t>
            </a:r>
            <a:r>
              <a:rPr lang="de-DE" sz="3200" b="1" dirty="0">
                <a:solidFill>
                  <a:schemeClr val="bg1"/>
                </a:solidFill>
                <a:latin typeface="Quicksand" panose="020B0604020202020204" charset="0"/>
              </a:rPr>
              <a:t>der Vereinten Nationen über die Rechte von Menschen mit Behinderungen (UN-BRK</a:t>
            </a:r>
            <a:r>
              <a:rPr lang="de-DE" sz="3200" b="1" dirty="0" smtClean="0">
                <a:solidFill>
                  <a:schemeClr val="bg1"/>
                </a:solidFill>
                <a:latin typeface="Quicksand" panose="020B0604020202020204" charset="0"/>
              </a:rPr>
              <a:t>)</a:t>
            </a:r>
            <a:endParaRPr lang="de-DE" sz="3200" b="1" dirty="0">
              <a:solidFill>
                <a:schemeClr val="bg1"/>
              </a:solidFill>
              <a:latin typeface="Quicksand" panose="020B0604020202020204" charset="0"/>
            </a:endParaRPr>
          </a:p>
        </p:txBody>
      </p:sp>
      <p:sp>
        <p:nvSpPr>
          <p:cNvPr id="208" name="Google Shape;208;p8"/>
          <p:cNvSpPr txBox="1"/>
          <p:nvPr/>
        </p:nvSpPr>
        <p:spPr>
          <a:xfrm>
            <a:off x="8186400" y="4063875"/>
            <a:ext cx="8366100" cy="6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lt1"/>
              </a:buClr>
              <a:buSzPts val="2200"/>
            </a:pPr>
            <a:r>
              <a:rPr lang="de-DE" sz="2200" b="1" dirty="0">
                <a:solidFill>
                  <a:schemeClr val="bg1"/>
                </a:solidFill>
                <a:latin typeface="Quicksand" panose="020B0604020202020204" charset="0"/>
              </a:rPr>
              <a:t>Der Europäische Rechtsakt zur Barrierefreiheit und die EU-Strategie für die Rechte von Menschen mit Behinderungen</a:t>
            </a:r>
            <a:endParaRPr sz="2200" b="1" dirty="0">
              <a:solidFill>
                <a:schemeClr val="bg1"/>
              </a:solidFill>
              <a:latin typeface="Quicksand" panose="020B0604020202020204" charset="0"/>
              <a:ea typeface="Quicksand"/>
              <a:cs typeface="Quicksand"/>
              <a:sym typeface="Quicksand"/>
            </a:endParaRPr>
          </a:p>
        </p:txBody>
      </p:sp>
      <p:sp>
        <p:nvSpPr>
          <p:cNvPr id="209" name="Google Shape;209;p8"/>
          <p:cNvSpPr txBox="1"/>
          <p:nvPr/>
        </p:nvSpPr>
        <p:spPr>
          <a:xfrm>
            <a:off x="7510853" y="4985719"/>
            <a:ext cx="9468182" cy="6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lt1"/>
              </a:buClr>
              <a:buSzPct val="100000"/>
            </a:pPr>
            <a:r>
              <a:rPr lang="nl-NL" sz="2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Nationales </a:t>
            </a:r>
            <a:r>
              <a:rPr lang="nl-NL" sz="22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Behindertenrecht/Bereitstellung von Untertiteln </a:t>
            </a:r>
            <a:r>
              <a:rPr lang="nl-NL" sz="2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+ </a:t>
            </a:r>
            <a:r>
              <a:rPr lang="nl-NL" sz="22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Dolmetschgesetze, Anerkennung </a:t>
            </a:r>
            <a:r>
              <a:rPr lang="nl-NL" sz="2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der nationalen Gebärdensprache</a:t>
            </a:r>
            <a:endParaRPr sz="2200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0" name="Google Shape;210;p8"/>
          <p:cNvSpPr txBox="1"/>
          <p:nvPr/>
        </p:nvSpPr>
        <p:spPr>
          <a:xfrm>
            <a:off x="7129838" y="6086381"/>
            <a:ext cx="6629100" cy="6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lvl="0">
              <a:buClr>
                <a:schemeClr val="lt1"/>
              </a:buClr>
              <a:buSzPct val="100000"/>
            </a:pPr>
            <a:r>
              <a:rPr lang="nl-NL" sz="32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Regionales/provinzielles </a:t>
            </a:r>
            <a:r>
              <a:rPr lang="nl-NL" sz="3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Gesetz zu Behinderung/Barrierefreiheit</a:t>
            </a:r>
            <a:endParaRPr dirty="0"/>
          </a:p>
        </p:txBody>
      </p:sp>
      <p:sp>
        <p:nvSpPr>
          <p:cNvPr id="211" name="Google Shape;211;p8"/>
          <p:cNvSpPr txBox="1"/>
          <p:nvPr/>
        </p:nvSpPr>
        <p:spPr>
          <a:xfrm>
            <a:off x="6977401" y="6927386"/>
            <a:ext cx="6629100" cy="6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>
              <a:buClr>
                <a:schemeClr val="lt1"/>
              </a:buClr>
              <a:buSzPct val="100000"/>
            </a:pPr>
            <a:r>
              <a:rPr lang="nl-NL" sz="22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Bildungspolitik, Antidiskriminierungspolitik</a:t>
            </a:r>
            <a:endParaRPr sz="2200" dirty="0"/>
          </a:p>
        </p:txBody>
      </p:sp>
      <p:sp>
        <p:nvSpPr>
          <p:cNvPr id="212" name="Google Shape;212;p8"/>
          <p:cNvSpPr txBox="1"/>
          <p:nvPr/>
        </p:nvSpPr>
        <p:spPr>
          <a:xfrm>
            <a:off x="1308964" y="8212430"/>
            <a:ext cx="15670071" cy="16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de-DE" sz="2600" i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Nimm die Notizen von der vorherigen Übung und klebe sie auf die Grafik (zuordnen).</a:t>
            </a:r>
            <a:endParaRPr sz="2600" i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18" name="Google Shape;218;p9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0" name="Google Shape;220;p9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9"/>
          <p:cNvSpPr txBox="1">
            <a:spLocks noGrp="1"/>
          </p:cNvSpPr>
          <p:nvPr>
            <p:ph type="title"/>
          </p:nvPr>
        </p:nvSpPr>
        <p:spPr>
          <a:xfrm>
            <a:off x="3980323" y="1469175"/>
            <a:ext cx="11820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Clr>
                <a:schemeClr val="lt1"/>
              </a:buClr>
              <a:buSzPts val="4400"/>
            </a:pP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Internationale Verträge</a:t>
            </a:r>
            <a:endParaRPr sz="8000" dirty="0"/>
          </a:p>
        </p:txBody>
      </p:sp>
      <p:sp>
        <p:nvSpPr>
          <p:cNvPr id="223" name="Google Shape;223;p9"/>
          <p:cNvSpPr txBox="1">
            <a:spLocks noGrp="1"/>
          </p:cNvSpPr>
          <p:nvPr>
            <p:ph type="body" idx="1"/>
          </p:nvPr>
        </p:nvSpPr>
        <p:spPr>
          <a:xfrm>
            <a:off x="3615575" y="4572000"/>
            <a:ext cx="9873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nl-NL" sz="19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Was sind internationale Verträge?</a:t>
            </a:r>
            <a:endParaRPr sz="19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24" name="Google Shape;224;p9"/>
          <p:cNvPicPr preferRelativeResize="0"/>
          <p:nvPr/>
        </p:nvPicPr>
        <p:blipFill rotWithShape="1">
          <a:blip r:embed="rId5">
            <a:alphaModFix/>
          </a:blip>
          <a:srcRect l="33374" r="36223" b="51011"/>
          <a:stretch/>
        </p:blipFill>
        <p:spPr>
          <a:xfrm>
            <a:off x="13271475" y="2823550"/>
            <a:ext cx="4464077" cy="404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g35fa9f5703a_0_6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30" name="Google Shape;230;g35fa9f5703a_0_6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g35fa9f5703a_0_6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2" name="Google Shape;232;g35fa9f5703a_0_6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g35fa9f5703a_0_6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g35fa9f5703a_0_62"/>
          <p:cNvSpPr txBox="1">
            <a:spLocks noGrp="1"/>
          </p:cNvSpPr>
          <p:nvPr>
            <p:ph type="title"/>
          </p:nvPr>
        </p:nvSpPr>
        <p:spPr>
          <a:xfrm>
            <a:off x="3770773" y="1126275"/>
            <a:ext cx="11820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Clr>
                <a:schemeClr val="lt1"/>
              </a:buClr>
              <a:buSzPts val="4400"/>
            </a:pP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Internationale Verträge</a:t>
            </a:r>
            <a:endParaRPr sz="8000" dirty="0"/>
          </a:p>
        </p:txBody>
      </p:sp>
      <p:sp>
        <p:nvSpPr>
          <p:cNvPr id="235" name="Google Shape;235;g35fa9f5703a_0_62"/>
          <p:cNvSpPr txBox="1">
            <a:spLocks noGrp="1"/>
          </p:cNvSpPr>
          <p:nvPr>
            <p:ph type="body" idx="1"/>
          </p:nvPr>
        </p:nvSpPr>
        <p:spPr>
          <a:xfrm>
            <a:off x="4037474" y="2877675"/>
            <a:ext cx="13022617" cy="50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640"/>
              </a:spcBef>
              <a:buNone/>
            </a:pPr>
            <a:r>
              <a:rPr lang="de-AT" sz="3600" b="1" dirty="0" smtClean="0">
                <a:solidFill>
                  <a:schemeClr val="bg1"/>
                </a:solidFill>
                <a:latin typeface="Quicksand" panose="020B0604020202020204" charset="0"/>
              </a:rPr>
              <a:t>Europäische </a:t>
            </a:r>
            <a:r>
              <a:rPr lang="de-AT" sz="3600" b="1" dirty="0">
                <a:solidFill>
                  <a:schemeClr val="bg1"/>
                </a:solidFill>
                <a:latin typeface="Quicksand" panose="020B0604020202020204" charset="0"/>
              </a:rPr>
              <a:t>Menschenrechtskonvention (EMRK)</a:t>
            </a:r>
            <a:endParaRPr b="1" dirty="0">
              <a:solidFill>
                <a:schemeClr val="bg1"/>
              </a:solidFill>
              <a:latin typeface="Quicksand" panose="020B0604020202020204" charset="0"/>
              <a:ea typeface="Quicksand"/>
              <a:cs typeface="Quicksand"/>
              <a:sym typeface="Quicksand"/>
            </a:endParaRPr>
          </a:p>
          <a:p>
            <a:pPr lvl="0" indent="-355600">
              <a:spcBef>
                <a:spcPts val="640"/>
              </a:spcBef>
              <a:buClr>
                <a:schemeClr val="lt1"/>
              </a:buClr>
              <a:buSzPts val="2000"/>
              <a:buFont typeface="Quicksand"/>
              <a:buChar char="•"/>
            </a:pPr>
            <a:r>
              <a:rPr lang="de-AT" sz="3400" dirty="0">
                <a:solidFill>
                  <a:schemeClr val="bg1"/>
                </a:solidFill>
                <a:latin typeface="Quicksand" panose="020B0604020202020204" charset="0"/>
              </a:rPr>
              <a:t>Europarat, </a:t>
            </a:r>
            <a:r>
              <a:rPr lang="de-AT" sz="3400" dirty="0" smtClean="0">
                <a:solidFill>
                  <a:schemeClr val="bg1"/>
                </a:solidFill>
                <a:latin typeface="Quicksand" panose="020B0604020202020204" charset="0"/>
              </a:rPr>
              <a:t>1950</a:t>
            </a:r>
          </a:p>
          <a:p>
            <a:pPr lvl="0" indent="-355600">
              <a:spcBef>
                <a:spcPts val="640"/>
              </a:spcBef>
              <a:buClr>
                <a:schemeClr val="lt1"/>
              </a:buClr>
              <a:buSzPts val="2000"/>
              <a:buFont typeface="Quicksand"/>
              <a:buChar char="•"/>
            </a:pPr>
            <a:r>
              <a:rPr lang="de-DE" sz="3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Allgemeine Rechte: Freiheit, Gleichheit, </a:t>
            </a:r>
            <a:r>
              <a:rPr lang="de-DE" sz="3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keine Diskriminierung</a:t>
            </a:r>
          </a:p>
          <a:p>
            <a:pPr lvl="0" indent="-355600">
              <a:spcBef>
                <a:spcPts val="640"/>
              </a:spcBef>
              <a:buClr>
                <a:schemeClr val="lt1"/>
              </a:buClr>
              <a:buSzPts val="2000"/>
              <a:buFont typeface="Quicksand"/>
              <a:buChar char="•"/>
            </a:pPr>
            <a:r>
              <a:rPr lang="nl-NL" sz="3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Schützt Menschen mit </a:t>
            </a:r>
            <a:r>
              <a:rPr lang="nl-NL" sz="3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Behinderungen</a:t>
            </a:r>
          </a:p>
          <a:p>
            <a:pPr lvl="0" indent="-355600">
              <a:spcBef>
                <a:spcPts val="640"/>
              </a:spcBef>
              <a:buClr>
                <a:schemeClr val="lt1"/>
              </a:buClr>
              <a:buSzPts val="2000"/>
              <a:buFont typeface="Quicksand"/>
              <a:buChar char="•"/>
            </a:pPr>
            <a:r>
              <a:rPr lang="de-DE" sz="3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Rechtsmittel </a:t>
            </a:r>
            <a:r>
              <a:rPr lang="de-DE" sz="3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zur Anfechtung von </a:t>
            </a:r>
            <a:r>
              <a:rPr lang="de-DE" sz="3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Verstößen</a:t>
            </a:r>
          </a:p>
          <a:p>
            <a:pPr lvl="0" indent="-355600">
              <a:spcBef>
                <a:spcPts val="640"/>
              </a:spcBef>
              <a:buClr>
                <a:schemeClr val="lt1"/>
              </a:buClr>
              <a:buSzPts val="2000"/>
              <a:buFont typeface="Quicksand"/>
              <a:buChar char="•"/>
            </a:pPr>
            <a:r>
              <a:rPr lang="de-DE" sz="3400" dirty="0">
                <a:solidFill>
                  <a:schemeClr val="bg1"/>
                </a:solidFill>
                <a:latin typeface="Quicksand" panose="020B0604020202020204" charset="0"/>
              </a:rPr>
              <a:t>Europäischer Gerichtshof für Menschenrechte (Straßburg)</a:t>
            </a:r>
            <a:endParaRPr sz="3400" dirty="0">
              <a:solidFill>
                <a:schemeClr val="bg1"/>
              </a:solidFill>
              <a:latin typeface="Quicksand" panose="020B0604020202020204" charset="0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g35fa9f5703a_0_7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41" name="Google Shape;241;g35fa9f5703a_0_7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g35fa9f5703a_0_7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3" name="Google Shape;243;g35fa9f5703a_0_7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5fa9f5703a_0_7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g35fa9f5703a_0_72"/>
          <p:cNvSpPr txBox="1">
            <a:spLocks noGrp="1"/>
          </p:cNvSpPr>
          <p:nvPr>
            <p:ph type="title"/>
          </p:nvPr>
        </p:nvSpPr>
        <p:spPr>
          <a:xfrm>
            <a:off x="4037473" y="1221525"/>
            <a:ext cx="11820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Clr>
                <a:schemeClr val="lt1"/>
              </a:buClr>
              <a:buSzPts val="4400"/>
            </a:pP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Internationale Verträge</a:t>
            </a:r>
            <a:endParaRPr sz="8000" dirty="0"/>
          </a:p>
        </p:txBody>
      </p:sp>
      <p:sp>
        <p:nvSpPr>
          <p:cNvPr id="246" name="Google Shape;246;g35fa9f5703a_0_72"/>
          <p:cNvSpPr txBox="1">
            <a:spLocks noGrp="1"/>
          </p:cNvSpPr>
          <p:nvPr>
            <p:ph type="body" idx="1"/>
          </p:nvPr>
        </p:nvSpPr>
        <p:spPr>
          <a:xfrm>
            <a:off x="4037474" y="2877675"/>
            <a:ext cx="120111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640"/>
              </a:spcBef>
              <a:buNone/>
            </a:pPr>
            <a:r>
              <a:rPr lang="de-DE" sz="3400" b="1" dirty="0">
                <a:solidFill>
                  <a:schemeClr val="bg1"/>
                </a:solidFill>
                <a:latin typeface="Quicksand" panose="020B0604020202020204" charset="0"/>
              </a:rPr>
              <a:t>Übereinkommen der Vereinten Nationen über die Rechte von Menschen mit Behinderungen (UN-BRK)</a:t>
            </a:r>
            <a:endParaRPr sz="3400" b="1" dirty="0">
              <a:solidFill>
                <a:schemeClr val="bg1"/>
              </a:solidFill>
              <a:latin typeface="Quicksand" panose="020B0604020202020204" charset="0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nl-NL" i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Video</a:t>
            </a:r>
            <a:endParaRPr i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47" name="Google Shape;247;g35fa9f5703a_0_72"/>
          <p:cNvPicPr preferRelativeResize="0"/>
          <p:nvPr/>
        </p:nvPicPr>
        <p:blipFill rotWithShape="1">
          <a:blip r:embed="rId5">
            <a:alphaModFix/>
          </a:blip>
          <a:srcRect l="65595" t="5610" r="6456" b="47319"/>
          <a:stretch/>
        </p:blipFill>
        <p:spPr>
          <a:xfrm>
            <a:off x="14032676" y="5726500"/>
            <a:ext cx="2373749" cy="2248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g35fa9f5703a_0_8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53" name="Google Shape;253;g35fa9f5703a_0_8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g35fa9f5703a_0_8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5" name="Google Shape;255;g35fa9f5703a_0_8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35fa9f5703a_0_8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g35fa9f5703a_0_82"/>
          <p:cNvSpPr txBox="1">
            <a:spLocks noGrp="1"/>
          </p:cNvSpPr>
          <p:nvPr>
            <p:ph type="title"/>
          </p:nvPr>
        </p:nvSpPr>
        <p:spPr>
          <a:xfrm>
            <a:off x="4037473" y="1259625"/>
            <a:ext cx="11820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Clr>
                <a:schemeClr val="lt1"/>
              </a:buClr>
              <a:buSzPts val="4400"/>
            </a:pP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Nationale Gesetze</a:t>
            </a:r>
            <a:endParaRPr sz="8000" dirty="0"/>
          </a:p>
        </p:txBody>
      </p:sp>
      <p:sp>
        <p:nvSpPr>
          <p:cNvPr id="258" name="Google Shape;258;g35fa9f5703a_0_82"/>
          <p:cNvSpPr txBox="1">
            <a:spLocks noGrp="1"/>
          </p:cNvSpPr>
          <p:nvPr>
            <p:ph type="body" idx="1"/>
          </p:nvPr>
        </p:nvSpPr>
        <p:spPr>
          <a:xfrm>
            <a:off x="4037474" y="3334875"/>
            <a:ext cx="120111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"/>
              <a:buChar char="•"/>
            </a:pPr>
            <a:r>
              <a:rPr lang="nl-NL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Was sind nationale Gesetze?</a:t>
            </a: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>
              <a:spcBef>
                <a:spcPts val="640"/>
              </a:spcBef>
              <a:buNone/>
            </a:pPr>
            <a:r>
              <a:rPr lang="de-DE" dirty="0" smtClean="0">
                <a:solidFill>
                  <a:schemeClr val="bg1"/>
                </a:solidFill>
                <a:latin typeface="Quicksand" panose="020B0604020202020204" charset="0"/>
              </a:rPr>
              <a:t>Sammle hier die nationalen Gesetze</a:t>
            </a:r>
            <a:r>
              <a:rPr lang="de-DE" dirty="0" smtClean="0">
                <a:solidFill>
                  <a:schemeClr val="bg1"/>
                </a:solidFill>
                <a:latin typeface="Quicksand" panose="020B0604020202020204" charset="0"/>
              </a:rPr>
              <a:t>, </a:t>
            </a:r>
            <a:r>
              <a:rPr lang="de-DE" dirty="0">
                <a:solidFill>
                  <a:schemeClr val="bg1"/>
                </a:solidFill>
                <a:latin typeface="Quicksand" panose="020B0604020202020204" charset="0"/>
              </a:rPr>
              <a:t>z. B</a:t>
            </a:r>
            <a:r>
              <a:rPr lang="de-DE" dirty="0" smtClean="0">
                <a:solidFill>
                  <a:schemeClr val="bg1"/>
                </a:solidFill>
                <a:latin typeface="Quicksand" panose="020B0604020202020204" charset="0"/>
              </a:rPr>
              <a:t>.:</a:t>
            </a:r>
            <a:endParaRPr dirty="0">
              <a:solidFill>
                <a:schemeClr val="bg1"/>
              </a:solidFill>
              <a:latin typeface="Quicksand" panose="020B0604020202020204" charset="0"/>
              <a:ea typeface="Quicksand"/>
              <a:cs typeface="Quicksand"/>
              <a:sym typeface="Quicksand"/>
            </a:endParaRPr>
          </a:p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"/>
              <a:buChar char="•"/>
            </a:pPr>
            <a:r>
              <a:rPr lang="de-DE" i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Anerkennung von Gebärdensprache</a:t>
            </a:r>
            <a:endParaRPr i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"/>
              <a:buChar char="•"/>
            </a:pPr>
            <a:r>
              <a:rPr lang="nl-NL" i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Bildung</a:t>
            </a:r>
            <a:endParaRPr i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spcBef>
                <a:spcPts val="0"/>
              </a:spcBef>
              <a:buClr>
                <a:schemeClr val="lt1"/>
              </a:buClr>
              <a:buFont typeface="Quicksand"/>
              <a:buChar char="•"/>
            </a:pPr>
            <a:r>
              <a:rPr lang="de-DE" i="1" dirty="0">
                <a:solidFill>
                  <a:schemeClr val="lt1"/>
                </a:solidFill>
                <a:latin typeface="Quicksand"/>
                <a:ea typeface="Quicksand"/>
                <a:cs typeface="Quicksand"/>
              </a:rPr>
              <a:t>Gesetze zu Barrierefreiheit und </a:t>
            </a:r>
            <a:r>
              <a:rPr lang="de-DE" i="1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</a:rPr>
              <a:t>Dolmetschgesetze</a:t>
            </a:r>
            <a:endParaRPr lang="de-DE" i="1" dirty="0">
              <a:solidFill>
                <a:schemeClr val="lt1"/>
              </a:solidFill>
              <a:latin typeface="Quicksand"/>
              <a:ea typeface="Quicksand"/>
              <a:cs typeface="Quicksand"/>
            </a:endParaRPr>
          </a:p>
          <a:p>
            <a:pPr lvl="0">
              <a:spcBef>
                <a:spcPts val="0"/>
              </a:spcBef>
              <a:buClr>
                <a:schemeClr val="lt1"/>
              </a:buClr>
              <a:buFont typeface="Quicksand"/>
              <a:buChar char="•"/>
            </a:pPr>
            <a:r>
              <a:rPr lang="nl-NL" i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Beschäftigung</a:t>
            </a:r>
            <a:endParaRPr i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spcBef>
                <a:spcPts val="0"/>
              </a:spcBef>
              <a:buClr>
                <a:schemeClr val="lt1"/>
              </a:buClr>
              <a:buFont typeface="Quicksand"/>
              <a:buChar char="•"/>
            </a:pPr>
            <a:r>
              <a:rPr lang="nl-NL" i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Antidiskriminierungsgesetze</a:t>
            </a: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Google Shape;263;g35fa9f5703a_0_5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64" name="Google Shape;264;g35fa9f5703a_0_5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g35fa9f5703a_0_5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6" name="Google Shape;266;g35fa9f5703a_0_5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g35fa9f5703a_0_5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g35fa9f5703a_0_52"/>
          <p:cNvSpPr txBox="1">
            <a:spLocks noGrp="1"/>
          </p:cNvSpPr>
          <p:nvPr>
            <p:ph type="title"/>
          </p:nvPr>
        </p:nvSpPr>
        <p:spPr>
          <a:xfrm>
            <a:off x="4037479" y="122153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Recht </a:t>
            </a:r>
            <a:r>
              <a:rPr lang="nl-NL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vs. </a:t>
            </a:r>
            <a:r>
              <a:rPr lang="nl-NL" sz="8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Realität</a:t>
            </a:r>
            <a:endParaRPr sz="8000" dirty="0"/>
          </a:p>
        </p:txBody>
      </p:sp>
      <p:sp>
        <p:nvSpPr>
          <p:cNvPr id="269" name="Google Shape;269;g35fa9f5703a_0_52"/>
          <p:cNvSpPr txBox="1">
            <a:spLocks noGrp="1"/>
          </p:cNvSpPr>
          <p:nvPr>
            <p:ph type="body" idx="1"/>
          </p:nvPr>
        </p:nvSpPr>
        <p:spPr>
          <a:xfrm>
            <a:off x="4037475" y="2877675"/>
            <a:ext cx="12483300" cy="6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55600">
              <a:spcBef>
                <a:spcPts val="0"/>
              </a:spcBef>
              <a:buClr>
                <a:schemeClr val="lt1"/>
              </a:buClr>
              <a:buSzPts val="3400"/>
            </a:pPr>
            <a:r>
              <a:rPr lang="de-DE" sz="3400" dirty="0" smtClean="0">
                <a:solidFill>
                  <a:schemeClr val="bg1"/>
                </a:solidFill>
                <a:latin typeface="Quicksand" panose="020B0604020202020204" charset="0"/>
              </a:rPr>
              <a:t>Analysiere deine „Barrieren</a:t>
            </a:r>
            <a:r>
              <a:rPr lang="de-DE" sz="3400" dirty="0" smtClean="0">
                <a:solidFill>
                  <a:schemeClr val="bg1"/>
                </a:solidFill>
                <a:latin typeface="Quicksand" panose="020B0604020202020204" charset="0"/>
              </a:rPr>
              <a:t>“ </a:t>
            </a:r>
            <a:r>
              <a:rPr lang="de-DE" sz="3400" dirty="0">
                <a:solidFill>
                  <a:schemeClr val="bg1"/>
                </a:solidFill>
                <a:latin typeface="Quicksand" panose="020B0604020202020204" charset="0"/>
              </a:rPr>
              <a:t>und </a:t>
            </a:r>
            <a:r>
              <a:rPr lang="de-DE" sz="3400" dirty="0" smtClean="0">
                <a:solidFill>
                  <a:schemeClr val="bg1"/>
                </a:solidFill>
                <a:latin typeface="Quicksand" panose="020B0604020202020204" charset="0"/>
              </a:rPr>
              <a:t>bestimme, welches </a:t>
            </a:r>
            <a:r>
              <a:rPr lang="de-DE" sz="3400" dirty="0">
                <a:solidFill>
                  <a:schemeClr val="bg1"/>
                </a:solidFill>
                <a:latin typeface="Quicksand" panose="020B0604020202020204" charset="0"/>
              </a:rPr>
              <a:t>Gesetz, welche Vorgabe oder welche politische Maßnahme darauf am besten </a:t>
            </a:r>
            <a:r>
              <a:rPr lang="de-DE" sz="3400" dirty="0" smtClean="0">
                <a:solidFill>
                  <a:schemeClr val="bg1"/>
                </a:solidFill>
                <a:latin typeface="Quicksand" panose="020B0604020202020204" charset="0"/>
              </a:rPr>
              <a:t>passt.</a:t>
            </a:r>
            <a:endParaRPr lang="de-DE" sz="3400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marL="342900" lvl="0" indent="-355600">
              <a:spcBef>
                <a:spcPts val="0"/>
              </a:spcBef>
              <a:buClr>
                <a:schemeClr val="lt1"/>
              </a:buClr>
              <a:buSzPts val="3400"/>
            </a:pPr>
            <a:endParaRPr sz="3400" dirty="0">
              <a:solidFill>
                <a:schemeClr val="bg1"/>
              </a:solidFill>
              <a:latin typeface="Quicksand" panose="020B0604020202020204" charset="0"/>
              <a:ea typeface="Quicksand"/>
              <a:cs typeface="Quicksand"/>
              <a:sym typeface="Quicksand"/>
            </a:endParaRPr>
          </a:p>
          <a:p>
            <a:pPr marL="342900" lvl="0" indent="-3556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400"/>
              <a:buChar char="•"/>
            </a:pPr>
            <a:r>
              <a:rPr lang="nl-NL" sz="3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Diskussion</a:t>
            </a:r>
            <a:endParaRPr sz="34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742950" lvl="1" indent="-387350">
              <a:spcBef>
                <a:spcPts val="640"/>
              </a:spcBef>
              <a:buClr>
                <a:schemeClr val="lt1"/>
              </a:buClr>
              <a:buSzPts val="3400"/>
            </a:pPr>
            <a:r>
              <a:rPr lang="de-DE" sz="30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Welche </a:t>
            </a:r>
            <a:r>
              <a:rPr lang="de-DE" sz="3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Unterschiede </a:t>
            </a:r>
            <a:r>
              <a:rPr lang="de-DE" sz="30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zwischen den Rechten „auf dem Papier“ und der </a:t>
            </a:r>
            <a:r>
              <a:rPr lang="de-DE" sz="3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Realität fallen dir auf</a:t>
            </a:r>
            <a:r>
              <a:rPr lang="nl-NL" sz="3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30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742950" lvl="1" indent="-387350">
              <a:spcBef>
                <a:spcPts val="640"/>
              </a:spcBef>
              <a:buClr>
                <a:schemeClr val="lt1"/>
              </a:buClr>
              <a:buSzPts val="3400"/>
            </a:pPr>
            <a:r>
              <a:rPr lang="de-DE" sz="30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Welche </a:t>
            </a:r>
            <a:r>
              <a:rPr lang="de-DE" sz="3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Barrieren </a:t>
            </a:r>
            <a:r>
              <a:rPr lang="de-DE" sz="30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sind noch nicht abgedeckt oder werden in Gesetzgebung oder Praxis nur unzureichend behandelt</a:t>
            </a:r>
            <a:r>
              <a:rPr lang="nl-NL" sz="3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30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742950" lvl="1" indent="-387350">
              <a:spcBef>
                <a:spcPts val="640"/>
              </a:spcBef>
              <a:buClr>
                <a:schemeClr val="lt1"/>
              </a:buClr>
              <a:buSzPts val="3400"/>
            </a:pPr>
            <a:r>
              <a:rPr lang="de-DE" sz="30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Was müsste geschehen, um die Lücke zu schließen</a:t>
            </a:r>
            <a:r>
              <a:rPr lang="nl-NL" sz="3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30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Google Shape;274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75" name="Google Shape;275;p1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7" name="Google Shape;277;p1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1"/>
          <p:cNvSpPr txBox="1">
            <a:spLocks noGrp="1"/>
          </p:cNvSpPr>
          <p:nvPr>
            <p:ph type="title"/>
          </p:nvPr>
        </p:nvSpPr>
        <p:spPr>
          <a:xfrm>
            <a:off x="3733800" y="17907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Reflexion</a:t>
            </a:r>
            <a:endParaRPr sz="8000" dirty="0">
              <a:solidFill>
                <a:schemeClr val="lt1"/>
              </a:solidFill>
            </a:endParaRPr>
          </a:p>
        </p:txBody>
      </p:sp>
      <p:sp>
        <p:nvSpPr>
          <p:cNvPr id="280" name="Google Shape;280;p11"/>
          <p:cNvSpPr txBox="1">
            <a:spLocks noGrp="1"/>
          </p:cNvSpPr>
          <p:nvPr>
            <p:ph type="body" idx="1"/>
          </p:nvPr>
        </p:nvSpPr>
        <p:spPr>
          <a:xfrm>
            <a:off x="3960820" y="5141137"/>
            <a:ext cx="12421800" cy="21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5334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Quicksand"/>
              <a:buChar char="•"/>
            </a:pPr>
            <a:r>
              <a:rPr lang="nl-NL" sz="4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Was </a:t>
            </a:r>
            <a:r>
              <a:rPr lang="nl-NL" sz="4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hast du gelernt</a:t>
            </a:r>
            <a:r>
              <a:rPr lang="nl-NL" sz="4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40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5334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Quicksand"/>
              <a:buChar char="•"/>
            </a:pPr>
            <a:r>
              <a:rPr lang="nl-NL" sz="4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Was hat </a:t>
            </a:r>
            <a:r>
              <a:rPr lang="nl-NL" sz="4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dich </a:t>
            </a:r>
            <a:r>
              <a:rPr lang="nl-NL" sz="40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überrascht oder herausgefordert?</a:t>
            </a:r>
            <a:endParaRPr sz="40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endParaRPr sz="80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81" name="Google Shape;281;p11"/>
          <p:cNvPicPr preferRelativeResize="0"/>
          <p:nvPr/>
        </p:nvPicPr>
        <p:blipFill rotWithShape="1">
          <a:blip r:embed="rId5">
            <a:alphaModFix/>
          </a:blip>
          <a:srcRect l="40525" b="46141"/>
          <a:stretch/>
        </p:blipFill>
        <p:spPr>
          <a:xfrm>
            <a:off x="9931850" y="853125"/>
            <a:ext cx="8356152" cy="425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2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2"/>
          <p:cNvSpPr/>
          <p:nvPr/>
        </p:nvSpPr>
        <p:spPr>
          <a:xfrm>
            <a:off x="14434201" y="639132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2"/>
          <p:cNvSpPr/>
          <p:nvPr/>
        </p:nvSpPr>
        <p:spPr>
          <a:xfrm>
            <a:off x="3446958" y="3699228"/>
            <a:ext cx="1156015" cy="728290"/>
          </a:xfrm>
          <a:custGeom>
            <a:avLst/>
            <a:gdLst/>
            <a:ahLst/>
            <a:cxnLst/>
            <a:rect l="l" t="t" r="r" b="b"/>
            <a:pathLst>
              <a:path w="1156015" h="728290" extrusionOk="0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2"/>
          <p:cNvSpPr/>
          <p:nvPr/>
        </p:nvSpPr>
        <p:spPr>
          <a:xfrm>
            <a:off x="3891781" y="4535744"/>
            <a:ext cx="711193" cy="711193"/>
          </a:xfrm>
          <a:custGeom>
            <a:avLst/>
            <a:gdLst/>
            <a:ahLst/>
            <a:cxnLst/>
            <a:rect l="l" t="t" r="r" b="b"/>
            <a:pathLst>
              <a:path w="711193" h="711193" extrusionOk="0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2"/>
          <p:cNvSpPr/>
          <p:nvPr/>
        </p:nvSpPr>
        <p:spPr>
          <a:xfrm>
            <a:off x="3876881" y="5552822"/>
            <a:ext cx="726093" cy="726093"/>
          </a:xfrm>
          <a:custGeom>
            <a:avLst/>
            <a:gdLst/>
            <a:ahLst/>
            <a:cxnLst/>
            <a:rect l="l" t="t" r="r" b="b"/>
            <a:pathLst>
              <a:path w="726093" h="726093" extrusionOk="0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1" name="Google Shape;291;p12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92" name="Google Shape;292;p12"/>
            <p:cNvSpPr/>
            <p:nvPr/>
          </p:nvSpPr>
          <p:spPr>
            <a:xfrm>
              <a:off x="0" y="0"/>
              <a:ext cx="4988508" cy="1109794"/>
            </a:xfrm>
            <a:custGeom>
              <a:avLst/>
              <a:gdLst/>
              <a:ahLst/>
              <a:cxnLst/>
              <a:rect l="l" t="t" r="r" b="b"/>
              <a:pathLst>
                <a:path w="4988508" h="1109794" extrusionOk="0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12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4" name="Google Shape;294;p12"/>
          <p:cNvSpPr/>
          <p:nvPr/>
        </p:nvSpPr>
        <p:spPr>
          <a:xfrm>
            <a:off x="15692648" y="7710148"/>
            <a:ext cx="1489130" cy="1938541"/>
          </a:xfrm>
          <a:custGeom>
            <a:avLst/>
            <a:gdLst/>
            <a:ahLst/>
            <a:cxnLst/>
            <a:rect l="l" t="t" r="r" b="b"/>
            <a:pathLst>
              <a:path w="1489130" h="1938541" extrusionOk="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2"/>
          <p:cNvSpPr/>
          <p:nvPr/>
        </p:nvSpPr>
        <p:spPr>
          <a:xfrm>
            <a:off x="8989462" y="7963384"/>
            <a:ext cx="3063250" cy="1432070"/>
          </a:xfrm>
          <a:custGeom>
            <a:avLst/>
            <a:gdLst/>
            <a:ahLst/>
            <a:cxnLst/>
            <a:rect l="l" t="t" r="r" b="b"/>
            <a:pathLst>
              <a:path w="3063250" h="1432070" extrusionOk="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2"/>
          <p:cNvSpPr/>
          <p:nvPr/>
        </p:nvSpPr>
        <p:spPr>
          <a:xfrm>
            <a:off x="12957588" y="7710148"/>
            <a:ext cx="1831642" cy="1834741"/>
          </a:xfrm>
          <a:custGeom>
            <a:avLst/>
            <a:gdLst/>
            <a:ahLst/>
            <a:cxnLst/>
            <a:rect l="l" t="t" r="r" b="b"/>
            <a:pathLst>
              <a:path w="1831642" h="1834741" extrusionOk="0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2"/>
          <p:cNvSpPr/>
          <p:nvPr/>
        </p:nvSpPr>
        <p:spPr>
          <a:xfrm>
            <a:off x="1106223" y="8346748"/>
            <a:ext cx="3002948" cy="645634"/>
          </a:xfrm>
          <a:custGeom>
            <a:avLst/>
            <a:gdLst/>
            <a:ahLst/>
            <a:cxnLst/>
            <a:rect l="l" t="t" r="r" b="b"/>
            <a:pathLst>
              <a:path w="3002948" h="645634" extrusionOk="0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2"/>
          <p:cNvSpPr/>
          <p:nvPr/>
        </p:nvSpPr>
        <p:spPr>
          <a:xfrm>
            <a:off x="5014045" y="8047954"/>
            <a:ext cx="3070542" cy="1159130"/>
          </a:xfrm>
          <a:custGeom>
            <a:avLst/>
            <a:gdLst/>
            <a:ahLst/>
            <a:cxnLst/>
            <a:rect l="l" t="t" r="r" b="b"/>
            <a:pathLst>
              <a:path w="3070542" h="1159130" extrusionOk="0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2"/>
          <p:cNvSpPr txBox="1"/>
          <p:nvPr/>
        </p:nvSpPr>
        <p:spPr>
          <a:xfrm>
            <a:off x="2157043" y="1867848"/>
            <a:ext cx="3590224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8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</a:t>
            </a:r>
            <a:r>
              <a:rPr lang="nl-NL" sz="80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ontakt</a:t>
            </a:r>
            <a:endParaRPr dirty="0"/>
          </a:p>
        </p:txBody>
      </p:sp>
      <p:sp>
        <p:nvSpPr>
          <p:cNvPr id="300" name="Google Shape;300;p12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61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https://deafstudies.eu/</a:t>
            </a:r>
            <a:endParaRPr/>
          </a:p>
        </p:txBody>
      </p:sp>
      <p:sp>
        <p:nvSpPr>
          <p:cNvPr id="301" name="Google Shape;301;p12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/>
          </a:p>
        </p:txBody>
      </p:sp>
      <p:sp>
        <p:nvSpPr>
          <p:cNvPr id="302" name="Google Shape;302;p12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486</Words>
  <Application>Microsoft Office PowerPoint</Application>
  <PresentationFormat>Benutzerdefiniert</PresentationFormat>
  <Paragraphs>109</Paragraphs>
  <Slides>18</Slides>
  <Notes>18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3" baseType="lpstr">
      <vt:lpstr>Arial</vt:lpstr>
      <vt:lpstr>Calibri</vt:lpstr>
      <vt:lpstr>Quicksand</vt:lpstr>
      <vt:lpstr>Anton</vt:lpstr>
      <vt:lpstr>Office Theme</vt:lpstr>
      <vt:lpstr>PowerPoint-Präsentation</vt:lpstr>
      <vt:lpstr>PowerPoint-Präsentation</vt:lpstr>
      <vt:lpstr>Einleitung</vt:lpstr>
      <vt:lpstr>Ziel</vt:lpstr>
      <vt:lpstr>Barrieren identifizieren</vt:lpstr>
      <vt:lpstr>Barrieren identifizieren</vt:lpstr>
      <vt:lpstr>Barrieren identifizieren</vt:lpstr>
      <vt:lpstr>PowerPoint-Präsentation</vt:lpstr>
      <vt:lpstr>PowerPoint-Präsentation</vt:lpstr>
      <vt:lpstr>PowerPoint-Präsentation</vt:lpstr>
      <vt:lpstr>PowerPoint-Präsentation</vt:lpstr>
      <vt:lpstr>Internationale Verträge</vt:lpstr>
      <vt:lpstr>Internationale Verträge</vt:lpstr>
      <vt:lpstr>Internationale Verträge</vt:lpstr>
      <vt:lpstr>Nationale Gesetze</vt:lpstr>
      <vt:lpstr>Recht vs. Realität</vt:lpstr>
      <vt:lpstr>Reflexion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Manuela Hofer</dc:creator>
  <cp:lastModifiedBy>Manuela Hofer</cp:lastModifiedBy>
  <cp:revision>22</cp:revision>
  <dcterms:created xsi:type="dcterms:W3CDTF">2006-08-16T00:00:00Z</dcterms:created>
  <dcterms:modified xsi:type="dcterms:W3CDTF">2025-09-17T07:46:07Z</dcterms:modified>
</cp:coreProperties>
</file>