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10287000" cx="18288000"/>
  <p:notesSz cx="6858000" cy="9144000"/>
  <p:embeddedFontLst>
    <p:embeddedFont>
      <p:font typeface="Anton"/>
      <p:regular r:id="rId25"/>
    </p:embeddedFont>
    <p:embeddedFont>
      <p:font typeface="Quicksand"/>
      <p:regular r:id="rId26"/>
      <p:bold r:id="rId27"/>
    </p:embeddedFont>
    <p:embeddedFont>
      <p:font typeface="Quicksand Medium"/>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0" roundtripDataSignature="AMtx7mh3adudLXFlmwIXByWYQHb1hSOO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42C1E7-F6CB-4461-A91F-8EFF56EEE973}">
  <a:tblStyle styleId="{8142C1E7-F6CB-4461-A91F-8EFF56EEE973}" styleName="Table_0">
    <a:wholeTbl>
      <a:tcTxStyle b="off" i="off">
        <a:font>
          <a:latin typeface="Calibri"/>
          <a:ea typeface="Calibri"/>
          <a:cs typeface="Calibri"/>
        </a:font>
        <a:schemeClr val="dk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chemeClr val="accent4"/>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4">
              <a:alpha val="40000"/>
            </a:schemeClr>
          </a:solidFill>
        </a:fill>
      </a:tcStyle>
    </a:band1H>
    <a:band2H>
      <a:tcTxStyle b="off" i="off"/>
    </a:band2H>
    <a:band1V>
      <a:tcTxStyle b="off" i="off"/>
      <a:tcStyle>
        <a:tcBdr>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tcBdr>
        <a:fill>
          <a:solidFill>
            <a:schemeClr val="accent4">
              <a:alpha val="40000"/>
            </a:schemeClr>
          </a:solidFill>
        </a:fill>
      </a:tcStyle>
    </a:band1V>
    <a:band2V>
      <a:tcTxStyle b="off" i="off"/>
    </a:band2V>
    <a:la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n" i="off">
        <a:font>
          <a:latin typeface="Calibri"/>
          <a:ea typeface="Calibri"/>
          <a:cs typeface="Calibri"/>
        </a:font>
        <a:schemeClr val="lt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4"/>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Quicksand-regular.fntdata"/><Relationship Id="rId25" Type="http://schemas.openxmlformats.org/officeDocument/2006/relationships/font" Target="fonts/Anton-regular.fntdata"/><Relationship Id="rId28" Type="http://schemas.openxmlformats.org/officeDocument/2006/relationships/font" Target="fonts/QuicksandMedium-regular.fntdata"/><Relationship Id="rId27" Type="http://schemas.openxmlformats.org/officeDocument/2006/relationships/font" Target="fonts/Quicksand-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QuicksandMedium-bold.fntdata"/><Relationship Id="rId7" Type="http://schemas.openxmlformats.org/officeDocument/2006/relationships/slide" Target="slides/slide1.xml"/><Relationship Id="rId8" Type="http://schemas.openxmlformats.org/officeDocument/2006/relationships/slide" Target="slides/slide2.xml"/><Relationship Id="rId3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661b9872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661b9872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b="1" lang="nl-NL">
                <a:solidFill>
                  <a:schemeClr val="dk1"/>
                </a:solidFill>
              </a:rPr>
              <a:t>Legge</a:t>
            </a:r>
            <a:r>
              <a:rPr lang="nl-NL">
                <a:solidFill>
                  <a:schemeClr val="dk1"/>
                </a:solidFill>
              </a:rPr>
              <a:t>: è una regola ufficiale dello Stato. Obbligatoria. Se non la rispetti → multa o sanzione.</a:t>
            </a:r>
            <a:br>
              <a:rPr lang="nl-NL">
                <a:solidFill>
                  <a:schemeClr val="dk1"/>
                </a:solidFill>
              </a:rPr>
            </a:br>
            <a:r>
              <a:rPr lang="nl-NL">
                <a:solidFill>
                  <a:schemeClr val="dk1"/>
                </a:solidFill>
              </a:rPr>
              <a:t> 👉 Esempio: fermarsi al semaforo rosso; in Italia: Legge 104/1992 che tutela i diritti delle persone con disabilità.</a:t>
            </a:r>
            <a:br>
              <a:rPr lang="nl-NL">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nl-NL">
                <a:solidFill>
                  <a:schemeClr val="dk1"/>
                </a:solidFill>
              </a:rPr>
              <a:t>Linea guida</a:t>
            </a:r>
            <a:r>
              <a:rPr lang="nl-NL">
                <a:solidFill>
                  <a:schemeClr val="dk1"/>
                </a:solidFill>
              </a:rPr>
              <a:t>: è un consiglio, una raccomandazione. Non obbligatoria, ma aiuta a comportarsi nel modo giusto.</a:t>
            </a:r>
            <a:br>
              <a:rPr lang="nl-NL">
                <a:solidFill>
                  <a:schemeClr val="dk1"/>
                </a:solidFill>
              </a:rPr>
            </a:br>
            <a:r>
              <a:rPr lang="nl-NL">
                <a:solidFill>
                  <a:schemeClr val="dk1"/>
                </a:solidFill>
              </a:rPr>
              <a:t> 👉 Esempio: anche se il semaforo è verde, è consigliato guardare a destra e sinistra; in Italia: linee guida ministeriali per l’inclusione scolastica.”</a:t>
            </a:r>
            <a:br>
              <a:rPr lang="nl-NL">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NL">
                <a:solidFill>
                  <a:schemeClr val="dk1"/>
                </a:solidFill>
              </a:rPr>
              <a:t>👉 Poi chiedi: “Avete capito la differenza? Chi vuole fare un esempio proprio?”</a:t>
            </a:r>
            <a:endParaRPr>
              <a:solidFill>
                <a:schemeClr val="dk1"/>
              </a:solidFill>
            </a:endParaRPr>
          </a:p>
          <a:p>
            <a:pPr indent="0" lvl="0" marL="0" rtl="0" algn="l">
              <a:lnSpc>
                <a:spcPct val="100000"/>
              </a:lnSpc>
              <a:spcBef>
                <a:spcPts val="1200"/>
              </a:spcBef>
              <a:spcAft>
                <a:spcPts val="0"/>
              </a:spcAft>
              <a:buSzPts val="1100"/>
              <a:buNone/>
            </a:pPr>
            <a:r>
              <a:t/>
            </a:r>
            <a:endParaRPr/>
          </a:p>
        </p:txBody>
      </p:sp>
      <p:sp>
        <p:nvSpPr>
          <p:cNvPr id="174" name="Google Shape;17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5fa9f5703a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NL"/>
              <a:t>“Ora vi chiedo: quali diritti conoscete già? Non serve il numero della legge, basta l’idea. Esempi: diritto a un interprete, diritto a scuola inclusiva, diritto a non discriminazione.</a:t>
            </a:r>
            <a:br>
              <a:rPr lang="nl-NL"/>
            </a:br>
            <a:r>
              <a:rPr lang="nl-NL"/>
              <a:t> Scrivete un post-it per ogni diritto e attaccatelo al muro.”</a:t>
            </a:r>
            <a:endParaRPr/>
          </a:p>
          <a:p>
            <a:pPr indent="0" lvl="0" marL="0" rtl="0" algn="l">
              <a:lnSpc>
                <a:spcPct val="100000"/>
              </a:lnSpc>
              <a:spcBef>
                <a:spcPts val="1200"/>
              </a:spcBef>
              <a:spcAft>
                <a:spcPts val="0"/>
              </a:spcAft>
              <a:buSzPts val="1100"/>
              <a:buNone/>
            </a:pPr>
            <a:r>
              <a:t/>
            </a:r>
            <a:endParaRPr/>
          </a:p>
        </p:txBody>
      </p:sp>
      <p:sp>
        <p:nvSpPr>
          <p:cNvPr id="183" name="Google Shape;183;g35fa9f5703a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5fa9f5703a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5fa9f5703a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fa9f5703a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g35fa9f5703a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5fa9f5703a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5fa9f5703a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5fa9f5703a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4" name="Google Shape;264;g35fa9f5703a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1.png"/><Relationship Id="rId6"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1.png"/><Relationship Id="rId6"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hyperlink" Target="http://www.youtube.com/watch?v=BmiGUVSJC_E" TargetMode="External"/><Relationship Id="rId7" Type="http://schemas.openxmlformats.org/officeDocument/2006/relationships/image" Target="../media/image13.jpg"/><Relationship Id="rId8" Type="http://schemas.openxmlformats.org/officeDocument/2006/relationships/hyperlink" Target="https://youtu.be/BmiGUVSJC_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18.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7.png"/><Relationship Id="rId13" Type="http://schemas.openxmlformats.org/officeDocument/2006/relationships/hyperlink" Target="https://deafstudies.eu" TargetMode="External"/><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661b98723_0_0"/>
          <p:cNvGrpSpPr/>
          <p:nvPr/>
        </p:nvGrpSpPr>
        <p:grpSpPr>
          <a:xfrm>
            <a:off x="0" y="-216992"/>
            <a:ext cx="2922102" cy="10504504"/>
            <a:chOff x="0" y="-57150"/>
            <a:chExt cx="769602" cy="2766600"/>
          </a:xfrm>
        </p:grpSpPr>
        <p:sp>
          <p:nvSpPr>
            <p:cNvPr id="85" name="Google Shape;85;g3d661b9872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661b9872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661b9872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661b98723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g3d661b98723_0_0"/>
          <p:cNvSpPr txBox="1"/>
          <p:nvPr/>
        </p:nvSpPr>
        <p:spPr>
          <a:xfrm>
            <a:off x="3457350" y="3966375"/>
            <a:ext cx="12541800" cy="2515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8000"/>
              <a:buFont typeface="Arial"/>
              <a:buNone/>
            </a:pPr>
            <a:r>
              <a:rPr b="0" i="0" lang="nl-NL" sz="7600" u="none" cap="none" strike="noStrike">
                <a:solidFill>
                  <a:schemeClr val="lt1"/>
                </a:solidFill>
                <a:latin typeface="Anton"/>
                <a:ea typeface="Anton"/>
                <a:cs typeface="Anton"/>
                <a:sym typeface="Anton"/>
              </a:rPr>
              <a:t>Leggi e linee guida sui diritti delle persone sorde</a:t>
            </a:r>
            <a:endParaRPr b="0" i="0" sz="7600" u="none" cap="none" strike="noStrike">
              <a:solidFill>
                <a:srgbClr val="FFFFFF"/>
              </a:solidFill>
              <a:latin typeface="Quicksand"/>
              <a:ea typeface="Quicksand"/>
              <a:cs typeface="Quicksand"/>
              <a:sym typeface="Quicksand"/>
            </a:endParaRPr>
          </a:p>
        </p:txBody>
      </p:sp>
      <p:sp>
        <p:nvSpPr>
          <p:cNvPr id="90" name="Google Shape;90;g3d661b98723_0_0"/>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di Deaf Studies</a:t>
            </a:r>
            <a:endParaRPr b="0" i="0" sz="1400" u="none" cap="none" strike="noStrike">
              <a:solidFill>
                <a:srgbClr val="000000"/>
              </a:solidFill>
              <a:latin typeface="Arial"/>
              <a:ea typeface="Arial"/>
              <a:cs typeface="Arial"/>
              <a:sym typeface="Arial"/>
            </a:endParaRPr>
          </a:p>
        </p:txBody>
      </p:sp>
      <p:sp>
        <p:nvSpPr>
          <p:cNvPr id="91" name="Google Shape;91;g3d661b98723_0_0"/>
          <p:cNvSpPr txBox="1"/>
          <p:nvPr/>
        </p:nvSpPr>
        <p:spPr>
          <a:xfrm>
            <a:off x="3457350" y="6672750"/>
            <a:ext cx="13198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rgbClr val="FFFFFF"/>
                </a:solidFill>
                <a:latin typeface="Quicksand"/>
                <a:ea typeface="Quicksand"/>
                <a:cs typeface="Quicksand"/>
                <a:sym typeface="Quicksand"/>
              </a:rPr>
              <a:t>Leggi e linee guida sui diritti delle persone sorde</a:t>
            </a:r>
            <a:endParaRPr b="0" i="0" sz="3200" u="none" cap="none" strike="noStrike">
              <a:solidFill>
                <a:srgbClr val="FFFFFF"/>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435748" y="3291650"/>
            <a:ext cx="12966900" cy="53184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Introduzione</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Attività: </a:t>
            </a:r>
            <a:r>
              <a:rPr b="0" i="0" lang="nl-NL" sz="3200" u="none" cap="none" strike="noStrike">
                <a:solidFill>
                  <a:schemeClr val="lt1"/>
                </a:solidFill>
                <a:latin typeface="Quicksand Medium"/>
                <a:ea typeface="Quicksand Medium"/>
                <a:cs typeface="Quicksand Medium"/>
                <a:sym typeface="Quicksand Medium"/>
              </a:rPr>
              <a:t>Mappatura delle barriere</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a:t>
            </a:r>
            <a:r>
              <a:rPr b="0" i="0" lang="nl-NL" sz="3200" u="none" cap="none" strike="noStrike">
                <a:solidFill>
                  <a:schemeClr val="lt1"/>
                </a:solidFill>
                <a:latin typeface="Quicksand Medium"/>
                <a:ea typeface="Quicksand Medium"/>
                <a:cs typeface="Quicksand Medium"/>
                <a:sym typeface="Quicksand Medium"/>
              </a:rPr>
              <a:t>Cosa sono le leggi e le linee guida?</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chemeClr val="lt1"/>
                </a:solidFill>
                <a:latin typeface="Quicksand Medium"/>
                <a:ea typeface="Quicksand Medium"/>
                <a:cs typeface="Quicksand Medium"/>
                <a:sym typeface="Quicksand Medium"/>
              </a:rPr>
              <a:t>Attività</a:t>
            </a:r>
            <a:r>
              <a:rPr b="0" i="0" lang="nl-NL" sz="3200" u="none" cap="none" strike="noStrike">
                <a:solidFill>
                  <a:srgbClr val="FFFFFF"/>
                </a:solidFill>
                <a:latin typeface="Quicksand Medium"/>
                <a:ea typeface="Quicksand Medium"/>
                <a:cs typeface="Quicksand Medium"/>
                <a:sym typeface="Quicksand Medium"/>
              </a:rPr>
              <a:t>: </a:t>
            </a:r>
            <a:r>
              <a:rPr b="0" i="0" lang="nl-NL" sz="3200" u="none" cap="none" strike="noStrike">
                <a:solidFill>
                  <a:schemeClr val="lt1"/>
                </a:solidFill>
                <a:latin typeface="Quicksand Medium"/>
                <a:ea typeface="Quicksand Medium"/>
                <a:cs typeface="Quicksand Medium"/>
                <a:sym typeface="Quicksand Medium"/>
              </a:rPr>
              <a:t>quali diritti e linee guida conoscete?</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livelli normativi</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trattati internazionali</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leggi nazionali</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Attività: Diritto vs. Realtà</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Riflessioni</a:t>
            </a:r>
            <a:endParaRPr b="0" i="0" sz="1400" u="none" cap="none" strike="noStrike">
              <a:solidFill>
                <a:srgbClr val="000000"/>
              </a:solidFill>
              <a:latin typeface="Quicksand Medium"/>
              <a:ea typeface="Quicksand Medium"/>
              <a:cs typeface="Quicksand Medium"/>
              <a:sym typeface="Quicksand Medium"/>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a:t>
            </a:r>
            <a:endParaRPr sz="8000"/>
          </a:p>
        </p:txBody>
      </p:sp>
      <p:sp>
        <p:nvSpPr>
          <p:cNvPr id="113" name="Google Shape;113;p3"/>
          <p:cNvSpPr txBox="1"/>
          <p:nvPr/>
        </p:nvSpPr>
        <p:spPr>
          <a:xfrm>
            <a:off x="4191225" y="3050250"/>
            <a:ext cx="9433800" cy="2249700"/>
          </a:xfrm>
          <a:prstGeom prst="rect">
            <a:avLst/>
          </a:prstGeom>
          <a:noFill/>
          <a:ln>
            <a:noFill/>
          </a:ln>
        </p:spPr>
        <p:txBody>
          <a:bodyPr anchorCtr="0" anchor="t" bIns="45700" lIns="91425" spcFirstLastPara="1" rIns="91425" wrap="square" tIns="45700">
            <a:normAutofit/>
          </a:bodyPr>
          <a:lstStyle/>
          <a:p>
            <a:pPr indent="-254000" lvl="0" marL="457200" marR="0" rtl="0" algn="ctr">
              <a:lnSpc>
                <a:spcPct val="90000"/>
              </a:lnSpc>
              <a:spcBef>
                <a:spcPts val="0"/>
              </a:spcBef>
              <a:spcAft>
                <a:spcPts val="0"/>
              </a:spcAft>
              <a:buClr>
                <a:srgbClr val="000000"/>
              </a:buClr>
              <a:buSzPts val="3200"/>
              <a:buFont typeface="Arial"/>
              <a:buNone/>
            </a:pPr>
            <a:r>
              <a:t/>
            </a:r>
            <a:endParaRPr b="0" i="0" sz="34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90000"/>
              </a:lnSpc>
              <a:spcBef>
                <a:spcPts val="20"/>
              </a:spcBef>
              <a:spcAft>
                <a:spcPts val="0"/>
              </a:spcAft>
              <a:buClr>
                <a:srgbClr val="FFFFFF"/>
              </a:buClr>
              <a:buSzPts val="3400"/>
              <a:buFont typeface="Quicksand Medium"/>
              <a:buChar char="•"/>
            </a:pPr>
            <a:r>
              <a:rPr b="0" i="0" lang="nl-NL" sz="3400" u="none" cap="none" strike="noStrike">
                <a:solidFill>
                  <a:srgbClr val="FFFFFF"/>
                </a:solidFill>
                <a:latin typeface="Quicksand Medium"/>
                <a:ea typeface="Quicksand Medium"/>
                <a:cs typeface="Quicksand Medium"/>
                <a:sym typeface="Quicksand Medium"/>
              </a:rPr>
              <a:t>Chi sei?</a:t>
            </a:r>
            <a:endParaRPr b="0" i="0" sz="16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90000"/>
              </a:lnSpc>
              <a:spcBef>
                <a:spcPts val="20"/>
              </a:spcBef>
              <a:spcAft>
                <a:spcPts val="0"/>
              </a:spcAft>
              <a:buClr>
                <a:srgbClr val="000000"/>
              </a:buClr>
              <a:buSzPts val="3200"/>
              <a:buFont typeface="Arial"/>
              <a:buNone/>
            </a:pPr>
            <a:r>
              <a:t/>
            </a:r>
            <a:endParaRPr b="0" i="0" sz="34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90000"/>
              </a:lnSpc>
              <a:spcBef>
                <a:spcPts val="20"/>
              </a:spcBef>
              <a:spcAft>
                <a:spcPts val="0"/>
              </a:spcAft>
              <a:buClr>
                <a:srgbClr val="FFFFFF"/>
              </a:buClr>
              <a:buSzPts val="3400"/>
              <a:buFont typeface="Quicksand Medium"/>
              <a:buChar char="•"/>
            </a:pPr>
            <a:r>
              <a:rPr b="0" i="0" lang="nl-NL" sz="3400" u="none" cap="none" strike="noStrike">
                <a:solidFill>
                  <a:srgbClr val="FFFFFF"/>
                </a:solidFill>
                <a:latin typeface="Quicksand Medium"/>
                <a:ea typeface="Quicksand Medium"/>
                <a:cs typeface="Quicksand Medium"/>
                <a:sym typeface="Quicksand Medium"/>
              </a:rPr>
              <a:t>Domanda rompighiaccio:</a:t>
            </a:r>
            <a:endParaRPr b="0" i="0" sz="3400" u="none" cap="none" strike="noStrike">
              <a:solidFill>
                <a:srgbClr val="FFFFFF"/>
              </a:solidFill>
              <a:latin typeface="Quicksand Medium"/>
              <a:ea typeface="Quicksand Medium"/>
              <a:cs typeface="Quicksand Medium"/>
              <a:sym typeface="Quicksand Medium"/>
            </a:endParaRPr>
          </a:p>
        </p:txBody>
      </p:sp>
      <p:pic>
        <p:nvPicPr>
          <p:cNvPr id="114" name="Google Shape;114;p3"/>
          <p:cNvPicPr preferRelativeResize="0"/>
          <p:nvPr/>
        </p:nvPicPr>
        <p:blipFill rotWithShape="1">
          <a:blip r:embed="rId5">
            <a:alphaModFix/>
          </a:blip>
          <a:srcRect b="9625" l="17613" r="61547" t="59684"/>
          <a:stretch/>
        </p:blipFill>
        <p:spPr>
          <a:xfrm>
            <a:off x="11422675" y="2015175"/>
            <a:ext cx="4262948" cy="3531574"/>
          </a:xfrm>
          <a:prstGeom prst="rect">
            <a:avLst/>
          </a:prstGeom>
          <a:noFill/>
          <a:ln>
            <a:noFill/>
          </a:ln>
        </p:spPr>
      </p:pic>
      <p:sp>
        <p:nvSpPr>
          <p:cNvPr id="115" name="Google Shape;115;p3"/>
          <p:cNvSpPr txBox="1"/>
          <p:nvPr/>
        </p:nvSpPr>
        <p:spPr>
          <a:xfrm>
            <a:off x="5415075" y="6051113"/>
            <a:ext cx="11027700" cy="1600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600"/>
              <a:buFont typeface="Arial"/>
              <a:buNone/>
            </a:pPr>
            <a:r>
              <a:rPr b="0" i="0" lang="nl-NL" sz="4600" u="none" cap="none" strike="noStrike">
                <a:solidFill>
                  <a:schemeClr val="lt1"/>
                </a:solidFill>
                <a:latin typeface="Quicksand Medium"/>
                <a:ea typeface="Quicksand Medium"/>
                <a:cs typeface="Quicksand Medium"/>
                <a:sym typeface="Quicksand Medium"/>
              </a:rPr>
              <a:t>Cosa ti viene in mente quando leggi</a:t>
            </a:r>
            <a:br>
              <a:rPr b="0" i="0" lang="nl-NL" sz="4600" u="none" cap="none" strike="noStrike">
                <a:solidFill>
                  <a:schemeClr val="lt1"/>
                </a:solidFill>
                <a:latin typeface="Quicksand Medium"/>
                <a:ea typeface="Quicksand Medium"/>
                <a:cs typeface="Quicksand Medium"/>
                <a:sym typeface="Quicksand Medium"/>
              </a:rPr>
            </a:br>
            <a:r>
              <a:rPr b="0" i="1" lang="nl-NL" sz="4600" u="none" cap="none" strike="noStrike">
                <a:solidFill>
                  <a:schemeClr val="lt1"/>
                </a:solidFill>
                <a:latin typeface="Quicksand Medium"/>
                <a:ea typeface="Quicksand Medium"/>
                <a:cs typeface="Quicksand Medium"/>
                <a:sym typeface="Quicksand Medium"/>
              </a:rPr>
              <a:t>"Diritto"</a:t>
            </a:r>
            <a:r>
              <a:rPr b="0" i="0" lang="nl-NL" sz="4600" u="none" cap="none" strike="noStrike">
                <a:solidFill>
                  <a:schemeClr val="lt1"/>
                </a:solidFill>
                <a:latin typeface="Quicksand Medium"/>
                <a:ea typeface="Quicksand Medium"/>
                <a:cs typeface="Quicksand Medium"/>
                <a:sym typeface="Quicksand Medium"/>
              </a:rPr>
              <a:t>?</a:t>
            </a:r>
            <a:endParaRPr b="0" i="0" sz="4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9" name="Shape 119"/>
        <p:cNvGrpSpPr/>
        <p:nvPr/>
      </p:nvGrpSpPr>
      <p:grpSpPr>
        <a:xfrm>
          <a:off x="0" y="0"/>
          <a:ext cx="0" cy="0"/>
          <a:chOff x="0" y="0"/>
          <a:chExt cx="0" cy="0"/>
        </a:xfrm>
      </p:grpSpPr>
      <p:grpSp>
        <p:nvGrpSpPr>
          <p:cNvPr id="120" name="Google Shape;120;p4"/>
          <p:cNvGrpSpPr/>
          <p:nvPr/>
        </p:nvGrpSpPr>
        <p:grpSpPr>
          <a:xfrm>
            <a:off x="0" y="-216991"/>
            <a:ext cx="2922084" cy="10503991"/>
            <a:chOff x="0" y="-57150"/>
            <a:chExt cx="769602" cy="2766483"/>
          </a:xfrm>
        </p:grpSpPr>
        <p:sp>
          <p:nvSpPr>
            <p:cNvPr id="121" name="Google Shape;121;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p4"/>
          <p:cNvSpPr txBox="1"/>
          <p:nvPr/>
        </p:nvSpPr>
        <p:spPr>
          <a:xfrm>
            <a:off x="4037475" y="4222375"/>
            <a:ext cx="12968700" cy="2255100"/>
          </a:xfrm>
          <a:prstGeom prst="rect">
            <a:avLst/>
          </a:prstGeom>
          <a:noFill/>
          <a:ln>
            <a:noFill/>
          </a:ln>
        </p:spPr>
        <p:txBody>
          <a:bodyPr anchorCtr="0" anchor="t" bIns="45700" lIns="91425" spcFirstLastPara="1" rIns="91425" wrap="square" tIns="45700">
            <a:normAutofit/>
          </a:bodyPr>
          <a:lstStyle/>
          <a:p>
            <a:pPr indent="0" lvl="0" marL="0" marR="0" rtl="0" algn="ctr">
              <a:lnSpc>
                <a:spcPct val="115000"/>
              </a:lnSpc>
              <a:spcBef>
                <a:spcPts val="0"/>
              </a:spcBef>
              <a:spcAft>
                <a:spcPts val="0"/>
              </a:spcAft>
              <a:buClr>
                <a:schemeClr val="lt1"/>
              </a:buClr>
              <a:buSzPts val="3200"/>
              <a:buFont typeface="Arial"/>
              <a:buNone/>
            </a:pPr>
            <a:r>
              <a:rPr b="0" i="0" lang="nl-NL" sz="3800" u="none" cap="none" strike="noStrike">
                <a:solidFill>
                  <a:schemeClr val="lt1"/>
                </a:solidFill>
                <a:latin typeface="Quicksand Medium"/>
                <a:ea typeface="Quicksand Medium"/>
                <a:cs typeface="Quicksand Medium"/>
                <a:sym typeface="Quicksand Medium"/>
              </a:rPr>
              <a:t>L’obiettivo di questo workshop è fornire ai partecipanti strumenti utili per difendere i diritti delle persone sorde e contrastare ogni forma di discriminazione.</a:t>
            </a:r>
            <a:endParaRPr b="0" i="0" sz="3800" u="none" cap="none" strike="noStrike">
              <a:solidFill>
                <a:schemeClr val="lt1"/>
              </a:solidFill>
              <a:latin typeface="Quicksand Medium"/>
              <a:ea typeface="Quicksand Medium"/>
              <a:cs typeface="Quicksand Medium"/>
              <a:sym typeface="Quicksand Medium"/>
            </a:endParaRPr>
          </a:p>
        </p:txBody>
      </p:sp>
      <p:sp>
        <p:nvSpPr>
          <p:cNvPr id="126" name="Google Shape;126;p4"/>
          <p:cNvSpPr txBox="1"/>
          <p:nvPr>
            <p:ph idx="4294967295" type="title"/>
          </p:nvPr>
        </p:nvSpPr>
        <p:spPr>
          <a:xfrm>
            <a:off x="4037473" y="1301575"/>
            <a:ext cx="123888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 obiettivo</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0" name="Shape 130"/>
        <p:cNvGrpSpPr/>
        <p:nvPr/>
      </p:nvGrpSpPr>
      <p:grpSpPr>
        <a:xfrm>
          <a:off x="0" y="0"/>
          <a:ext cx="0" cy="0"/>
          <a:chOff x="0" y="0"/>
          <a:chExt cx="0" cy="0"/>
        </a:xfrm>
      </p:grpSpPr>
      <p:grpSp>
        <p:nvGrpSpPr>
          <p:cNvPr id="131" name="Google Shape;131;p6"/>
          <p:cNvGrpSpPr/>
          <p:nvPr/>
        </p:nvGrpSpPr>
        <p:grpSpPr>
          <a:xfrm>
            <a:off x="0" y="-216991"/>
            <a:ext cx="2922084" cy="10503991"/>
            <a:chOff x="0" y="-57150"/>
            <a:chExt cx="769602" cy="2766483"/>
          </a:xfrm>
        </p:grpSpPr>
        <p:sp>
          <p:nvSpPr>
            <p:cNvPr id="132" name="Google Shape;132;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4" name="Google Shape;134;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p6"/>
          <p:cNvSpPr txBox="1"/>
          <p:nvPr>
            <p:ph type="title"/>
          </p:nvPr>
        </p:nvSpPr>
        <p:spPr>
          <a:xfrm>
            <a:off x="3993373" y="1837600"/>
            <a:ext cx="11928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Mappatura delle barriere</a:t>
            </a:r>
            <a:endParaRPr sz="8000"/>
          </a:p>
        </p:txBody>
      </p:sp>
      <p:sp>
        <p:nvSpPr>
          <p:cNvPr id="137" name="Google Shape;137;p6"/>
          <p:cNvSpPr txBox="1"/>
          <p:nvPr>
            <p:ph idx="1" type="body"/>
          </p:nvPr>
        </p:nvSpPr>
        <p:spPr>
          <a:xfrm>
            <a:off x="4037479" y="3630378"/>
            <a:ext cx="11839807" cy="4525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sz="3400">
                <a:solidFill>
                  <a:schemeClr val="lt1"/>
                </a:solidFill>
                <a:latin typeface="Quicksand Medium"/>
                <a:ea typeface="Quicksand Medium"/>
                <a:cs typeface="Quicksand Medium"/>
                <a:sym typeface="Quicksand Medium"/>
              </a:rPr>
              <a:t>Discussione: </a:t>
            </a:r>
            <a:endParaRPr sz="3400">
              <a:solidFill>
                <a:schemeClr val="lt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800"/>
              <a:buNone/>
            </a:pPr>
            <a:r>
              <a:t/>
            </a:r>
            <a:endParaRPr>
              <a:solidFill>
                <a:schemeClr val="lt1"/>
              </a:solidFill>
              <a:latin typeface="Quicksand Medium"/>
              <a:ea typeface="Quicksand Medium"/>
              <a:cs typeface="Quicksand Medium"/>
              <a:sym typeface="Quicksand Medium"/>
            </a:endParaRPr>
          </a:p>
          <a:p>
            <a:pPr indent="0" lvl="0" marL="0" rtl="0" algn="ctr">
              <a:lnSpc>
                <a:spcPct val="100000"/>
              </a:lnSpc>
              <a:spcBef>
                <a:spcPts val="0"/>
              </a:spcBef>
              <a:spcAft>
                <a:spcPts val="0"/>
              </a:spcAft>
              <a:buSzPts val="1800"/>
              <a:buNone/>
            </a:pPr>
            <a:r>
              <a:rPr lang="nl-NL" sz="4600">
                <a:solidFill>
                  <a:schemeClr val="lt1"/>
                </a:solidFill>
                <a:latin typeface="Quicksand Medium"/>
                <a:ea typeface="Quicksand Medium"/>
                <a:cs typeface="Quicksand Medium"/>
                <a:sym typeface="Quicksand Medium"/>
              </a:rPr>
              <a:t>Cosa significa "barriera"? </a:t>
            </a:r>
            <a:endParaRPr sz="4600">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Medium"/>
              <a:ea typeface="Quicksand Medium"/>
              <a:cs typeface="Quicksand Medium"/>
              <a:sym typeface="Quicksand Medium"/>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Medium"/>
              <a:ea typeface="Quicksand Medium"/>
              <a:cs typeface="Quicksand Medium"/>
              <a:sym typeface="Quicksand Medium"/>
            </a:endParaRPr>
          </a:p>
        </p:txBody>
      </p:sp>
      <p:pic>
        <p:nvPicPr>
          <p:cNvPr id="138" name="Google Shape;138;p6"/>
          <p:cNvPicPr preferRelativeResize="0"/>
          <p:nvPr/>
        </p:nvPicPr>
        <p:blipFill rotWithShape="1">
          <a:blip r:embed="rId5">
            <a:alphaModFix/>
          </a:blip>
          <a:srcRect b="0" l="38088" r="41321" t="47756"/>
          <a:stretch/>
        </p:blipFill>
        <p:spPr>
          <a:xfrm>
            <a:off x="14044225" y="3163700"/>
            <a:ext cx="3354202" cy="47871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2" name="Shape 142"/>
        <p:cNvGrpSpPr/>
        <p:nvPr/>
      </p:nvGrpSpPr>
      <p:grpSpPr>
        <a:xfrm>
          <a:off x="0" y="0"/>
          <a:ext cx="0" cy="0"/>
          <a:chOff x="0" y="0"/>
          <a:chExt cx="0" cy="0"/>
        </a:xfrm>
      </p:grpSpPr>
      <p:grpSp>
        <p:nvGrpSpPr>
          <p:cNvPr id="143" name="Google Shape;143;g35fa9f5703a_0_3"/>
          <p:cNvGrpSpPr/>
          <p:nvPr/>
        </p:nvGrpSpPr>
        <p:grpSpPr>
          <a:xfrm>
            <a:off x="0" y="-216993"/>
            <a:ext cx="2922102" cy="10504504"/>
            <a:chOff x="0" y="-57150"/>
            <a:chExt cx="769602" cy="2766600"/>
          </a:xfrm>
        </p:grpSpPr>
        <p:sp>
          <p:nvSpPr>
            <p:cNvPr id="144" name="Google Shape;144;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6" name="Google Shape;146;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5fa9f5703a_0_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5fa9f5703a_0_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sz="3400"/>
          </a:p>
          <a:p>
            <a:pPr indent="0" lvl="0" marL="0" rtl="0" algn="l">
              <a:lnSpc>
                <a:spcPct val="100000"/>
              </a:lnSpc>
              <a:spcBef>
                <a:spcPts val="592"/>
              </a:spcBef>
              <a:spcAft>
                <a:spcPts val="0"/>
              </a:spcAft>
              <a:buSzPts val="1800"/>
              <a:buNone/>
            </a:pPr>
            <a:r>
              <a:rPr b="1" lang="nl-NL" sz="3400">
                <a:solidFill>
                  <a:schemeClr val="lt1"/>
                </a:solidFill>
                <a:latin typeface="Quicksand"/>
                <a:ea typeface="Quicksand"/>
                <a:cs typeface="Quicksand"/>
                <a:sym typeface="Quicksand"/>
              </a:rPr>
              <a:t>Definizione di “barriera”:</a:t>
            </a:r>
            <a:r>
              <a:rPr lang="nl-NL" sz="3400">
                <a:solidFill>
                  <a:schemeClr val="lt1"/>
                </a:solidFill>
                <a:latin typeface="Quicksand"/>
                <a:ea typeface="Quicksand"/>
                <a:cs typeface="Quicksand"/>
                <a:sym typeface="Quicksand"/>
              </a:rPr>
              <a:t> </a:t>
            </a:r>
            <a:endParaRPr sz="3400">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sz="34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800">
                <a:solidFill>
                  <a:schemeClr val="lt1"/>
                </a:solidFill>
                <a:latin typeface="Quicksand Medium"/>
                <a:ea typeface="Quicksand Medium"/>
                <a:cs typeface="Quicksand Medium"/>
                <a:sym typeface="Quicksand Medium"/>
              </a:rPr>
              <a:t>Una barriera è qualunque elemento che limita </a:t>
            </a:r>
            <a:br>
              <a:rPr lang="nl-NL" sz="3800">
                <a:solidFill>
                  <a:schemeClr val="lt1"/>
                </a:solidFill>
                <a:latin typeface="Quicksand Medium"/>
                <a:ea typeface="Quicksand Medium"/>
                <a:cs typeface="Quicksand Medium"/>
                <a:sym typeface="Quicksand Medium"/>
              </a:rPr>
            </a:br>
            <a:r>
              <a:rPr lang="nl-NL" sz="3800">
                <a:solidFill>
                  <a:schemeClr val="lt1"/>
                </a:solidFill>
                <a:latin typeface="Quicksand Medium"/>
                <a:ea typeface="Quicksand Medium"/>
                <a:cs typeface="Quicksand Medium"/>
                <a:sym typeface="Quicksand Medium"/>
              </a:rPr>
              <a:t>la piena e paritaria partecipazione di una persona alla vita sociale.</a:t>
            </a:r>
            <a:endParaRPr sz="3800">
              <a:solidFill>
                <a:schemeClr val="lt1"/>
              </a:solidFill>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sz="3400">
              <a:solidFill>
                <a:schemeClr val="lt1"/>
              </a:solidFill>
              <a:latin typeface="Quicksand"/>
              <a:ea typeface="Quicksand"/>
              <a:cs typeface="Quicksand"/>
              <a:sym typeface="Quicksand"/>
            </a:endParaRPr>
          </a:p>
        </p:txBody>
      </p:sp>
      <p:pic>
        <p:nvPicPr>
          <p:cNvPr id="149" name="Google Shape;149;g35fa9f5703a_0_3"/>
          <p:cNvPicPr preferRelativeResize="0"/>
          <p:nvPr/>
        </p:nvPicPr>
        <p:blipFill rotWithShape="1">
          <a:blip r:embed="rId5">
            <a:alphaModFix/>
          </a:blip>
          <a:srcRect b="0" l="0" r="67263" t="46569"/>
          <a:stretch/>
        </p:blipFill>
        <p:spPr>
          <a:xfrm>
            <a:off x="13910072" y="1783315"/>
            <a:ext cx="3585173" cy="3291373"/>
          </a:xfrm>
          <a:prstGeom prst="rect">
            <a:avLst/>
          </a:prstGeom>
          <a:noFill/>
          <a:ln>
            <a:noFill/>
          </a:ln>
        </p:spPr>
      </p:pic>
      <p:sp>
        <p:nvSpPr>
          <p:cNvPr id="150" name="Google Shape;150;g35fa9f5703a_0_3"/>
          <p:cNvSpPr txBox="1"/>
          <p:nvPr>
            <p:ph type="title"/>
          </p:nvPr>
        </p:nvSpPr>
        <p:spPr>
          <a:xfrm>
            <a:off x="4037473" y="2020700"/>
            <a:ext cx="11928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Mappatura delle barriere</a:t>
            </a:r>
            <a:endParaRPr sz="8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4" name="Shape 154"/>
        <p:cNvGrpSpPr/>
        <p:nvPr/>
      </p:nvGrpSpPr>
      <p:grpSpPr>
        <a:xfrm>
          <a:off x="0" y="0"/>
          <a:ext cx="0" cy="0"/>
          <a:chOff x="0" y="0"/>
          <a:chExt cx="0" cy="0"/>
        </a:xfrm>
      </p:grpSpPr>
      <p:grpSp>
        <p:nvGrpSpPr>
          <p:cNvPr id="155" name="Google Shape;155;g35fa9f5703a_0_13"/>
          <p:cNvGrpSpPr/>
          <p:nvPr/>
        </p:nvGrpSpPr>
        <p:grpSpPr>
          <a:xfrm>
            <a:off x="0" y="-216993"/>
            <a:ext cx="2922102" cy="10504504"/>
            <a:chOff x="0" y="-57150"/>
            <a:chExt cx="769602" cy="2766600"/>
          </a:xfrm>
        </p:grpSpPr>
        <p:sp>
          <p:nvSpPr>
            <p:cNvPr id="156" name="Google Shape;156;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8" name="Google Shape;158;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5fa9f5703a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5fa9f5703a_0_13"/>
          <p:cNvSpPr txBox="1"/>
          <p:nvPr>
            <p:ph idx="1" type="body"/>
          </p:nvPr>
        </p:nvSpPr>
        <p:spPr>
          <a:xfrm>
            <a:off x="4037475" y="3630375"/>
            <a:ext cx="12739800" cy="452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592"/>
              </a:spcBef>
              <a:spcAft>
                <a:spcPts val="0"/>
              </a:spcAft>
              <a:buSzPts val="1800"/>
              <a:buNone/>
            </a:pPr>
            <a:r>
              <a:t/>
            </a:r>
            <a:endParaRPr sz="3400">
              <a:solidFill>
                <a:schemeClr val="lt1"/>
              </a:solidFill>
              <a:latin typeface="Quicksand Medium"/>
              <a:ea typeface="Quicksand Medium"/>
              <a:cs typeface="Quicksand Medium"/>
              <a:sym typeface="Quicksand Medium"/>
            </a:endParaRPr>
          </a:p>
          <a:p>
            <a:pPr indent="0" lvl="0" marL="0" rtl="0" algn="l">
              <a:lnSpc>
                <a:spcPct val="100000"/>
              </a:lnSpc>
              <a:spcBef>
                <a:spcPts val="592"/>
              </a:spcBef>
              <a:spcAft>
                <a:spcPts val="0"/>
              </a:spcAft>
              <a:buSzPts val="1800"/>
              <a:buNone/>
            </a:pPr>
            <a:r>
              <a:t/>
            </a:r>
            <a:endParaRPr sz="3400">
              <a:solidFill>
                <a:schemeClr val="lt1"/>
              </a:solidFill>
              <a:latin typeface="Quicksand Medium"/>
              <a:ea typeface="Quicksand Medium"/>
              <a:cs typeface="Quicksand Medium"/>
              <a:sym typeface="Quicksand Medium"/>
            </a:endParaRPr>
          </a:p>
          <a:p>
            <a:pPr indent="0" lvl="0" marL="0" rtl="0" algn="ctr">
              <a:lnSpc>
                <a:spcPct val="100000"/>
              </a:lnSpc>
              <a:spcBef>
                <a:spcPts val="592"/>
              </a:spcBef>
              <a:spcAft>
                <a:spcPts val="0"/>
              </a:spcAft>
              <a:buSzPts val="1800"/>
              <a:buNone/>
            </a:pPr>
            <a:r>
              <a:rPr lang="nl-NL" sz="3800">
                <a:solidFill>
                  <a:schemeClr val="lt1"/>
                </a:solidFill>
                <a:latin typeface="Quicksand Medium"/>
                <a:ea typeface="Quicksand Medium"/>
                <a:cs typeface="Quicksand Medium"/>
                <a:sym typeface="Quicksand Medium"/>
              </a:rPr>
              <a:t>Quali sono le tue esperienze personali con le barriere? </a:t>
            </a:r>
            <a:endParaRPr sz="3800">
              <a:solidFill>
                <a:schemeClr val="lt1"/>
              </a:solidFill>
              <a:latin typeface="Quicksand Medium"/>
              <a:ea typeface="Quicksand Medium"/>
              <a:cs typeface="Quicksand Medium"/>
              <a:sym typeface="Quicksand Medium"/>
            </a:endParaRPr>
          </a:p>
          <a:p>
            <a:pPr indent="0" lvl="0" marL="0" rtl="0" algn="ctr">
              <a:lnSpc>
                <a:spcPct val="100000"/>
              </a:lnSpc>
              <a:spcBef>
                <a:spcPts val="592"/>
              </a:spcBef>
              <a:spcAft>
                <a:spcPts val="0"/>
              </a:spcAft>
              <a:buSzPts val="1800"/>
              <a:buNone/>
            </a:pPr>
            <a:br>
              <a:rPr i="1" lang="nl-NL" sz="3100">
                <a:solidFill>
                  <a:schemeClr val="lt1"/>
                </a:solidFill>
                <a:latin typeface="Quicksand Medium"/>
                <a:ea typeface="Quicksand Medium"/>
                <a:cs typeface="Quicksand Medium"/>
                <a:sym typeface="Quicksand Medium"/>
              </a:rPr>
            </a:br>
            <a:r>
              <a:rPr i="1" lang="nl-NL" sz="3100">
                <a:solidFill>
                  <a:schemeClr val="lt1"/>
                </a:solidFill>
                <a:latin typeface="Quicksand Medium"/>
                <a:ea typeface="Quicksand Medium"/>
                <a:cs typeface="Quicksand Medium"/>
                <a:sym typeface="Quicksand Medium"/>
              </a:rPr>
              <a:t>Scrivile su un biglietto e attaccalo al flipchart</a:t>
            </a:r>
            <a:endParaRPr i="1" sz="3100">
              <a:solidFill>
                <a:schemeClr val="lt1"/>
              </a:solidFill>
              <a:latin typeface="Quicksand Medium"/>
              <a:ea typeface="Quicksand Medium"/>
              <a:cs typeface="Quicksand Medium"/>
              <a:sym typeface="Quicksand Medium"/>
            </a:endParaRPr>
          </a:p>
          <a:p>
            <a:pPr indent="0" lvl="0" marL="342900" rtl="0" algn="l">
              <a:lnSpc>
                <a:spcPct val="100000"/>
              </a:lnSpc>
              <a:spcBef>
                <a:spcPts val="592"/>
              </a:spcBef>
              <a:spcAft>
                <a:spcPts val="0"/>
              </a:spcAft>
              <a:buSzPts val="1800"/>
              <a:buNone/>
            </a:pPr>
            <a:r>
              <a:t/>
            </a:r>
            <a:endParaRPr sz="3400">
              <a:latin typeface="Quicksand Medium"/>
              <a:ea typeface="Quicksand Medium"/>
              <a:cs typeface="Quicksand Medium"/>
              <a:sym typeface="Quicksand Medium"/>
            </a:endParaRPr>
          </a:p>
          <a:p>
            <a:pPr indent="-154940" lvl="0" marL="342900" rtl="0" algn="l">
              <a:lnSpc>
                <a:spcPct val="100000"/>
              </a:lnSpc>
              <a:spcBef>
                <a:spcPts val="592"/>
              </a:spcBef>
              <a:spcAft>
                <a:spcPts val="0"/>
              </a:spcAft>
              <a:buClr>
                <a:schemeClr val="dk1"/>
              </a:buClr>
              <a:buSzPts val="3200"/>
              <a:buNone/>
            </a:pPr>
            <a:r>
              <a:t/>
            </a:r>
            <a:endParaRPr sz="3400">
              <a:solidFill>
                <a:schemeClr val="lt1"/>
              </a:solidFill>
              <a:latin typeface="Quicksand Medium"/>
              <a:ea typeface="Quicksand Medium"/>
              <a:cs typeface="Quicksand Medium"/>
              <a:sym typeface="Quicksand Medium"/>
            </a:endParaRPr>
          </a:p>
        </p:txBody>
      </p:sp>
      <p:sp>
        <p:nvSpPr>
          <p:cNvPr id="161" name="Google Shape;161;g35fa9f5703a_0_13"/>
          <p:cNvSpPr txBox="1"/>
          <p:nvPr>
            <p:ph type="title"/>
          </p:nvPr>
        </p:nvSpPr>
        <p:spPr>
          <a:xfrm>
            <a:off x="4037473" y="2020700"/>
            <a:ext cx="11928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Mappatura delle barriere</a:t>
            </a:r>
            <a:endParaRPr sz="8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5" name="Shape 165"/>
        <p:cNvGrpSpPr/>
        <p:nvPr/>
      </p:nvGrpSpPr>
      <p:grpSpPr>
        <a:xfrm>
          <a:off x="0" y="0"/>
          <a:ext cx="0" cy="0"/>
          <a:chOff x="0" y="0"/>
          <a:chExt cx="0" cy="0"/>
        </a:xfrm>
      </p:grpSpPr>
      <p:sp>
        <p:nvSpPr>
          <p:cNvPr id="166" name="Google Shape;166;g35fa9f5703a_0_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5fa9f5703a_0_33"/>
          <p:cNvSpPr txBox="1"/>
          <p:nvPr/>
        </p:nvSpPr>
        <p:spPr>
          <a:xfrm>
            <a:off x="2778150" y="2419350"/>
            <a:ext cx="128415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7000" u="none" cap="none" strike="noStrike">
                <a:solidFill>
                  <a:schemeClr val="lt1"/>
                </a:solidFill>
                <a:latin typeface="Anton"/>
                <a:ea typeface="Anton"/>
                <a:cs typeface="Anton"/>
                <a:sym typeface="Anton"/>
              </a:rPr>
              <a:t>Cosa sono le leggi e le linee guida?</a:t>
            </a:r>
            <a:endParaRPr b="0" i="0" sz="7000" u="none" cap="none" strike="noStrike">
              <a:solidFill>
                <a:schemeClr val="lt1"/>
              </a:solidFill>
              <a:latin typeface="Anton"/>
              <a:ea typeface="Anton"/>
              <a:cs typeface="Anton"/>
              <a:sym typeface="Anton"/>
            </a:endParaRPr>
          </a:p>
        </p:txBody>
      </p:sp>
      <p:sp>
        <p:nvSpPr>
          <p:cNvPr id="169" name="Google Shape;169;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0" name="Google Shape;170;g35fa9f5703a_0_33"/>
          <p:cNvPicPr preferRelativeResize="0"/>
          <p:nvPr/>
        </p:nvPicPr>
        <p:blipFill rotWithShape="1">
          <a:blip r:embed="rId6">
            <a:alphaModFix/>
          </a:blip>
          <a:srcRect b="51453" l="0" r="65539" t="0"/>
          <a:stretch/>
        </p:blipFill>
        <p:spPr>
          <a:xfrm>
            <a:off x="3585175" y="4667250"/>
            <a:ext cx="3932976" cy="3116651"/>
          </a:xfrm>
          <a:prstGeom prst="rect">
            <a:avLst/>
          </a:prstGeom>
          <a:noFill/>
          <a:ln>
            <a:noFill/>
          </a:ln>
        </p:spPr>
      </p:pic>
      <p:pic>
        <p:nvPicPr>
          <p:cNvPr id="171" name="Google Shape;171;g35fa9f5703a_0_33"/>
          <p:cNvPicPr preferRelativeResize="0"/>
          <p:nvPr/>
        </p:nvPicPr>
        <p:blipFill rotWithShape="1">
          <a:blip r:embed="rId6">
            <a:alphaModFix/>
          </a:blip>
          <a:srcRect b="3105" l="62664" r="6087" t="51498"/>
          <a:stretch/>
        </p:blipFill>
        <p:spPr>
          <a:xfrm>
            <a:off x="10720175" y="4667250"/>
            <a:ext cx="3813893" cy="3116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5" name="Shape 175"/>
        <p:cNvGrpSpPr/>
        <p:nvPr/>
      </p:nvGrpSpPr>
      <p:grpSpPr>
        <a:xfrm>
          <a:off x="0" y="0"/>
          <a:ext cx="0" cy="0"/>
          <a:chOff x="0" y="0"/>
          <a:chExt cx="0" cy="0"/>
        </a:xfrm>
      </p:grpSpPr>
      <p:sp>
        <p:nvSpPr>
          <p:cNvPr id="176" name="Google Shape;176;p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p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aphicFrame>
        <p:nvGraphicFramePr>
          <p:cNvPr id="178" name="Google Shape;178;p7"/>
          <p:cNvGraphicFramePr/>
          <p:nvPr/>
        </p:nvGraphicFramePr>
        <p:xfrm>
          <a:off x="1485900" y="3775346"/>
          <a:ext cx="3000000" cy="3000000"/>
        </p:xfrm>
        <a:graphic>
          <a:graphicData uri="http://schemas.openxmlformats.org/drawingml/2006/table">
            <a:tbl>
              <a:tblPr bandRow="1" firstRow="1">
                <a:gradFill>
                  <a:gsLst>
                    <a:gs pos="0">
                      <a:srgbClr val="C8B2E9"/>
                    </a:gs>
                    <a:gs pos="35000">
                      <a:srgbClr val="D6CAED"/>
                    </a:gs>
                    <a:gs pos="100000">
                      <a:srgbClr val="EFE8FA"/>
                    </a:gs>
                  </a:gsLst>
                  <a:lin ang="16200000" scaled="0"/>
                </a:gradFill>
                <a:tableStyleId>{8142C1E7-F6CB-4461-A91F-8EFF56EEE973}</a:tableStyleId>
              </a:tblPr>
              <a:tblGrid>
                <a:gridCol w="2270650"/>
                <a:gridCol w="5724125"/>
                <a:gridCol w="7724625"/>
              </a:tblGrid>
              <a:tr h="72207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3200" u="none" cap="none" strike="noStrike">
                          <a:latin typeface="Quicksand"/>
                          <a:ea typeface="Quicksand"/>
                          <a:cs typeface="Quicksand"/>
                          <a:sym typeface="Quicksand"/>
                        </a:rPr>
                        <a:t>Legge</a:t>
                      </a:r>
                      <a:endParaRPr sz="32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3200" u="none" cap="none" strike="noStrike">
                          <a:latin typeface="Quicksand"/>
                          <a:ea typeface="Quicksand"/>
                          <a:cs typeface="Quicksand"/>
                          <a:sym typeface="Quicksand"/>
                        </a:rPr>
                        <a:t>Linea guida</a:t>
                      </a:r>
                      <a:endParaRPr sz="1800" u="none" cap="none" strike="noStrike"/>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Definizione</a:t>
                      </a:r>
                      <a:endParaRPr sz="16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Regole ufficiali stabilite dal governo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Consigli o raccomandazioni per le migliori pratiche</a:t>
                      </a:r>
                      <a:endParaRPr sz="3000" u="none" cap="none" strike="noStrike">
                        <a:latin typeface="Quicksand Medium"/>
                        <a:ea typeface="Quicksand Medium"/>
                        <a:cs typeface="Quicksand Medium"/>
                        <a:sym typeface="Quicksand Medium"/>
                      </a:endParaRPr>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Obbligo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Sì, se no -&gt; sanzione</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3000" u="none" cap="none" strike="noStrike">
                          <a:latin typeface="Quicksand Medium"/>
                          <a:ea typeface="Quicksand Medium"/>
                          <a:cs typeface="Quicksand Medium"/>
                          <a:sym typeface="Quicksand Medium"/>
                        </a:rPr>
                        <a:t>No → nessuna sanzione</a:t>
                      </a:r>
                      <a:endParaRPr sz="3000" u="none" cap="none" strike="noStrike">
                        <a:latin typeface="Quicksand Medium"/>
                        <a:ea typeface="Quicksand Medium"/>
                        <a:cs typeface="Quicksand Medium"/>
                        <a:sym typeface="Quicksand Medium"/>
                      </a:endParaRPr>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Obiettivo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Ordine, sicurezza o protezione</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Migliorare la qualità, l'efficienza </a:t>
                      </a:r>
                      <a:br>
                        <a:rPr lang="nl-NL" sz="3000" u="none" cap="none" strike="noStrike">
                          <a:latin typeface="Quicksand Medium"/>
                          <a:ea typeface="Quicksand Medium"/>
                          <a:cs typeface="Quicksand Medium"/>
                          <a:sym typeface="Quicksand Medium"/>
                        </a:rPr>
                      </a:br>
                      <a:r>
                        <a:rPr lang="nl-NL" sz="3000" u="none" cap="none" strike="noStrike">
                          <a:latin typeface="Quicksand Medium"/>
                          <a:ea typeface="Quicksand Medium"/>
                          <a:cs typeface="Quicksand Medium"/>
                          <a:sym typeface="Quicksand Medium"/>
                        </a:rPr>
                        <a:t>o il supporto</a:t>
                      </a:r>
                      <a:endParaRPr sz="1600" u="none" cap="none" strike="noStrike">
                        <a:latin typeface="Quicksand Medium"/>
                        <a:ea typeface="Quicksand Medium"/>
                        <a:cs typeface="Quicksand Medium"/>
                        <a:sym typeface="Quicksand Medium"/>
                      </a:endParaRPr>
                    </a:p>
                  </a:txBody>
                  <a:tcPr marT="45725" marB="45725" marR="91450" marL="91450"/>
                </a:tc>
              </a:tr>
              <a:tr h="549850">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Esempio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Leggi fiscali, leggi penali</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Linee guida sulla protezione dei dati personali, linee guida per l'educazione inclusiva</a:t>
                      </a:r>
                      <a:endParaRPr sz="3000" u="none" cap="none" strike="noStrike">
                        <a:solidFill>
                          <a:srgbClr val="000000"/>
                        </a:solidFill>
                        <a:latin typeface="Quicksand Medium"/>
                        <a:ea typeface="Quicksand Medium"/>
                        <a:cs typeface="Quicksand Medium"/>
                        <a:sym typeface="Quicksand Medium"/>
                      </a:endParaRPr>
                    </a:p>
                  </a:txBody>
                  <a:tcPr marT="45725" marB="45725" marR="91450" marL="91450"/>
                </a:tc>
              </a:tr>
            </a:tbl>
          </a:graphicData>
        </a:graphic>
      </p:graphicFrame>
      <p:sp>
        <p:nvSpPr>
          <p:cNvPr id="179" name="Google Shape;179;p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p7"/>
          <p:cNvSpPr txBox="1"/>
          <p:nvPr/>
        </p:nvSpPr>
        <p:spPr>
          <a:xfrm>
            <a:off x="2924850" y="1962175"/>
            <a:ext cx="128415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7000" u="none" cap="none" strike="noStrike">
                <a:solidFill>
                  <a:schemeClr val="lt1"/>
                </a:solidFill>
                <a:latin typeface="Anton"/>
                <a:ea typeface="Anton"/>
                <a:cs typeface="Anton"/>
                <a:sym typeface="Anton"/>
              </a:rPr>
              <a:t>Cosa sono le leggi e le linee guida?</a:t>
            </a:r>
            <a:endParaRPr b="0" i="0" sz="7000" u="none" cap="none" strike="noStrike">
              <a:solidFill>
                <a:schemeClr val="lt1"/>
              </a:solidFill>
              <a:latin typeface="Anton"/>
              <a:ea typeface="Anton"/>
              <a:cs typeface="Anton"/>
              <a:sym typeface="Ant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4" name="Shape 184"/>
        <p:cNvGrpSpPr/>
        <p:nvPr/>
      </p:nvGrpSpPr>
      <p:grpSpPr>
        <a:xfrm>
          <a:off x="0" y="0"/>
          <a:ext cx="0" cy="0"/>
          <a:chOff x="0" y="0"/>
          <a:chExt cx="0" cy="0"/>
        </a:xfrm>
      </p:grpSpPr>
      <p:sp>
        <p:nvSpPr>
          <p:cNvPr id="185" name="Google Shape;185;g35fa9f5703a_0_4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g35fa9f5703a_0_42"/>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5fa9f5703a_0_42"/>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g35fa9f5703a_0_42"/>
          <p:cNvSpPr txBox="1"/>
          <p:nvPr/>
        </p:nvSpPr>
        <p:spPr>
          <a:xfrm>
            <a:off x="2109150" y="3619500"/>
            <a:ext cx="14069700" cy="2914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Quali diritti e linee guida conosci?</a:t>
            </a:r>
            <a:endParaRPr b="0" i="0" sz="8000" u="none" cap="none" strike="noStrike">
              <a:solidFill>
                <a:schemeClr val="lt1"/>
              </a:solidFill>
              <a:latin typeface="Calibri"/>
              <a:ea typeface="Calibri"/>
              <a:cs typeface="Calibri"/>
              <a:sym typeface="Calibri"/>
            </a:endParaRPr>
          </a:p>
        </p:txBody>
      </p:sp>
      <p:sp>
        <p:nvSpPr>
          <p:cNvPr id="189" name="Google Shape;189;g35fa9f5703a_0_42"/>
          <p:cNvSpPr txBox="1"/>
          <p:nvPr/>
        </p:nvSpPr>
        <p:spPr>
          <a:xfrm>
            <a:off x="5810075" y="7301725"/>
            <a:ext cx="7209300" cy="747600"/>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640"/>
              </a:spcBef>
              <a:spcAft>
                <a:spcPts val="0"/>
              </a:spcAft>
              <a:buClr>
                <a:schemeClr val="dk1"/>
              </a:buClr>
              <a:buSzPts val="3200"/>
              <a:buFont typeface="Arial"/>
              <a:buNone/>
            </a:pPr>
            <a:r>
              <a:rPr b="0" i="1" lang="nl-NL" sz="3200" u="none" cap="none" strike="noStrike">
                <a:solidFill>
                  <a:schemeClr val="lt1"/>
                </a:solidFill>
                <a:latin typeface="Quicksand"/>
                <a:ea typeface="Quicksand"/>
                <a:cs typeface="Quicksand"/>
                <a:sym typeface="Quicksand"/>
              </a:rPr>
              <a:t>Attacca sulla lavagna a fogli mobili!</a:t>
            </a:r>
            <a:endParaRPr b="0" i="1" sz="3200" u="none" cap="none" strike="noStrike">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3" name="Shape 193"/>
        <p:cNvGrpSpPr/>
        <p:nvPr/>
      </p:nvGrpSpPr>
      <p:grpSpPr>
        <a:xfrm>
          <a:off x="0" y="0"/>
          <a:ext cx="0" cy="0"/>
          <a:chOff x="0" y="0"/>
          <a:chExt cx="0" cy="0"/>
        </a:xfrm>
      </p:grpSpPr>
      <p:sp>
        <p:nvSpPr>
          <p:cNvPr id="194" name="Google Shape;194;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5" name="Google Shape;195;p8"/>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8"/>
          <p:cNvSpPr txBox="1"/>
          <p:nvPr/>
        </p:nvSpPr>
        <p:spPr>
          <a:xfrm>
            <a:off x="5064900" y="457200"/>
            <a:ext cx="84630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Livelli normativi</a:t>
            </a:r>
            <a:endParaRPr b="0" i="0" sz="8000" u="none" cap="none" strike="noStrike">
              <a:solidFill>
                <a:srgbClr val="000000"/>
              </a:solidFill>
              <a:latin typeface="Arial"/>
              <a:ea typeface="Arial"/>
              <a:cs typeface="Arial"/>
              <a:sym typeface="Arial"/>
            </a:endParaRPr>
          </a:p>
        </p:txBody>
      </p:sp>
      <p:sp>
        <p:nvSpPr>
          <p:cNvPr id="197" name="Google Shape;197;p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8"/>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8"/>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8"/>
          <p:cNvSpPr/>
          <p:nvPr/>
        </p:nvSpPr>
        <p:spPr>
          <a:xfrm>
            <a:off x="304800" y="3048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p8"/>
          <p:cNvSpPr/>
          <p:nvPr/>
        </p:nvSpPr>
        <p:spPr>
          <a:xfrm>
            <a:off x="480075" y="561925"/>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fbeelding met tekenfilm, clipart&#10;&#10;Automatisch gegenereerde beschrijving" id="202" name="Google Shape;202;p8"/>
          <p:cNvPicPr preferRelativeResize="0"/>
          <p:nvPr/>
        </p:nvPicPr>
        <p:blipFill rotWithShape="1">
          <a:blip r:embed="rId6">
            <a:alphaModFix/>
          </a:blip>
          <a:srcRect b="0" l="0" r="0" t="0"/>
          <a:stretch/>
        </p:blipFill>
        <p:spPr>
          <a:xfrm>
            <a:off x="2752375" y="2505687"/>
            <a:ext cx="7023284" cy="5551112"/>
          </a:xfrm>
          <a:prstGeom prst="rect">
            <a:avLst/>
          </a:prstGeom>
          <a:noFill/>
          <a:ln>
            <a:noFill/>
          </a:ln>
        </p:spPr>
      </p:pic>
      <p:sp>
        <p:nvSpPr>
          <p:cNvPr id="203" name="Google Shape;203;p8"/>
          <p:cNvSpPr txBox="1"/>
          <p:nvPr/>
        </p:nvSpPr>
        <p:spPr>
          <a:xfrm>
            <a:off x="611325" y="2722400"/>
            <a:ext cx="2362500" cy="667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Mondiale</a:t>
            </a:r>
            <a:endParaRPr b="1" i="0" sz="3200" u="none" cap="none" strike="noStrike">
              <a:solidFill>
                <a:schemeClr val="lt1"/>
              </a:solidFill>
              <a:latin typeface="Quicksand"/>
              <a:ea typeface="Quicksand"/>
              <a:cs typeface="Quicksand"/>
              <a:sym typeface="Quicksand"/>
            </a:endParaRPr>
          </a:p>
        </p:txBody>
      </p:sp>
      <p:sp>
        <p:nvSpPr>
          <p:cNvPr id="204" name="Google Shape;204;p8"/>
          <p:cNvSpPr txBox="1"/>
          <p:nvPr/>
        </p:nvSpPr>
        <p:spPr>
          <a:xfrm>
            <a:off x="611325" y="3862625"/>
            <a:ext cx="28734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Continentale</a:t>
            </a:r>
            <a:endParaRPr b="1" i="0" sz="3200" u="none" cap="none" strike="noStrike">
              <a:solidFill>
                <a:schemeClr val="lt1"/>
              </a:solidFill>
              <a:latin typeface="Quicksand"/>
              <a:ea typeface="Quicksand"/>
              <a:cs typeface="Quicksand"/>
              <a:sym typeface="Quicksand"/>
            </a:endParaRPr>
          </a:p>
        </p:txBody>
      </p:sp>
      <p:sp>
        <p:nvSpPr>
          <p:cNvPr id="205" name="Google Shape;205;p8"/>
          <p:cNvSpPr txBox="1"/>
          <p:nvPr/>
        </p:nvSpPr>
        <p:spPr>
          <a:xfrm>
            <a:off x="653106" y="5013464"/>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Nazionale</a:t>
            </a:r>
            <a:endParaRPr b="0" i="0" sz="1400" u="none" cap="none" strike="noStrike">
              <a:solidFill>
                <a:srgbClr val="000000"/>
              </a:solidFill>
              <a:latin typeface="Arial"/>
              <a:ea typeface="Arial"/>
              <a:cs typeface="Arial"/>
              <a:sym typeface="Arial"/>
            </a:endParaRPr>
          </a:p>
        </p:txBody>
      </p:sp>
      <p:sp>
        <p:nvSpPr>
          <p:cNvPr id="206" name="Google Shape;206;p8"/>
          <p:cNvSpPr txBox="1"/>
          <p:nvPr/>
        </p:nvSpPr>
        <p:spPr>
          <a:xfrm>
            <a:off x="653088" y="6164309"/>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Regionale</a:t>
            </a:r>
            <a:endParaRPr b="1" i="0" sz="3200" u="none" cap="none" strike="noStrike">
              <a:solidFill>
                <a:schemeClr val="lt1"/>
              </a:solidFill>
              <a:latin typeface="Quicksand"/>
              <a:ea typeface="Quicksand"/>
              <a:cs typeface="Quicksand"/>
              <a:sym typeface="Quicksand"/>
            </a:endParaRPr>
          </a:p>
        </p:txBody>
      </p:sp>
      <p:sp>
        <p:nvSpPr>
          <p:cNvPr id="207" name="Google Shape;207;p8"/>
          <p:cNvSpPr txBox="1"/>
          <p:nvPr/>
        </p:nvSpPr>
        <p:spPr>
          <a:xfrm>
            <a:off x="653099" y="7243823"/>
            <a:ext cx="31767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Organizzativo</a:t>
            </a:r>
            <a:endParaRPr b="1" i="0" sz="3200" u="none" cap="none" strike="noStrike">
              <a:solidFill>
                <a:schemeClr val="lt1"/>
              </a:solidFill>
              <a:latin typeface="Quicksand"/>
              <a:ea typeface="Quicksand"/>
              <a:cs typeface="Quicksand"/>
              <a:sym typeface="Quicksand"/>
            </a:endParaRPr>
          </a:p>
        </p:txBody>
      </p:sp>
      <p:sp>
        <p:nvSpPr>
          <p:cNvPr id="208" name="Google Shape;208;p8"/>
          <p:cNvSpPr txBox="1"/>
          <p:nvPr/>
        </p:nvSpPr>
        <p:spPr>
          <a:xfrm>
            <a:off x="9913125" y="2666075"/>
            <a:ext cx="7316100" cy="98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2600" u="none" cap="none" strike="noStrike">
                <a:solidFill>
                  <a:schemeClr val="lt1"/>
                </a:solidFill>
                <a:latin typeface="Quicksand"/>
                <a:ea typeface="Quicksand"/>
                <a:cs typeface="Quicksand"/>
                <a:sym typeface="Quicksand"/>
              </a:rPr>
              <a:t>Convenzione delle Nazioni Unite sui Diritti delle Persone con Disabilità (UNCRPD)</a:t>
            </a:r>
            <a:endParaRPr b="0" i="0" sz="2600" u="none" cap="none" strike="noStrike">
              <a:solidFill>
                <a:srgbClr val="000000"/>
              </a:solidFill>
              <a:latin typeface="Arial"/>
              <a:ea typeface="Arial"/>
              <a:cs typeface="Arial"/>
              <a:sym typeface="Arial"/>
            </a:endParaRPr>
          </a:p>
        </p:txBody>
      </p:sp>
      <p:sp>
        <p:nvSpPr>
          <p:cNvPr id="209" name="Google Shape;209;p8"/>
          <p:cNvSpPr txBox="1"/>
          <p:nvPr/>
        </p:nvSpPr>
        <p:spPr>
          <a:xfrm>
            <a:off x="8844600" y="3835574"/>
            <a:ext cx="8651400" cy="906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200"/>
              <a:buFont typeface="Arial"/>
              <a:buNone/>
            </a:pPr>
            <a:r>
              <a:rPr b="1" i="0" lang="nl-NL" sz="2400" u="none" cap="none" strike="noStrike">
                <a:solidFill>
                  <a:schemeClr val="lt1"/>
                </a:solidFill>
                <a:latin typeface="Quicksand"/>
                <a:ea typeface="Quicksand"/>
                <a:cs typeface="Quicksand"/>
                <a:sym typeface="Quicksand"/>
              </a:rPr>
              <a:t>Direttiva Europea sull’Accessibilità +</a:t>
            </a:r>
            <a:br>
              <a:rPr b="1" i="0" lang="nl-NL" sz="2400" u="none" cap="none" strike="noStrike">
                <a:solidFill>
                  <a:schemeClr val="lt1"/>
                </a:solidFill>
                <a:latin typeface="Quicksand"/>
                <a:ea typeface="Quicksand"/>
                <a:cs typeface="Quicksand"/>
                <a:sym typeface="Quicksand"/>
              </a:rPr>
            </a:br>
            <a:r>
              <a:rPr b="1" i="0" lang="nl-NL" sz="2400" u="none" cap="none" strike="noStrike">
                <a:solidFill>
                  <a:schemeClr val="lt1"/>
                </a:solidFill>
                <a:latin typeface="Quicksand"/>
                <a:ea typeface="Quicksand"/>
                <a:cs typeface="Quicksand"/>
                <a:sym typeface="Quicksand"/>
              </a:rPr>
              <a:t>Strategia dell’UE per i Diritti delle Persone con Disabilità</a:t>
            </a:r>
            <a:endParaRPr b="1" i="0" sz="2400" u="none" cap="none" strike="noStrike">
              <a:solidFill>
                <a:schemeClr val="lt1"/>
              </a:solidFill>
              <a:latin typeface="Quicksand"/>
              <a:ea typeface="Quicksand"/>
              <a:cs typeface="Quicksand"/>
              <a:sym typeface="Quicksand"/>
            </a:endParaRPr>
          </a:p>
        </p:txBody>
      </p:sp>
      <p:sp>
        <p:nvSpPr>
          <p:cNvPr id="210" name="Google Shape;210;p8"/>
          <p:cNvSpPr txBox="1"/>
          <p:nvPr/>
        </p:nvSpPr>
        <p:spPr>
          <a:xfrm>
            <a:off x="7910925" y="4956325"/>
            <a:ext cx="10148700" cy="747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000"/>
              <a:buFont typeface="Arial"/>
              <a:buNone/>
            </a:pPr>
            <a:r>
              <a:rPr b="1" i="0" lang="nl-NL" sz="2100" u="none" cap="none" strike="noStrike">
                <a:solidFill>
                  <a:schemeClr val="lt1"/>
                </a:solidFill>
                <a:latin typeface="Quicksand"/>
                <a:ea typeface="Quicksand"/>
                <a:cs typeface="Quicksand"/>
                <a:sym typeface="Quicksand"/>
              </a:rPr>
              <a:t>Legge Nazionale sulla Disabilità / Leggi su Sottotitolazione e Interpretariato </a:t>
            </a:r>
            <a:br>
              <a:rPr b="1" i="0" lang="nl-NL" sz="2100" u="none" cap="none" strike="noStrike">
                <a:solidFill>
                  <a:schemeClr val="lt1"/>
                </a:solidFill>
                <a:latin typeface="Quicksand"/>
                <a:ea typeface="Quicksand"/>
                <a:cs typeface="Quicksand"/>
                <a:sym typeface="Quicksand"/>
              </a:rPr>
            </a:br>
            <a:r>
              <a:rPr b="1" i="0" lang="nl-NL" sz="2100" u="none" cap="none" strike="noStrike">
                <a:solidFill>
                  <a:schemeClr val="lt1"/>
                </a:solidFill>
                <a:latin typeface="Quicksand"/>
                <a:ea typeface="Quicksand"/>
                <a:cs typeface="Quicksand"/>
                <a:sym typeface="Quicksand"/>
              </a:rPr>
              <a:t>Riconoscimento della Lingua dei Segni Nazionale</a:t>
            </a:r>
            <a:endParaRPr b="1" i="0" sz="2100" u="none" cap="none" strike="noStrike">
              <a:solidFill>
                <a:schemeClr val="lt1"/>
              </a:solidFill>
              <a:latin typeface="Quicksand"/>
              <a:ea typeface="Quicksand"/>
              <a:cs typeface="Quicksand"/>
              <a:sym typeface="Quicksand"/>
            </a:endParaRPr>
          </a:p>
        </p:txBody>
      </p:sp>
      <p:sp>
        <p:nvSpPr>
          <p:cNvPr id="211" name="Google Shape;211;p8"/>
          <p:cNvSpPr txBox="1"/>
          <p:nvPr/>
        </p:nvSpPr>
        <p:spPr>
          <a:xfrm>
            <a:off x="7441800" y="6160750"/>
            <a:ext cx="104664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2800" u="none" cap="none" strike="noStrike">
                <a:solidFill>
                  <a:schemeClr val="lt1"/>
                </a:solidFill>
                <a:latin typeface="Quicksand"/>
                <a:ea typeface="Quicksand"/>
                <a:cs typeface="Quicksand"/>
                <a:sym typeface="Quicksand"/>
              </a:rPr>
              <a:t>Legge Regionale o Provinciale sulla Disabilità / Accessibilità</a:t>
            </a:r>
            <a:endParaRPr b="0" i="0" sz="2800" u="none" cap="none" strike="noStrike">
              <a:solidFill>
                <a:srgbClr val="000000"/>
              </a:solidFill>
              <a:latin typeface="Arial"/>
              <a:ea typeface="Arial"/>
              <a:cs typeface="Arial"/>
              <a:sym typeface="Arial"/>
            </a:endParaRPr>
          </a:p>
        </p:txBody>
      </p:sp>
      <p:sp>
        <p:nvSpPr>
          <p:cNvPr id="212" name="Google Shape;212;p8"/>
          <p:cNvSpPr txBox="1"/>
          <p:nvPr/>
        </p:nvSpPr>
        <p:spPr>
          <a:xfrm>
            <a:off x="7029600" y="7284775"/>
            <a:ext cx="104664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720"/>
              <a:buFont typeface="Arial"/>
              <a:buNone/>
            </a:pPr>
            <a:r>
              <a:rPr b="1" i="0" lang="nl-NL" sz="2800" u="none" cap="none" strike="noStrike">
                <a:solidFill>
                  <a:schemeClr val="lt1"/>
                </a:solidFill>
                <a:latin typeface="Quicksand"/>
                <a:ea typeface="Quicksand"/>
                <a:cs typeface="Quicksand"/>
                <a:sym typeface="Quicksand"/>
              </a:rPr>
              <a:t>Politica dell’Istruzione, Politica Antidiscriminatoria</a:t>
            </a:r>
            <a:endParaRPr b="0" i="0" sz="2800" u="none" cap="none" strike="noStrike">
              <a:solidFill>
                <a:srgbClr val="000000"/>
              </a:solidFill>
              <a:latin typeface="Arial"/>
              <a:ea typeface="Arial"/>
              <a:cs typeface="Arial"/>
              <a:sym typeface="Arial"/>
            </a:endParaRPr>
          </a:p>
        </p:txBody>
      </p:sp>
      <p:sp>
        <p:nvSpPr>
          <p:cNvPr id="213" name="Google Shape;213;p8"/>
          <p:cNvSpPr txBox="1"/>
          <p:nvPr/>
        </p:nvSpPr>
        <p:spPr>
          <a:xfrm>
            <a:off x="1504234" y="8673818"/>
            <a:ext cx="13392000" cy="1694400"/>
          </a:xfrm>
          <a:prstGeom prst="rect">
            <a:avLst/>
          </a:prstGeom>
          <a:noFill/>
          <a:ln>
            <a:noFill/>
          </a:ln>
        </p:spPr>
        <p:txBody>
          <a:bodyPr anchorCtr="0" anchor="t" bIns="45700" lIns="91425" spcFirstLastPara="1" rIns="91425" wrap="square" tIns="45700">
            <a:normAutofit/>
          </a:bodyPr>
          <a:lstStyle/>
          <a:p>
            <a:pPr indent="-139700" lvl="0" marL="342900" marR="0" rtl="0" algn="l">
              <a:lnSpc>
                <a:spcPct val="100000"/>
              </a:lnSpc>
              <a:spcBef>
                <a:spcPts val="640"/>
              </a:spcBef>
              <a:spcAft>
                <a:spcPts val="0"/>
              </a:spcAft>
              <a:buClr>
                <a:schemeClr val="dk1"/>
              </a:buClr>
              <a:buSzPts val="3200"/>
              <a:buFont typeface="Arial"/>
              <a:buNone/>
            </a:pPr>
            <a:r>
              <a:rPr b="0" i="1" lang="nl-NL" sz="3000" u="none" cap="none" strike="noStrike">
                <a:solidFill>
                  <a:schemeClr val="lt1"/>
                </a:solidFill>
                <a:latin typeface="Quicksand"/>
                <a:ea typeface="Quicksand"/>
                <a:cs typeface="Quicksand"/>
                <a:sym typeface="Quicksand"/>
              </a:rPr>
              <a:t>Prendi i biglietti dell’attività precedente e attaccali sul disegno qui sopra.</a:t>
            </a:r>
            <a:endParaRPr b="0" i="1" sz="3000" u="none" cap="none" strike="noStrike">
              <a:solidFill>
                <a:schemeClr val="lt1"/>
              </a:solidFill>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par>
                                <p:cTn fill="hold" nodeType="with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500"/>
                                        <p:tgtEl>
                                          <p:spTgt spid="211"/>
                                        </p:tgtEl>
                                      </p:cBhvr>
                                    </p:animEffect>
                                  </p:childTnLst>
                                </p:cTn>
                              </p:par>
                              <p:par>
                                <p:cTn fill="hold" nodeType="with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5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7" name="Shape 217"/>
        <p:cNvGrpSpPr/>
        <p:nvPr/>
      </p:nvGrpSpPr>
      <p:grpSpPr>
        <a:xfrm>
          <a:off x="0" y="0"/>
          <a:ext cx="0" cy="0"/>
          <a:chOff x="0" y="0"/>
          <a:chExt cx="0" cy="0"/>
        </a:xfrm>
      </p:grpSpPr>
      <p:grpSp>
        <p:nvGrpSpPr>
          <p:cNvPr id="218" name="Google Shape;218;p9"/>
          <p:cNvGrpSpPr/>
          <p:nvPr/>
        </p:nvGrpSpPr>
        <p:grpSpPr>
          <a:xfrm>
            <a:off x="0" y="-216991"/>
            <a:ext cx="2922084" cy="10503991"/>
            <a:chOff x="0" y="-57150"/>
            <a:chExt cx="769602" cy="2766483"/>
          </a:xfrm>
        </p:grpSpPr>
        <p:sp>
          <p:nvSpPr>
            <p:cNvPr id="219" name="Google Shape;219;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23" name="Google Shape;223;p9"/>
          <p:cNvPicPr preferRelativeResize="0"/>
          <p:nvPr/>
        </p:nvPicPr>
        <p:blipFill rotWithShape="1">
          <a:blip r:embed="rId5">
            <a:alphaModFix/>
          </a:blip>
          <a:srcRect b="51011" l="33374" r="36223" t="0"/>
          <a:stretch/>
        </p:blipFill>
        <p:spPr>
          <a:xfrm>
            <a:off x="13271475" y="2823550"/>
            <a:ext cx="4464077" cy="4045950"/>
          </a:xfrm>
          <a:prstGeom prst="rect">
            <a:avLst/>
          </a:prstGeom>
          <a:noFill/>
          <a:ln>
            <a:noFill/>
          </a:ln>
        </p:spPr>
      </p:pic>
      <p:sp>
        <p:nvSpPr>
          <p:cNvPr id="224" name="Google Shape;224;p9"/>
          <p:cNvSpPr txBox="1"/>
          <p:nvPr>
            <p:ph idx="1" type="body"/>
          </p:nvPr>
        </p:nvSpPr>
        <p:spPr>
          <a:xfrm>
            <a:off x="3341746" y="4553768"/>
            <a:ext cx="10231200" cy="2015100"/>
          </a:xfrm>
          <a:prstGeom prst="rect">
            <a:avLst/>
          </a:prstGeom>
          <a:noFill/>
          <a:ln>
            <a:noFill/>
          </a:ln>
        </p:spPr>
        <p:txBody>
          <a:bodyPr anchorCtr="0" anchor="t" bIns="45700" lIns="91425" spcFirstLastPara="1" rIns="91425" wrap="square" tIns="45700">
            <a:normAutofit/>
          </a:bodyPr>
          <a:lstStyle/>
          <a:p>
            <a:pPr indent="0" lvl="0" marL="342900" rtl="0" algn="l">
              <a:lnSpc>
                <a:spcPct val="95000"/>
              </a:lnSpc>
              <a:spcBef>
                <a:spcPts val="640"/>
              </a:spcBef>
              <a:spcAft>
                <a:spcPts val="0"/>
              </a:spcAft>
              <a:buSzPts val="2340"/>
              <a:buNone/>
            </a:pPr>
            <a:r>
              <a:rPr lang="nl-NL" sz="4800">
                <a:solidFill>
                  <a:schemeClr val="lt1"/>
                </a:solidFill>
                <a:latin typeface="Quicksand"/>
                <a:ea typeface="Quicksand"/>
                <a:cs typeface="Quicksand"/>
                <a:sym typeface="Quicksand"/>
              </a:rPr>
              <a:t>Cosa sono i trattati internazionali?</a:t>
            </a:r>
            <a:endParaRPr sz="4800">
              <a:solidFill>
                <a:schemeClr val="lt1"/>
              </a:solidFill>
              <a:latin typeface="Quicksand"/>
              <a:ea typeface="Quicksand"/>
              <a:cs typeface="Quicksand"/>
              <a:sym typeface="Quicksand"/>
            </a:endParaRPr>
          </a:p>
        </p:txBody>
      </p:sp>
      <p:sp>
        <p:nvSpPr>
          <p:cNvPr id="225" name="Google Shape;225;p9"/>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Trattati internazionali</a:t>
            </a:r>
            <a:endParaRPr sz="8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9" name="Shape 229"/>
        <p:cNvGrpSpPr/>
        <p:nvPr/>
      </p:nvGrpSpPr>
      <p:grpSpPr>
        <a:xfrm>
          <a:off x="0" y="0"/>
          <a:ext cx="0" cy="0"/>
          <a:chOff x="0" y="0"/>
          <a:chExt cx="0" cy="0"/>
        </a:xfrm>
      </p:grpSpPr>
      <p:grpSp>
        <p:nvGrpSpPr>
          <p:cNvPr id="230" name="Google Shape;230;g35fa9f5703a_0_62"/>
          <p:cNvGrpSpPr/>
          <p:nvPr/>
        </p:nvGrpSpPr>
        <p:grpSpPr>
          <a:xfrm>
            <a:off x="0" y="-216993"/>
            <a:ext cx="2922102" cy="10504504"/>
            <a:chOff x="0" y="-57150"/>
            <a:chExt cx="769602" cy="2766600"/>
          </a:xfrm>
        </p:grpSpPr>
        <p:sp>
          <p:nvSpPr>
            <p:cNvPr id="231" name="Google Shape;231;g35fa9f5703a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5fa9f5703a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3" name="Google Shape;233;g35fa9f5703a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5fa9f5703a_0_6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5fa9f5703a_0_62"/>
          <p:cNvSpPr txBox="1"/>
          <p:nvPr>
            <p:ph idx="1" type="body"/>
          </p:nvPr>
        </p:nvSpPr>
        <p:spPr>
          <a:xfrm>
            <a:off x="4037475" y="2877675"/>
            <a:ext cx="13096500" cy="50208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640"/>
              </a:spcBef>
              <a:spcAft>
                <a:spcPts val="0"/>
              </a:spcAft>
              <a:buSzPts val="1800"/>
              <a:buNone/>
            </a:pPr>
            <a:r>
              <a:rPr b="1" lang="nl-NL" sz="3400">
                <a:solidFill>
                  <a:schemeClr val="lt1"/>
                </a:solidFill>
                <a:latin typeface="Quicksand"/>
                <a:ea typeface="Quicksand"/>
                <a:cs typeface="Quicksand"/>
                <a:sym typeface="Quicksand"/>
              </a:rPr>
              <a:t>Convenzione Europea dei Diritti dell’Uomo (CEDU)</a:t>
            </a:r>
            <a:endParaRPr b="1" sz="3400">
              <a:solidFill>
                <a:schemeClr val="lt1"/>
              </a:solidFill>
              <a:latin typeface="Quicksand"/>
              <a:ea typeface="Quicksand"/>
              <a:cs typeface="Quicksand"/>
              <a:sym typeface="Quicksand"/>
            </a:endParaRPr>
          </a:p>
          <a:p>
            <a:pPr indent="0" lvl="0" marL="0" rtl="0" algn="l">
              <a:lnSpc>
                <a:spcPct val="115000"/>
              </a:lnSpc>
              <a:spcBef>
                <a:spcPts val="1000"/>
              </a:spcBef>
              <a:spcAft>
                <a:spcPts val="0"/>
              </a:spcAft>
              <a:buSzPts val="1800"/>
              <a:buNone/>
            </a:pPr>
            <a:r>
              <a:rPr b="1" lang="nl-NL" sz="3400">
                <a:solidFill>
                  <a:schemeClr val="lt1"/>
                </a:solidFill>
                <a:latin typeface="Quicksand"/>
                <a:ea typeface="Quicksand"/>
                <a:cs typeface="Quicksand"/>
                <a:sym typeface="Quicksand"/>
              </a:rPr>
              <a:t>Consiglio d’Europa, 1950</a:t>
            </a:r>
            <a:endParaRPr b="1" sz="3400">
              <a:solidFill>
                <a:schemeClr val="lt1"/>
              </a:solidFill>
              <a:latin typeface="Quicksand"/>
              <a:ea typeface="Quicksand"/>
              <a:cs typeface="Quicksand"/>
              <a:sym typeface="Quicksand"/>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Diritti generali: libertà, uguaglianza, non discriminazione</a:t>
            </a:r>
            <a:endParaRPr sz="3400">
              <a:solidFill>
                <a:schemeClr val="lt1"/>
              </a:solidFill>
              <a:latin typeface="Quicksand Medium"/>
              <a:ea typeface="Quicksand Medium"/>
              <a:cs typeface="Quicksand Medium"/>
              <a:sym typeface="Quicksand Medium"/>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Protegge anche le persone con disabilità</a:t>
            </a:r>
            <a:endParaRPr sz="3400">
              <a:solidFill>
                <a:schemeClr val="lt1"/>
              </a:solidFill>
              <a:latin typeface="Quicksand Medium"/>
              <a:ea typeface="Quicksand Medium"/>
              <a:cs typeface="Quicksand Medium"/>
              <a:sym typeface="Quicksand Medium"/>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Strumento legale per denunciare violazioni dei diritti</a:t>
            </a:r>
            <a:endParaRPr sz="3400">
              <a:solidFill>
                <a:schemeClr val="lt1"/>
              </a:solidFill>
              <a:latin typeface="Quicksand Medium"/>
              <a:ea typeface="Quicksand Medium"/>
              <a:cs typeface="Quicksand Medium"/>
              <a:sym typeface="Quicksand Medium"/>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Supervisionata dalla Corte Europea dei Diritti dell’Uomo (Strasburgo)</a:t>
            </a:r>
            <a:endParaRPr>
              <a:solidFill>
                <a:schemeClr val="lt1"/>
              </a:solidFill>
              <a:latin typeface="Quicksand"/>
              <a:ea typeface="Quicksand"/>
              <a:cs typeface="Quicksand"/>
              <a:sym typeface="Quicksand"/>
            </a:endParaRPr>
          </a:p>
        </p:txBody>
      </p:sp>
      <p:sp>
        <p:nvSpPr>
          <p:cNvPr id="236" name="Google Shape;236;g35fa9f5703a_0_62"/>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Trattati internazionali</a:t>
            </a:r>
            <a:endParaRPr sz="8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0" name="Shape 240"/>
        <p:cNvGrpSpPr/>
        <p:nvPr/>
      </p:nvGrpSpPr>
      <p:grpSpPr>
        <a:xfrm>
          <a:off x="0" y="0"/>
          <a:ext cx="0" cy="0"/>
          <a:chOff x="0" y="0"/>
          <a:chExt cx="0" cy="0"/>
        </a:xfrm>
      </p:grpSpPr>
      <p:grpSp>
        <p:nvGrpSpPr>
          <p:cNvPr id="241" name="Google Shape;241;g35fa9f5703a_0_72"/>
          <p:cNvGrpSpPr/>
          <p:nvPr/>
        </p:nvGrpSpPr>
        <p:grpSpPr>
          <a:xfrm>
            <a:off x="0" y="-216993"/>
            <a:ext cx="2922102" cy="10504504"/>
            <a:chOff x="0" y="-57150"/>
            <a:chExt cx="769602" cy="2766600"/>
          </a:xfrm>
        </p:grpSpPr>
        <p:sp>
          <p:nvSpPr>
            <p:cNvPr id="242" name="Google Shape;242;g35fa9f5703a_0_7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g35fa9f5703a_0_7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4" name="Google Shape;244;g35fa9f5703a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g35fa9f5703a_0_7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5fa9f5703a_0_72"/>
          <p:cNvSpPr txBox="1"/>
          <p:nvPr>
            <p:ph idx="1" type="body"/>
          </p:nvPr>
        </p:nvSpPr>
        <p:spPr>
          <a:xfrm>
            <a:off x="4037475" y="2732525"/>
            <a:ext cx="12011100" cy="16314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3200"/>
              <a:buNone/>
            </a:pPr>
            <a:r>
              <a:rPr b="1" lang="nl-NL" sz="3400">
                <a:solidFill>
                  <a:schemeClr val="lt1"/>
                </a:solidFill>
                <a:latin typeface="Quicksand"/>
                <a:ea typeface="Quicksand"/>
                <a:cs typeface="Quicksand"/>
                <a:sym typeface="Quicksand"/>
              </a:rPr>
              <a:t>Convenzione delle Nazioni Unite sui Diritti delle Persone con Disabilità (UNCRPD)</a:t>
            </a:r>
            <a:endParaRPr sz="3400">
              <a:solidFill>
                <a:schemeClr val="lt1"/>
              </a:solidFill>
              <a:latin typeface="Quicksand"/>
              <a:ea typeface="Quicksand"/>
              <a:cs typeface="Quicksand"/>
              <a:sym typeface="Quicksand"/>
            </a:endParaRPr>
          </a:p>
        </p:txBody>
      </p:sp>
      <p:pic>
        <p:nvPicPr>
          <p:cNvPr id="247" name="Google Shape;247;g35fa9f5703a_0_72"/>
          <p:cNvPicPr preferRelativeResize="0"/>
          <p:nvPr/>
        </p:nvPicPr>
        <p:blipFill rotWithShape="1">
          <a:blip r:embed="rId5">
            <a:alphaModFix/>
          </a:blip>
          <a:srcRect b="47319" l="65595" r="6456" t="5610"/>
          <a:stretch/>
        </p:blipFill>
        <p:spPr>
          <a:xfrm>
            <a:off x="13667450" y="4971175"/>
            <a:ext cx="2922101" cy="2768256"/>
          </a:xfrm>
          <a:prstGeom prst="rect">
            <a:avLst/>
          </a:prstGeom>
          <a:noFill/>
          <a:ln>
            <a:noFill/>
          </a:ln>
        </p:spPr>
      </p:pic>
      <p:sp>
        <p:nvSpPr>
          <p:cNvPr id="248" name="Google Shape;248;g35fa9f5703a_0_72"/>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Trattati internazionali</a:t>
            </a:r>
            <a:endParaRPr sz="8000"/>
          </a:p>
        </p:txBody>
      </p:sp>
      <p:pic>
        <p:nvPicPr>
          <p:cNvPr descr="In questo video spiegherò che cos’è la UNCRPD e come puoi usarla per difendere i tuoi diritti.&#10;&#10;L'ONU è una grande organizzazione di cui fanno parte i Paesi di tutto il mondo. L’obiettivo dell’ONU è promuovere la pace, la sicurezza e i diritti umani. L’ONU crea importanti convenzioni tra i Paesi, che sono accordi formali. Alcune sono trattati generali sui diritti umani, altre più specifiche, per esempio sui diritti dei bambini o delle donne.&#10;&#10;Esiste anche una convenzione per le persone con disabilità: la UNCRPD, ovvero la Convenzione delle Nazioni Unite sui Diritti delle Persone con Disabilità. La convenzione è stata creata nel 2006 perché le persone con disabilità sono spesso discriminate o escluse dalla società. La UNCRPD afferma che le persone con disabilità devono poter partecipare alla società su base di uguaglianza e hanno gli stessi diritti di tutte le altre persone.&#10;&#10;La convenzione include molti diritti diversi per le persone con varie disabilità, tra cui anche punti importanti riguardanti le persone sorde e la lingua dei segni. I più importanti sono: il riconoscimento che la lingua dei segni è una vera lingua, proprio come le lingue parlate o scritte, e l’accesso a tutte le informazioni e comunicazioni anche nella lingua dei segni.&#10;&#10;I Paesi devono garantire alle persone sorde l’accesso alle informazioni e la possibilità di esprimersi, ad esempio attraverso la lingua dei segni, i sottotitoli, i servizi di interpretariato e l'uso di media e tecnologie accessibili. Le persone sorde devono anche poter esprimere le proprie opinioni, anche durante le elezioni, e il diritto di usare la lingua dei segni deve essere riconosciuto e supportato.&#10;&#10;Le persone sorde hanno diritto all’istruzione in lingua dei segni. I governi devono garantire che i bambini sordi apprendano in lingua dei segni, che l’insegnamento avvenga in modi che supportino la loro lingua, il pensiero e lo sviluppo sociale, e che l’apprendimento della lingua dei segni sia sostenuto e promosso. Gli insegnanti possono usare la lingua dei segni, siano essi sordi o udenti. L’istruzione deve essere inclusiva e basata su pari opportunità per tutti.&#10;&#10;Le persone sorde devono avere accesso alla cultura, ad esempio tramite interpreti di lingua dei segni durante spettacoli teatrali o in TV e attraverso i sottotitoli. Hanno anche il diritto di partecipare a sport e attività ricreative, con gli adattamenti necessari.&#10;&#10;Cosa fare se noti che i tuoi diritti vengono violati? Ad esempio, se non ti viene fornito un interprete, non ci sono sottotitoli o a scuola non c’è supporto in lingua dei segni. Se hai già provato a risolvere la situazione con l’organizzazione ma non ha funzionato, puoi agire in diversi modi.&#10;&#10;Contatta un’organizzazione di advocacy, come ENS, CGSI o FAND. Possono darti consigli e aiutarti a compiere i passi successivi. Se il problema continua, puoi portare il caso in tribunale.&#10;&#10;Se sono state provate tutte le opzioni in Italia, un’organizzazione di advocacy può presentare un reclamo al Comitato UNCRPD delle Nazioni Unite in Svizzera.&#10;&#10;Ho appena spiegato che cos’è la UNCRPD e come puoi usarla. È importante conoscere i propri diritti. In questo modo puoi difendere te stesso e anche gli altri.&#10;&#10;#uncrpd #convenzionedeidirittidellepersonecondisabilità #personesorde #comunitàsorda #linguadeisegniitaliana #diritti #advocacy #onu #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49" name="Google Shape;249;g35fa9f5703a_0_72" title="5.1  UNCRPD - LIS">
            <a:hlinkClick r:id="rId6"/>
          </p:cNvPr>
          <p:cNvPicPr preferRelativeResize="0"/>
          <p:nvPr/>
        </p:nvPicPr>
        <p:blipFill rotWithShape="1">
          <a:blip r:embed="rId7">
            <a:alphaModFix/>
          </a:blip>
          <a:srcRect b="0" l="0" r="0" t="0"/>
          <a:stretch/>
        </p:blipFill>
        <p:spPr>
          <a:xfrm>
            <a:off x="4167925" y="4363925"/>
            <a:ext cx="8253700" cy="4642700"/>
          </a:xfrm>
          <a:prstGeom prst="rect">
            <a:avLst/>
          </a:prstGeom>
          <a:noFill/>
          <a:ln>
            <a:noFill/>
          </a:ln>
        </p:spPr>
      </p:pic>
      <p:sp>
        <p:nvSpPr>
          <p:cNvPr id="250" name="Google Shape;250;g35fa9f5703a_0_72"/>
          <p:cNvSpPr txBox="1"/>
          <p:nvPr/>
        </p:nvSpPr>
        <p:spPr>
          <a:xfrm>
            <a:off x="4167925" y="9163025"/>
            <a:ext cx="5927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600">
                <a:solidFill>
                  <a:schemeClr val="lt1"/>
                </a:solidFill>
                <a:latin typeface="Quicksand Medium"/>
                <a:ea typeface="Quicksand Medium"/>
                <a:cs typeface="Quicksand Medium"/>
                <a:sym typeface="Quicksand Medium"/>
              </a:rPr>
              <a:t>Video: </a:t>
            </a:r>
            <a:r>
              <a:rPr lang="nl-NL" sz="1600" u="sng">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https://youtu.be/BmiGUVSJC_E</a:t>
            </a:r>
            <a:r>
              <a:rPr lang="nl-NL"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4" name="Shape 254"/>
        <p:cNvGrpSpPr/>
        <p:nvPr/>
      </p:nvGrpSpPr>
      <p:grpSpPr>
        <a:xfrm>
          <a:off x="0" y="0"/>
          <a:ext cx="0" cy="0"/>
          <a:chOff x="0" y="0"/>
          <a:chExt cx="0" cy="0"/>
        </a:xfrm>
      </p:grpSpPr>
      <p:grpSp>
        <p:nvGrpSpPr>
          <p:cNvPr id="255" name="Google Shape;255;g35fa9f5703a_0_82"/>
          <p:cNvGrpSpPr/>
          <p:nvPr/>
        </p:nvGrpSpPr>
        <p:grpSpPr>
          <a:xfrm>
            <a:off x="0" y="-216993"/>
            <a:ext cx="2922102" cy="10504504"/>
            <a:chOff x="0" y="-57150"/>
            <a:chExt cx="769602" cy="2766600"/>
          </a:xfrm>
        </p:grpSpPr>
        <p:sp>
          <p:nvSpPr>
            <p:cNvPr id="256" name="Google Shape;256;g35fa9f5703a_0_8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5fa9f5703a_0_8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8" name="Google Shape;258;g35fa9f5703a_0_8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5fa9f5703a_0_8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5fa9f5703a_0_82"/>
          <p:cNvSpPr txBox="1"/>
          <p:nvPr>
            <p:ph idx="1" type="body"/>
          </p:nvPr>
        </p:nvSpPr>
        <p:spPr>
          <a:xfrm>
            <a:off x="4037475" y="3334875"/>
            <a:ext cx="12011100" cy="4790700"/>
          </a:xfrm>
          <a:prstGeom prst="rect">
            <a:avLst/>
          </a:prstGeom>
          <a:noFill/>
          <a:ln>
            <a:noFill/>
          </a:ln>
        </p:spPr>
        <p:txBody>
          <a:bodyPr anchorCtr="0" anchor="t" bIns="45700" lIns="91425" spcFirstLastPara="1" rIns="91425" wrap="square" tIns="45700">
            <a:normAutofit/>
          </a:bodyPr>
          <a:lstStyle/>
          <a:p>
            <a:pPr indent="-355600" lvl="0" marL="457200" rtl="0" algn="l">
              <a:lnSpc>
                <a:spcPct val="100000"/>
              </a:lnSpc>
              <a:spcBef>
                <a:spcPts val="64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Cosa sono le leggi nazionali?</a:t>
            </a:r>
            <a:endParaRPr sz="3400">
              <a:solidFill>
                <a:schemeClr val="lt1"/>
              </a:solidFill>
              <a:latin typeface="Quicksand Medium"/>
              <a:ea typeface="Quicksand Medium"/>
              <a:cs typeface="Quicksand Medium"/>
              <a:sym typeface="Quicksand Medium"/>
            </a:endParaRPr>
          </a:p>
          <a:p>
            <a:pPr indent="0" lvl="0" marL="457200" rtl="0" algn="l">
              <a:lnSpc>
                <a:spcPct val="100000"/>
              </a:lnSpc>
              <a:spcBef>
                <a:spcPts val="640"/>
              </a:spcBef>
              <a:spcAft>
                <a:spcPts val="0"/>
              </a:spcAft>
              <a:buSzPts val="1800"/>
              <a:buNone/>
            </a:pPr>
            <a:r>
              <a:t/>
            </a:r>
            <a:endParaRPr sz="3400">
              <a:solidFill>
                <a:schemeClr val="lt1"/>
              </a:solidFill>
              <a:latin typeface="Quicksand Medium"/>
              <a:ea typeface="Quicksand Medium"/>
              <a:cs typeface="Quicksand Medium"/>
              <a:sym typeface="Quicksand Medium"/>
            </a:endParaRPr>
          </a:p>
          <a:p>
            <a:pPr indent="0" lvl="0" marL="0" rtl="0" algn="l">
              <a:lnSpc>
                <a:spcPct val="100000"/>
              </a:lnSpc>
              <a:spcBef>
                <a:spcPts val="640"/>
              </a:spcBef>
              <a:spcAft>
                <a:spcPts val="0"/>
              </a:spcAft>
              <a:buSzPts val="1800"/>
              <a:buNone/>
            </a:pPr>
            <a:r>
              <a:rPr i="1" lang="nl-NL">
                <a:solidFill>
                  <a:schemeClr val="lt1"/>
                </a:solidFill>
                <a:latin typeface="Quicksand Medium"/>
                <a:ea typeface="Quicksand Medium"/>
                <a:cs typeface="Quicksand Medium"/>
                <a:sym typeface="Quicksand Medium"/>
              </a:rPr>
              <a:t>Inserisci qui le leggi nazionali del tuo Paese; ad esempio:</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64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Riconoscimento della lingua dei segni</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Educazione</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Leggi in materia di Accessibilità e lnterpretariato</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Lavoro</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Leggi contro la discriminazione </a:t>
            </a:r>
            <a:endParaRPr>
              <a:solidFill>
                <a:schemeClr val="lt1"/>
              </a:solidFill>
              <a:latin typeface="Quicksand Medium"/>
              <a:ea typeface="Quicksand Medium"/>
              <a:cs typeface="Quicksand Medium"/>
              <a:sym typeface="Quicksand Medium"/>
            </a:endParaRPr>
          </a:p>
        </p:txBody>
      </p:sp>
      <p:sp>
        <p:nvSpPr>
          <p:cNvPr id="261" name="Google Shape;261;g35fa9f5703a_0_82"/>
          <p:cNvSpPr txBox="1"/>
          <p:nvPr>
            <p:ph type="title"/>
          </p:nvPr>
        </p:nvSpPr>
        <p:spPr>
          <a:xfrm>
            <a:off x="4037473" y="125962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Leggi nazionali</a:t>
            </a:r>
            <a:endParaRPr sz="8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5" name="Shape 265"/>
        <p:cNvGrpSpPr/>
        <p:nvPr/>
      </p:nvGrpSpPr>
      <p:grpSpPr>
        <a:xfrm>
          <a:off x="0" y="0"/>
          <a:ext cx="0" cy="0"/>
          <a:chOff x="0" y="0"/>
          <a:chExt cx="0" cy="0"/>
        </a:xfrm>
      </p:grpSpPr>
      <p:grpSp>
        <p:nvGrpSpPr>
          <p:cNvPr id="266" name="Google Shape;266;g35fa9f5703a_0_52"/>
          <p:cNvGrpSpPr/>
          <p:nvPr/>
        </p:nvGrpSpPr>
        <p:grpSpPr>
          <a:xfrm>
            <a:off x="0" y="-216993"/>
            <a:ext cx="2922102" cy="10504504"/>
            <a:chOff x="0" y="-57150"/>
            <a:chExt cx="769602" cy="2766600"/>
          </a:xfrm>
        </p:grpSpPr>
        <p:sp>
          <p:nvSpPr>
            <p:cNvPr id="267" name="Google Shape;267;g35fa9f5703a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g35fa9f5703a_0_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9" name="Google Shape;269;g35fa9f5703a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g35fa9f5703a_0_5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g35fa9f5703a_0_52"/>
          <p:cNvSpPr txBox="1"/>
          <p:nvPr>
            <p:ph type="title"/>
          </p:nvPr>
        </p:nvSpPr>
        <p:spPr>
          <a:xfrm>
            <a:off x="4037479" y="122153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Diritto vs. Realtà</a:t>
            </a:r>
            <a:endParaRPr sz="8000"/>
          </a:p>
        </p:txBody>
      </p:sp>
      <p:sp>
        <p:nvSpPr>
          <p:cNvPr id="272" name="Google Shape;272;g35fa9f5703a_0_52"/>
          <p:cNvSpPr txBox="1"/>
          <p:nvPr>
            <p:ph idx="1" type="body"/>
          </p:nvPr>
        </p:nvSpPr>
        <p:spPr>
          <a:xfrm>
            <a:off x="4037475" y="2877675"/>
            <a:ext cx="12900000" cy="6240000"/>
          </a:xfrm>
          <a:prstGeom prst="rect">
            <a:avLst/>
          </a:prstGeom>
          <a:noFill/>
          <a:ln>
            <a:noFill/>
          </a:ln>
        </p:spPr>
        <p:txBody>
          <a:bodyPr anchorCtr="0" anchor="t" bIns="45700" lIns="91425" spcFirstLastPara="1" rIns="91425" wrap="square" tIns="45700">
            <a:normAutofit/>
          </a:bodyPr>
          <a:lstStyle/>
          <a:p>
            <a:pPr indent="-444500" lvl="0" marL="457200" rtl="0" algn="l">
              <a:lnSpc>
                <a:spcPct val="115000"/>
              </a:lnSpc>
              <a:spcBef>
                <a:spcPts val="1400"/>
              </a:spcBef>
              <a:spcAft>
                <a:spcPts val="0"/>
              </a:spcAft>
              <a:buClr>
                <a:schemeClr val="lt1"/>
              </a:buClr>
              <a:buSzPts val="3400"/>
              <a:buFont typeface="Quicksand Medium"/>
              <a:buChar char="•"/>
            </a:pPr>
            <a:r>
              <a:rPr lang="nl-NL" sz="3400">
                <a:solidFill>
                  <a:schemeClr val="lt1"/>
                </a:solidFill>
                <a:latin typeface="Quicksand Medium"/>
                <a:ea typeface="Quicksand Medium"/>
                <a:cs typeface="Quicksand Medium"/>
                <a:sym typeface="Quicksand Medium"/>
              </a:rPr>
              <a:t>Prendi le tue “barriere”e individua quale legge, linea guida o politica può affrontarle al meglio.</a:t>
            </a:r>
            <a:endParaRPr sz="1100">
              <a:latin typeface="Quicksand Medium"/>
              <a:ea typeface="Quicksand Medium"/>
              <a:cs typeface="Quicksand Medium"/>
              <a:sym typeface="Quicksand Medium"/>
            </a:endParaRPr>
          </a:p>
          <a:p>
            <a:pPr indent="-139700" lvl="0" marL="342900" rtl="0" algn="l">
              <a:lnSpc>
                <a:spcPct val="100000"/>
              </a:lnSpc>
              <a:spcBef>
                <a:spcPts val="640"/>
              </a:spcBef>
              <a:spcAft>
                <a:spcPts val="0"/>
              </a:spcAft>
              <a:buClr>
                <a:schemeClr val="dk1"/>
              </a:buClr>
              <a:buSzPts val="3200"/>
              <a:buNone/>
            </a:pPr>
            <a:r>
              <a:t/>
            </a:r>
            <a:endParaRPr sz="3400">
              <a:solidFill>
                <a:schemeClr val="lt1"/>
              </a:solidFill>
              <a:latin typeface="Quicksand Medium"/>
              <a:ea typeface="Quicksand Medium"/>
              <a:cs typeface="Quicksand Medium"/>
              <a:sym typeface="Quicksand Medium"/>
            </a:endParaRPr>
          </a:p>
          <a:p>
            <a:pPr indent="-342900" lvl="0" marL="342900" rtl="0" algn="l">
              <a:lnSpc>
                <a:spcPct val="100000"/>
              </a:lnSpc>
              <a:spcBef>
                <a:spcPts val="640"/>
              </a:spcBef>
              <a:spcAft>
                <a:spcPts val="0"/>
              </a:spcAft>
              <a:buClr>
                <a:schemeClr val="lt1"/>
              </a:buClr>
              <a:buSzPts val="3400"/>
              <a:buFont typeface="Quicksand Medium"/>
              <a:buChar char="•"/>
            </a:pPr>
            <a:r>
              <a:rPr lang="nl-NL" sz="3400">
                <a:solidFill>
                  <a:schemeClr val="lt1"/>
                </a:solidFill>
                <a:latin typeface="Quicksand Medium"/>
                <a:ea typeface="Quicksand Medium"/>
                <a:cs typeface="Quicksand Medium"/>
                <a:sym typeface="Quicksand Medium"/>
              </a:rPr>
              <a:t>Discussione</a:t>
            </a:r>
            <a:endParaRPr sz="3400">
              <a:solidFill>
                <a:schemeClr val="lt1"/>
              </a:solidFill>
              <a:latin typeface="Quicksand Medium"/>
              <a:ea typeface="Quicksand Medium"/>
              <a:cs typeface="Quicksand Medium"/>
              <a:sym typeface="Quicksand Medium"/>
            </a:endParaRPr>
          </a:p>
          <a:p>
            <a:pPr indent="-349250" lvl="1" marL="742950" marR="0" rtl="0" algn="l">
              <a:lnSpc>
                <a:spcPct val="100000"/>
              </a:lnSpc>
              <a:spcBef>
                <a:spcPts val="640"/>
              </a:spcBef>
              <a:spcAft>
                <a:spcPts val="0"/>
              </a:spcAft>
              <a:buClr>
                <a:schemeClr val="lt1"/>
              </a:buClr>
              <a:buSzPts val="2800"/>
              <a:buFont typeface="Quicksand Medium"/>
              <a:buChar char="–"/>
            </a:pPr>
            <a:r>
              <a:rPr lang="nl-NL" sz="3200">
                <a:solidFill>
                  <a:schemeClr val="lt1"/>
                </a:solidFill>
                <a:latin typeface="Quicksand Medium"/>
                <a:ea typeface="Quicksand Medium"/>
                <a:cs typeface="Quicksand Medium"/>
                <a:sym typeface="Quicksand Medium"/>
              </a:rPr>
              <a:t>Quali differenze noti tra i diritti “sulla carta” e la realtà?</a:t>
            </a:r>
            <a:endParaRPr sz="3200">
              <a:solidFill>
                <a:schemeClr val="lt1"/>
              </a:solidFill>
              <a:latin typeface="Quicksand Medium"/>
              <a:ea typeface="Quicksand Medium"/>
              <a:cs typeface="Quicksand Medium"/>
              <a:sym typeface="Quicksand Medium"/>
            </a:endParaRPr>
          </a:p>
          <a:p>
            <a:pPr indent="-349250" lvl="1" marL="742950" marR="0" rtl="0" algn="l">
              <a:lnSpc>
                <a:spcPct val="100000"/>
              </a:lnSpc>
              <a:spcBef>
                <a:spcPts val="1000"/>
              </a:spcBef>
              <a:spcAft>
                <a:spcPts val="0"/>
              </a:spcAft>
              <a:buClr>
                <a:schemeClr val="lt1"/>
              </a:buClr>
              <a:buSzPts val="2800"/>
              <a:buFont typeface="Quicksand Medium"/>
              <a:buChar char="–"/>
            </a:pPr>
            <a:r>
              <a:rPr lang="nl-NL" sz="3200">
                <a:solidFill>
                  <a:schemeClr val="lt1"/>
                </a:solidFill>
                <a:latin typeface="Quicksand Medium"/>
                <a:ea typeface="Quicksand Medium"/>
                <a:cs typeface="Quicksand Medium"/>
                <a:sym typeface="Quicksand Medium"/>
              </a:rPr>
              <a:t>Quali barriere non sono ancora coperte o sono affrontate in modo insufficiente dalla legge o nella pratica?</a:t>
            </a:r>
            <a:endParaRPr sz="3200">
              <a:solidFill>
                <a:schemeClr val="lt1"/>
              </a:solidFill>
              <a:latin typeface="Quicksand Medium"/>
              <a:ea typeface="Quicksand Medium"/>
              <a:cs typeface="Quicksand Medium"/>
              <a:sym typeface="Quicksand Medium"/>
            </a:endParaRPr>
          </a:p>
          <a:p>
            <a:pPr indent="-349250" lvl="1" marL="742950" marR="0" rtl="0" algn="l">
              <a:lnSpc>
                <a:spcPct val="100000"/>
              </a:lnSpc>
              <a:spcBef>
                <a:spcPts val="1000"/>
              </a:spcBef>
              <a:spcAft>
                <a:spcPts val="1000"/>
              </a:spcAft>
              <a:buClr>
                <a:schemeClr val="lt1"/>
              </a:buClr>
              <a:buSzPts val="2800"/>
              <a:buFont typeface="Quicksand Medium"/>
              <a:buChar char="–"/>
            </a:pPr>
            <a:r>
              <a:rPr lang="nl-NL" sz="3200">
                <a:solidFill>
                  <a:schemeClr val="lt1"/>
                </a:solidFill>
                <a:latin typeface="Quicksand Medium"/>
                <a:ea typeface="Quicksand Medium"/>
                <a:cs typeface="Quicksand Medium"/>
                <a:sym typeface="Quicksand Medium"/>
              </a:rPr>
              <a:t>Cosa dovrebbe succedere per colmare questo divario?</a:t>
            </a:r>
            <a:endParaRPr>
              <a:solidFill>
                <a:schemeClr val="lt1"/>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6" name="Shape 276"/>
        <p:cNvGrpSpPr/>
        <p:nvPr/>
      </p:nvGrpSpPr>
      <p:grpSpPr>
        <a:xfrm>
          <a:off x="0" y="0"/>
          <a:ext cx="0" cy="0"/>
          <a:chOff x="0" y="0"/>
          <a:chExt cx="0" cy="0"/>
        </a:xfrm>
      </p:grpSpPr>
      <p:grpSp>
        <p:nvGrpSpPr>
          <p:cNvPr id="277" name="Google Shape;277;p11"/>
          <p:cNvGrpSpPr/>
          <p:nvPr/>
        </p:nvGrpSpPr>
        <p:grpSpPr>
          <a:xfrm>
            <a:off x="0" y="-216991"/>
            <a:ext cx="2922084" cy="10503991"/>
            <a:chOff x="0" y="-57150"/>
            <a:chExt cx="769602" cy="2766483"/>
          </a:xfrm>
        </p:grpSpPr>
        <p:sp>
          <p:nvSpPr>
            <p:cNvPr id="278" name="Google Shape;278;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0" name="Google Shape;280;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82" name="Google Shape;282;p11"/>
          <p:cNvPicPr preferRelativeResize="0"/>
          <p:nvPr/>
        </p:nvPicPr>
        <p:blipFill rotWithShape="1">
          <a:blip r:embed="rId5">
            <a:alphaModFix/>
          </a:blip>
          <a:srcRect b="46141" l="40525" r="0" t="0"/>
          <a:stretch/>
        </p:blipFill>
        <p:spPr>
          <a:xfrm>
            <a:off x="9931850" y="853125"/>
            <a:ext cx="8356152" cy="4256700"/>
          </a:xfrm>
          <a:prstGeom prst="rect">
            <a:avLst/>
          </a:prstGeom>
          <a:noFill/>
          <a:ln>
            <a:noFill/>
          </a:ln>
        </p:spPr>
      </p:pic>
      <p:sp>
        <p:nvSpPr>
          <p:cNvPr id="283" name="Google Shape;283;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Riflessioni</a:t>
            </a:r>
            <a:endParaRPr sz="8000">
              <a:solidFill>
                <a:schemeClr val="lt1"/>
              </a:solidFill>
            </a:endParaRPr>
          </a:p>
        </p:txBody>
      </p:sp>
      <p:sp>
        <p:nvSpPr>
          <p:cNvPr id="284" name="Google Shape;284;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50000"/>
              </a:lnSpc>
              <a:spcBef>
                <a:spcPts val="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Che cosa hai imparato?</a:t>
            </a:r>
            <a:endParaRPr sz="4800">
              <a:solidFill>
                <a:schemeClr val="lt1"/>
              </a:solidFill>
              <a:latin typeface="Quicksand Medium"/>
              <a:ea typeface="Quicksand Medium"/>
              <a:cs typeface="Quicksand Medium"/>
              <a:sym typeface="Quicksand Medium"/>
            </a:endParaRPr>
          </a:p>
          <a:p>
            <a:pPr indent="-457200" lvl="0" marL="457200" rtl="0" algn="l">
              <a:lnSpc>
                <a:spcPct val="150000"/>
              </a:lnSpc>
              <a:spcBef>
                <a:spcPts val="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Cosa ti ha sorpreso o sfidato?</a:t>
            </a:r>
            <a:endParaRPr sz="8000">
              <a:solidFill>
                <a:schemeClr val="lt1"/>
              </a:solidFill>
              <a:latin typeface="Quicksand Medium"/>
              <a:ea typeface="Quicksand Medium"/>
              <a:cs typeface="Quicksand Medium"/>
              <a:sym typeface="Quicksand Medium"/>
            </a:endParaRPr>
          </a:p>
          <a:p>
            <a:pPr indent="-139700" lvl="0" marL="342900" rtl="0" algn="l">
              <a:lnSpc>
                <a:spcPct val="150000"/>
              </a:lnSpc>
              <a:spcBef>
                <a:spcPts val="640"/>
              </a:spcBef>
              <a:spcAft>
                <a:spcPts val="0"/>
              </a:spcAft>
              <a:buClr>
                <a:schemeClr val="dk1"/>
              </a:buClr>
              <a:buSzPts val="3200"/>
              <a:buNone/>
            </a:pPr>
            <a:r>
              <a:t/>
            </a:r>
            <a:endParaRPr>
              <a:solidFill>
                <a:schemeClr val="lt1"/>
              </a:solidFill>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88" name="Shape 288"/>
        <p:cNvGrpSpPr/>
        <p:nvPr/>
      </p:nvGrpSpPr>
      <p:grpSpPr>
        <a:xfrm>
          <a:off x="0" y="0"/>
          <a:ext cx="0" cy="0"/>
          <a:chOff x="0" y="0"/>
          <a:chExt cx="0" cy="0"/>
        </a:xfrm>
      </p:grpSpPr>
      <p:sp>
        <p:nvSpPr>
          <p:cNvPr id="289" name="Google Shape;289;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0" name="Google Shape;290;p12"/>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94" name="Google Shape;294;p12"/>
          <p:cNvGrpSpPr/>
          <p:nvPr/>
        </p:nvGrpSpPr>
        <p:grpSpPr>
          <a:xfrm>
            <a:off x="-228300" y="6944209"/>
            <a:ext cx="18940740" cy="4430740"/>
            <a:chOff x="0" y="-57150"/>
            <a:chExt cx="4988508" cy="1166944"/>
          </a:xfrm>
        </p:grpSpPr>
        <p:sp>
          <p:nvSpPr>
            <p:cNvPr id="295" name="Google Shape;295;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1" name="Google Shape;301;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p12"/>
          <p:cNvSpPr txBox="1"/>
          <p:nvPr/>
        </p:nvSpPr>
        <p:spPr>
          <a:xfrm>
            <a:off x="2157043" y="1867848"/>
            <a:ext cx="3590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03" name="Google Shape;303;p12"/>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04" name="Google Shape;304;p1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05" name="Google Shape;305;p12"/>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