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8288000" cy="10287000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Anton" panose="020B0604020202020204" charset="0"/>
      <p:regular r:id="rId18"/>
    </p:embeddedFont>
    <p:embeddedFont>
      <p:font typeface="Quicksand" charset="0"/>
      <p:regular r:id="rId19"/>
      <p:bold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1" roundtripDataSignature="AMtx7mhYqy3IzNzgBzfqxNWpv8+nO2m3e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6"/>
    <p:restoredTop sz="94658"/>
  </p:normalViewPr>
  <p:slideViewPr>
    <p:cSldViewPr snapToGrid="0">
      <p:cViewPr varScale="1">
        <p:scale>
          <a:sx n="73" d="100"/>
          <a:sy n="73" d="100"/>
        </p:scale>
        <p:origin x="53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4" name="Google Shape;9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8" name="Google Shape;11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8" name="Google Shape;13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9" name="Google Shape;15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0" name="Google Shape;18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4" name="Google Shape;19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0" name="Google Shape;22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1" name="Google Shape;241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9" name="Google Shape;269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0" name="Google Shape;29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hyperlink" Target="https://deafstudies.eu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.png"/><Relationship Id="rId9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85" name="Google Shape;85;p1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1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3655056" y="4128177"/>
            <a:ext cx="14153700" cy="2585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  <a:buSzPts val="8000"/>
            </a:pPr>
            <a:r>
              <a:rPr lang="en-US" sz="6000" dirty="0" err="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Psychische</a:t>
            </a:r>
            <a:r>
              <a:rPr lang="en-US" sz="6000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6000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(</a:t>
            </a:r>
            <a:r>
              <a:rPr lang="en-US" sz="6000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mentale</a:t>
            </a:r>
            <a:r>
              <a:rPr lang="en-US" sz="6000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) </a:t>
            </a:r>
            <a:r>
              <a:rPr lang="en-US" sz="600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Gesundheit </a:t>
            </a:r>
            <a:br>
              <a:rPr lang="en-US" sz="600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</a:br>
            <a:r>
              <a:rPr lang="en-US" sz="600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und </a:t>
            </a:r>
            <a:r>
              <a:rPr lang="en-US" sz="6000" dirty="0" err="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Wohlbefinden</a:t>
            </a:r>
            <a:endParaRPr sz="6000" b="0" i="0" u="none" strike="noStrike" cap="none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3655056" y="6713500"/>
            <a:ext cx="13707246" cy="1378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  <a:buSzPts val="3200"/>
            </a:pPr>
            <a:r>
              <a:rPr lang="en-US" sz="32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Ressourcen</a:t>
            </a:r>
            <a:r>
              <a:rPr lang="en-US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zur</a:t>
            </a:r>
            <a:r>
              <a:rPr lang="en-US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psychischen</a:t>
            </a:r>
            <a:r>
              <a:rPr lang="en-US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Gesundheit </a:t>
            </a:r>
            <a:r>
              <a:rPr lang="en-US" sz="3200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/>
            </a:r>
            <a:br>
              <a:rPr lang="en-US" sz="3200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lang="en-US" sz="3200" dirty="0" err="1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für</a:t>
            </a:r>
            <a:r>
              <a:rPr lang="en-US" sz="3200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gehörlose</a:t>
            </a:r>
            <a:r>
              <a:rPr lang="en-US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Menschen</a:t>
            </a:r>
            <a:endParaRPr sz="3200" b="0" i="0" u="none" strike="noStrike" cap="none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3457354" y="3428788"/>
            <a:ext cx="8667900" cy="495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17"/>
              </a:lnSpc>
              <a:buSzPts val="2299"/>
            </a:pPr>
            <a:r>
              <a:rPr lang="en-US" sz="22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Deaf Studies | Workshop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D5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4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97" name="Google Shape;97;p4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4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9" name="Google Shape;99;p4"/>
          <p:cNvSpPr/>
          <p:nvPr/>
        </p:nvSpPr>
        <p:spPr>
          <a:xfrm>
            <a:off x="-331548" y="0"/>
            <a:ext cx="3598334" cy="2022564"/>
          </a:xfrm>
          <a:custGeom>
            <a:avLst/>
            <a:gdLst/>
            <a:ahLst/>
            <a:cxnLst/>
            <a:rect l="l" t="t" r="r" b="b"/>
            <a:pathLst>
              <a:path w="3598334" h="2022564" extrusionOk="0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4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4"/>
          <p:cNvSpPr txBox="1"/>
          <p:nvPr/>
        </p:nvSpPr>
        <p:spPr>
          <a:xfrm>
            <a:off x="3266775" y="746088"/>
            <a:ext cx="9255425" cy="3016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buSzPts val="8000"/>
            </a:pPr>
            <a:r>
              <a:rPr lang="en-US" sz="8000" b="1" dirty="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Was </a:t>
            </a:r>
            <a:r>
              <a:rPr lang="en-US" sz="8000" b="1" dirty="0" err="1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ist</a:t>
            </a:r>
            <a:r>
              <a:rPr lang="en-US" sz="8000" b="1" dirty="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8000" b="1" dirty="0" err="1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psychische</a:t>
            </a:r>
            <a:r>
              <a:rPr lang="en-US" sz="8000" b="1" dirty="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 Gesundheit?</a:t>
            </a:r>
            <a:endParaRPr sz="2750" b="0" i="0" u="none" strike="noStrike" cap="none" dirty="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02" name="Google Shape;102;p4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684938" y="4119573"/>
            <a:ext cx="978619" cy="978619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4"/>
          <p:cNvSpPr/>
          <p:nvPr/>
        </p:nvSpPr>
        <p:spPr>
          <a:xfrm>
            <a:off x="4890370" y="4214586"/>
            <a:ext cx="2364678" cy="708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SzPts val="2750"/>
            </a:pPr>
            <a:r>
              <a:rPr lang="en-US" sz="2750" dirty="0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Wie </a:t>
            </a:r>
            <a:r>
              <a:rPr lang="en-US" sz="2750" dirty="0" err="1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wir</a:t>
            </a:r>
            <a:r>
              <a:rPr lang="en-US" sz="2750" dirty="0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2750" dirty="0" err="1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denken</a:t>
            </a:r>
            <a:endParaRPr sz="27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4"/>
          <p:cNvSpPr/>
          <p:nvPr/>
        </p:nvSpPr>
        <p:spPr>
          <a:xfrm>
            <a:off x="4890370" y="4824806"/>
            <a:ext cx="2922084" cy="1088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103636"/>
              </a:lnSpc>
              <a:buSzPts val="2750"/>
            </a:pPr>
            <a:r>
              <a:rPr lang="en-US" sz="2750" dirty="0" err="1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Unsere</a:t>
            </a:r>
            <a:r>
              <a:rPr lang="en-US" sz="2750" dirty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 Gedanken und </a:t>
            </a:r>
            <a:r>
              <a:rPr lang="en-US" sz="2750" dirty="0" err="1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Gefühle</a:t>
            </a:r>
            <a:r>
              <a:rPr lang="en-US" sz="2750" dirty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sind</a:t>
            </a:r>
            <a:r>
              <a:rPr lang="en-US" sz="2750" dirty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wichtig</a:t>
            </a:r>
            <a:r>
              <a:rPr lang="en-US" sz="2750" dirty="0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  <a:endParaRPr sz="27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5" name="Google Shape;105;p4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12454" y="4119573"/>
            <a:ext cx="978619" cy="978619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4"/>
          <p:cNvSpPr/>
          <p:nvPr/>
        </p:nvSpPr>
        <p:spPr>
          <a:xfrm>
            <a:off x="9017886" y="4214586"/>
            <a:ext cx="153602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SzPts val="2750"/>
            </a:pPr>
            <a:r>
              <a:rPr lang="en-US" sz="2750" dirty="0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Wie </a:t>
            </a:r>
            <a:r>
              <a:rPr lang="en-US" sz="2750" dirty="0" err="1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wir</a:t>
            </a:r>
            <a:r>
              <a:rPr lang="en-US" sz="2750" dirty="0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2750" dirty="0" err="1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uns</a:t>
            </a:r>
            <a:r>
              <a:rPr lang="en-US" sz="2750" dirty="0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2750" dirty="0" err="1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fühlen</a:t>
            </a:r>
            <a:endParaRPr sz="27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4"/>
          <p:cNvSpPr/>
          <p:nvPr/>
        </p:nvSpPr>
        <p:spPr>
          <a:xfrm>
            <a:off x="9034542" y="5143500"/>
            <a:ext cx="2741460" cy="1088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103636"/>
              </a:lnSpc>
              <a:buSzPts val="2750"/>
            </a:pPr>
            <a:r>
              <a:rPr lang="en-US" sz="2750" dirty="0" err="1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Jeder</a:t>
            </a:r>
            <a:r>
              <a:rPr lang="en-US" sz="2750" dirty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 Mensch </a:t>
            </a:r>
            <a:r>
              <a:rPr lang="en-US" sz="2750" dirty="0" err="1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erlebt</a:t>
            </a:r>
            <a:r>
              <a:rPr lang="en-US" sz="2750" dirty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Emotionen</a:t>
            </a:r>
            <a:r>
              <a:rPr lang="en-US" sz="2750" dirty="0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  <a:endParaRPr sz="27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8" name="Google Shape;108;p4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831563" y="7648531"/>
            <a:ext cx="978619" cy="978619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4"/>
          <p:cNvSpPr/>
          <p:nvPr/>
        </p:nvSpPr>
        <p:spPr>
          <a:xfrm>
            <a:off x="9034542" y="7429180"/>
            <a:ext cx="2491716" cy="708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SzPts val="2750"/>
            </a:pPr>
            <a:r>
              <a:rPr lang="en-US" sz="2750" dirty="0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Wie </a:t>
            </a:r>
            <a:r>
              <a:rPr lang="en-US" sz="2750" dirty="0" err="1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wir</a:t>
            </a:r>
            <a:r>
              <a:rPr lang="en-US" sz="2750" dirty="0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2750" dirty="0" err="1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uns</a:t>
            </a:r>
            <a:r>
              <a:rPr lang="en-US" sz="2750" dirty="0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2750" dirty="0" err="1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verbinden</a:t>
            </a:r>
            <a:endParaRPr sz="27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4"/>
          <p:cNvSpPr/>
          <p:nvPr/>
        </p:nvSpPr>
        <p:spPr>
          <a:xfrm>
            <a:off x="9036995" y="8452204"/>
            <a:ext cx="3256919" cy="1088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2750" dirty="0" err="1" smtClean="0">
                <a:solidFill>
                  <a:srgbClr val="151617"/>
                </a:solidFill>
                <a:latin typeface="Quicksand"/>
                <a:sym typeface="Quicksand"/>
              </a:rPr>
              <a:t>Verbindungen</a:t>
            </a:r>
            <a:r>
              <a:rPr lang="en-US" sz="2750" dirty="0">
                <a:solidFill>
                  <a:srgbClr val="151617"/>
                </a:solidFill>
                <a:latin typeface="Quicksand"/>
                <a:sym typeface="Quicksand"/>
              </a:rPr>
              <a:t> </a:t>
            </a:r>
            <a:r>
              <a:rPr lang="en-US" sz="2750" dirty="0" err="1" smtClean="0">
                <a:solidFill>
                  <a:srgbClr val="151617"/>
                </a:solidFill>
                <a:latin typeface="Quicksand"/>
                <a:sym typeface="Quicksand"/>
              </a:rPr>
              <a:t>zu</a:t>
            </a:r>
            <a:r>
              <a:rPr lang="en-US" sz="2750" dirty="0" smtClean="0">
                <a:solidFill>
                  <a:srgbClr val="151617"/>
                </a:solidFill>
                <a:latin typeface="Quicksand"/>
                <a:sym typeface="Quicksand"/>
              </a:rPr>
              <a:t> </a:t>
            </a:r>
            <a:r>
              <a:rPr lang="en-US" sz="2750" dirty="0" err="1" smtClean="0">
                <a:solidFill>
                  <a:srgbClr val="151617"/>
                </a:solidFill>
                <a:latin typeface="Quicksand"/>
                <a:sym typeface="Quicksand"/>
              </a:rPr>
              <a:t>anderen</a:t>
            </a:r>
            <a:r>
              <a:rPr lang="en-US" sz="2750" dirty="0" smtClean="0">
                <a:solidFill>
                  <a:srgbClr val="151617"/>
                </a:solidFill>
                <a:latin typeface="Quicksand"/>
                <a:sym typeface="Quicksand"/>
              </a:rPr>
              <a:t> Menschen </a:t>
            </a:r>
            <a:r>
              <a:rPr lang="en-US" sz="2750" dirty="0" err="1" smtClean="0">
                <a:solidFill>
                  <a:srgbClr val="151617"/>
                </a:solidFill>
                <a:latin typeface="Quicksand"/>
                <a:sym typeface="Quicksand"/>
              </a:rPr>
              <a:t>sind</a:t>
            </a:r>
            <a:r>
              <a:rPr lang="en-US" sz="2750" dirty="0" smtClean="0">
                <a:solidFill>
                  <a:srgbClr val="151617"/>
                </a:solidFill>
                <a:latin typeface="Quicksand"/>
                <a:sym typeface="Quicksand"/>
              </a:rPr>
              <a:t> </a:t>
            </a:r>
            <a:r>
              <a:rPr lang="en-US" sz="2750" dirty="0" err="1" smtClean="0">
                <a:solidFill>
                  <a:srgbClr val="151617"/>
                </a:solidFill>
                <a:latin typeface="Quicksand"/>
                <a:sym typeface="Quicksand"/>
              </a:rPr>
              <a:t>wichtig</a:t>
            </a:r>
            <a:r>
              <a:rPr lang="en-US" sz="2750" dirty="0" smtClean="0">
                <a:solidFill>
                  <a:srgbClr val="151617"/>
                </a:solidFill>
                <a:latin typeface="Quicksand"/>
                <a:sym typeface="Quicksand"/>
              </a:rPr>
              <a:t>.</a:t>
            </a:r>
            <a:endParaRPr sz="27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4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692134" y="7119255"/>
            <a:ext cx="978619" cy="978619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4"/>
          <p:cNvSpPr/>
          <p:nvPr/>
        </p:nvSpPr>
        <p:spPr>
          <a:xfrm>
            <a:off x="4926323" y="6788581"/>
            <a:ext cx="2491716" cy="1062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SzPts val="2750"/>
            </a:pPr>
            <a:r>
              <a:rPr lang="en-US" sz="2750" dirty="0" err="1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Jeder</a:t>
            </a:r>
            <a:r>
              <a:rPr lang="en-US" sz="2750" dirty="0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 Mensch hat </a:t>
            </a:r>
            <a:r>
              <a:rPr lang="en-US" sz="2750" dirty="0" err="1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eine</a:t>
            </a:r>
            <a:r>
              <a:rPr lang="en-US" sz="2750" dirty="0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2750" dirty="0" err="1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psychische</a:t>
            </a:r>
            <a:r>
              <a:rPr lang="en-US" sz="2750" dirty="0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 Gesundheit</a:t>
            </a:r>
            <a:endParaRPr sz="27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4"/>
          <p:cNvSpPr/>
          <p:nvPr/>
        </p:nvSpPr>
        <p:spPr>
          <a:xfrm>
            <a:off x="4890370" y="8452204"/>
            <a:ext cx="2263116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2750" b="0" i="0" u="none" strike="noStrike" cap="none" dirty="0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Das </a:t>
            </a:r>
            <a:r>
              <a:rPr lang="en-US" sz="2750" b="0" i="0" u="none" strike="noStrike" cap="none" dirty="0" err="1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ist</a:t>
            </a:r>
            <a:r>
              <a:rPr lang="en-US" sz="2750" b="0" i="0" u="none" strike="noStrike" cap="none" dirty="0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b="0" i="0" u="none" strike="noStrike" cap="none" dirty="0" err="1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Teil</a:t>
            </a:r>
            <a:r>
              <a:rPr lang="en-US" sz="2750" b="0" i="0" u="none" strike="noStrike" cap="none" dirty="0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 des Mensch-Seins.</a:t>
            </a:r>
            <a:endParaRPr sz="27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4" name="Google Shape;114;p4" descr="preencoded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2522200" y="-1"/>
            <a:ext cx="5744279" cy="8616419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4"/>
          <p:cNvSpPr txBox="1"/>
          <p:nvPr/>
        </p:nvSpPr>
        <p:spPr>
          <a:xfrm>
            <a:off x="8978900" y="8715238"/>
            <a:ext cx="930910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 dirty="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Source: Image generated by ChatGPT</a:t>
            </a:r>
            <a:endParaRPr sz="1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1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1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" name="Google Shape;120;p10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21" name="Google Shape;121;p10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122;p10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3" name="Google Shape;123;p10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0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0"/>
          <p:cNvSpPr txBox="1"/>
          <p:nvPr/>
        </p:nvSpPr>
        <p:spPr>
          <a:xfrm>
            <a:off x="3253625" y="1102338"/>
            <a:ext cx="10055975" cy="2308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buSzPts val="8000"/>
            </a:pPr>
            <a:r>
              <a:rPr lang="en-US" sz="6000" b="1" dirty="0" err="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Wichtige</a:t>
            </a:r>
            <a:r>
              <a:rPr lang="en-US" sz="6000" b="1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6000" b="1" dirty="0" err="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Begriffe</a:t>
            </a:r>
            <a:r>
              <a:rPr lang="en-US" sz="6000" b="1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6000" b="1" dirty="0" err="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zur</a:t>
            </a:r>
            <a:r>
              <a:rPr lang="en-US" sz="6000" b="1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6000" b="1" dirty="0" err="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psychischen</a:t>
            </a:r>
            <a:r>
              <a:rPr lang="en-US" sz="6000" b="1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Gesundheit</a:t>
            </a:r>
            <a:endParaRPr sz="6000" b="0" i="0" u="none" strike="noStrike" cap="none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26" name="Google Shape;126;p10"/>
          <p:cNvSpPr/>
          <p:nvPr/>
        </p:nvSpPr>
        <p:spPr>
          <a:xfrm>
            <a:off x="3917990" y="4631101"/>
            <a:ext cx="510302" cy="510302"/>
          </a:xfrm>
          <a:prstGeom prst="roundRect">
            <a:avLst>
              <a:gd name="adj" fmla="val 1792"/>
            </a:avLst>
          </a:prstGeom>
          <a:solidFill>
            <a:srgbClr val="F5F5F5"/>
          </a:solidFill>
          <a:ln w="38100" cap="flat" cmpd="sng">
            <a:solidFill>
              <a:srgbClr val="068E8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10"/>
          <p:cNvSpPr/>
          <p:nvPr/>
        </p:nvSpPr>
        <p:spPr>
          <a:xfrm>
            <a:off x="4655106" y="4708967"/>
            <a:ext cx="2835235" cy="377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2750" b="0" i="0" u="none" strike="noStrike" cap="none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Stress 😣</a:t>
            </a:r>
            <a:endParaRPr sz="275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10"/>
          <p:cNvSpPr/>
          <p:nvPr/>
        </p:nvSpPr>
        <p:spPr>
          <a:xfrm>
            <a:off x="3917990" y="6038776"/>
            <a:ext cx="510302" cy="510302"/>
          </a:xfrm>
          <a:prstGeom prst="roundRect">
            <a:avLst>
              <a:gd name="adj" fmla="val 1792"/>
            </a:avLst>
          </a:prstGeom>
          <a:solidFill>
            <a:srgbClr val="F5F5F5"/>
          </a:solidFill>
          <a:ln w="38100" cap="flat" cmpd="sng">
            <a:solidFill>
              <a:srgbClr val="833F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10"/>
          <p:cNvSpPr/>
          <p:nvPr/>
        </p:nvSpPr>
        <p:spPr>
          <a:xfrm>
            <a:off x="4655106" y="6116643"/>
            <a:ext cx="2835235" cy="377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SzPts val="2750"/>
            </a:pPr>
            <a:r>
              <a:rPr lang="en-US" sz="275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Angst </a:t>
            </a:r>
            <a:r>
              <a:rPr lang="en-US" sz="2750" b="0" i="0" u="none" strike="noStrike" cap="none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😟</a:t>
            </a:r>
            <a:endParaRPr sz="275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10"/>
          <p:cNvSpPr/>
          <p:nvPr/>
        </p:nvSpPr>
        <p:spPr>
          <a:xfrm>
            <a:off x="3917990" y="7446452"/>
            <a:ext cx="510302" cy="510302"/>
          </a:xfrm>
          <a:prstGeom prst="roundRect">
            <a:avLst>
              <a:gd name="adj" fmla="val 1792"/>
            </a:avLst>
          </a:prstGeom>
          <a:solidFill>
            <a:srgbClr val="F5F5F5"/>
          </a:solidFill>
          <a:ln w="38100" cap="flat" cmpd="sng">
            <a:solidFill>
              <a:srgbClr val="1611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10"/>
          <p:cNvSpPr/>
          <p:nvPr/>
        </p:nvSpPr>
        <p:spPr>
          <a:xfrm>
            <a:off x="4655106" y="7524319"/>
            <a:ext cx="2835235" cy="377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2750" b="0" i="0" u="none" strike="noStrike" cap="non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Depression 😞</a:t>
            </a:r>
            <a:endParaRPr sz="27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10"/>
          <p:cNvSpPr/>
          <p:nvPr/>
        </p:nvSpPr>
        <p:spPr>
          <a:xfrm>
            <a:off x="3917990" y="8854128"/>
            <a:ext cx="510302" cy="510302"/>
          </a:xfrm>
          <a:prstGeom prst="roundRect">
            <a:avLst>
              <a:gd name="adj" fmla="val 1792"/>
            </a:avLst>
          </a:prstGeom>
          <a:solidFill>
            <a:srgbClr val="F5F5F5"/>
          </a:solidFill>
          <a:ln w="38100" cap="flat" cmpd="sng">
            <a:solidFill>
              <a:srgbClr val="E6E0C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10"/>
          <p:cNvSpPr/>
          <p:nvPr/>
        </p:nvSpPr>
        <p:spPr>
          <a:xfrm>
            <a:off x="4655106" y="8931995"/>
            <a:ext cx="2835235" cy="377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SzPts val="2750"/>
            </a:pPr>
            <a:r>
              <a:rPr lang="en-US" sz="275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Mobbing </a:t>
            </a:r>
            <a:r>
              <a:rPr lang="en-US" sz="2750" b="0" i="0" u="none" strike="noStrike" cap="none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🚫😠</a:t>
            </a:r>
            <a:endParaRPr sz="275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10"/>
          <p:cNvSpPr txBox="1"/>
          <p:nvPr/>
        </p:nvSpPr>
        <p:spPr>
          <a:xfrm>
            <a:off x="8978900" y="8715238"/>
            <a:ext cx="930910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Source: Image generated by ChatGPT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5" name="Google Shape;135;p10" descr="A group of people with different expressions&#10;&#10;AI-generated content may be incorrect."/>
          <p:cNvPicPr preferRelativeResize="0"/>
          <p:nvPr/>
        </p:nvPicPr>
        <p:blipFill rotWithShape="1">
          <a:blip r:embed="rId5">
            <a:alphaModFix/>
          </a:blip>
          <a:srcRect t="8814" b="10918"/>
          <a:stretch/>
        </p:blipFill>
        <p:spPr>
          <a:xfrm>
            <a:off x="11176000" y="0"/>
            <a:ext cx="7112000" cy="85628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43F98"/>
        </a:solidFill>
        <a:effectLst/>
      </p:bgPr>
    </p:bg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" name="Google Shape;140;p1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41" name="Google Shape;141;p11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1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3" name="Google Shape;143;p11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11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1"/>
          <p:cNvSpPr txBox="1"/>
          <p:nvPr/>
        </p:nvSpPr>
        <p:spPr>
          <a:xfrm>
            <a:off x="3253625" y="502638"/>
            <a:ext cx="8049375" cy="2308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buSzPts val="8000"/>
            </a:pPr>
            <a:r>
              <a:rPr lang="en-US" sz="6000" b="1" dirty="0" err="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Herausforderungen</a:t>
            </a:r>
            <a:r>
              <a:rPr lang="en-US" sz="6000" b="1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für </a:t>
            </a:r>
            <a:r>
              <a:rPr lang="en-US" sz="6000" b="1" dirty="0" err="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gehörlose</a:t>
            </a:r>
            <a:r>
              <a:rPr lang="en-US" sz="6000" b="1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Menschen</a:t>
            </a:r>
            <a:endParaRPr sz="6000" b="1" i="0" u="none" strike="noStrike" cap="none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46" name="Google Shape;146;p11"/>
          <p:cNvSpPr txBox="1"/>
          <p:nvPr/>
        </p:nvSpPr>
        <p:spPr>
          <a:xfrm>
            <a:off x="8978900" y="8766038"/>
            <a:ext cx="930910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Source: Image generated by ChatGPT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11"/>
          <p:cNvSpPr/>
          <p:nvPr/>
        </p:nvSpPr>
        <p:spPr>
          <a:xfrm>
            <a:off x="3367091" y="4002318"/>
            <a:ext cx="4129683" cy="3725284"/>
          </a:xfrm>
          <a:prstGeom prst="roundRect">
            <a:avLst>
              <a:gd name="adj" fmla="val 434"/>
            </a:avLst>
          </a:prstGeom>
          <a:solidFill>
            <a:srgbClr val="F5F5F5"/>
          </a:solidFill>
          <a:ln w="38100" cap="flat" cmpd="sng">
            <a:solidFill>
              <a:srgbClr val="068E8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11"/>
          <p:cNvSpPr/>
          <p:nvPr/>
        </p:nvSpPr>
        <p:spPr>
          <a:xfrm>
            <a:off x="3632004" y="4360832"/>
            <a:ext cx="3732337" cy="6258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SzPts val="2750"/>
            </a:pPr>
            <a:r>
              <a:rPr lang="en-US" sz="2400" dirty="0" err="1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Kommunikationsbarrieren</a:t>
            </a:r>
            <a:endParaRPr sz="2400" b="0" i="0" u="none" strike="noStrike" cap="none" dirty="0">
              <a:solidFill>
                <a:srgbClr val="000000"/>
              </a:solidFill>
              <a:sym typeface="Arial"/>
            </a:endParaRPr>
          </a:p>
        </p:txBody>
      </p:sp>
      <p:sp>
        <p:nvSpPr>
          <p:cNvPr id="149" name="Google Shape;149;p11"/>
          <p:cNvSpPr/>
          <p:nvPr/>
        </p:nvSpPr>
        <p:spPr>
          <a:xfrm>
            <a:off x="3668395" y="5012538"/>
            <a:ext cx="3532800" cy="19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103636"/>
              </a:lnSpc>
              <a:buSzPts val="2750"/>
            </a:pPr>
            <a:r>
              <a:rPr lang="en-US" sz="2750" dirty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Kein </a:t>
            </a:r>
            <a:r>
              <a:rPr lang="en-US" sz="2750" dirty="0" err="1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Dolmetscher</a:t>
            </a:r>
            <a:r>
              <a:rPr lang="en-US" sz="2750" dirty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verfügbar</a:t>
            </a:r>
            <a:r>
              <a:rPr lang="en-US" sz="2750" dirty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. Keine </a:t>
            </a:r>
            <a:r>
              <a:rPr lang="en-US" sz="2750" dirty="0" err="1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Informationen</a:t>
            </a:r>
            <a:r>
              <a:rPr lang="en-US" sz="2750" dirty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 in </a:t>
            </a:r>
            <a:r>
              <a:rPr lang="en-US" sz="2750" dirty="0" err="1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Gebärdensprache</a:t>
            </a:r>
            <a:r>
              <a:rPr lang="en-US" sz="2750" dirty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. </a:t>
            </a:r>
            <a:r>
              <a:rPr lang="en-US" sz="2750" dirty="0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/>
            </a:r>
            <a:br>
              <a:rPr lang="en-US" sz="2750" dirty="0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lang="en-US" sz="2750" dirty="0" err="1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Es</a:t>
            </a:r>
            <a:r>
              <a:rPr lang="en-US" sz="2750" dirty="0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ist</a:t>
            </a:r>
            <a:r>
              <a:rPr lang="en-US" sz="2750" dirty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schwer</a:t>
            </a:r>
            <a:r>
              <a:rPr lang="en-US" sz="2750" dirty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, </a:t>
            </a:r>
            <a:r>
              <a:rPr lang="en-US" sz="2750" dirty="0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/>
            </a:r>
            <a:br>
              <a:rPr lang="en-US" sz="2750" dirty="0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lang="en-US" sz="2750" dirty="0" err="1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Hilfe</a:t>
            </a:r>
            <a:r>
              <a:rPr lang="en-US" sz="2750" dirty="0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zu</a:t>
            </a:r>
            <a:r>
              <a:rPr lang="en-US" sz="2750" dirty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finden</a:t>
            </a:r>
            <a:r>
              <a:rPr lang="en-US" sz="2750" dirty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  <a:endParaRPr sz="27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11"/>
          <p:cNvSpPr/>
          <p:nvPr/>
        </p:nvSpPr>
        <p:spPr>
          <a:xfrm>
            <a:off x="7796574" y="4021456"/>
            <a:ext cx="4317879" cy="3725284"/>
          </a:xfrm>
          <a:prstGeom prst="roundRect">
            <a:avLst>
              <a:gd name="adj" fmla="val 434"/>
            </a:avLst>
          </a:prstGeom>
          <a:solidFill>
            <a:srgbClr val="F5F5F5"/>
          </a:solidFill>
          <a:ln w="38100" cap="flat" cmpd="sng">
            <a:solidFill>
              <a:srgbClr val="833F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11"/>
          <p:cNvSpPr/>
          <p:nvPr/>
        </p:nvSpPr>
        <p:spPr>
          <a:xfrm>
            <a:off x="8155900" y="4312069"/>
            <a:ext cx="3340425" cy="6258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SzPts val="2750"/>
            </a:pPr>
            <a:r>
              <a:rPr lang="en-US" sz="2750" dirty="0" err="1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Sich</a:t>
            </a:r>
            <a:r>
              <a:rPr lang="en-US" sz="2750" dirty="0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2750" dirty="0" err="1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isoliert</a:t>
            </a:r>
            <a:r>
              <a:rPr lang="en-US" sz="2750" dirty="0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2750" dirty="0" err="1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fühlen</a:t>
            </a:r>
            <a:endParaRPr sz="27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11"/>
          <p:cNvSpPr/>
          <p:nvPr/>
        </p:nvSpPr>
        <p:spPr>
          <a:xfrm>
            <a:off x="8155900" y="4937962"/>
            <a:ext cx="3340500" cy="264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103636"/>
              </a:lnSpc>
              <a:buSzPts val="2750"/>
            </a:pPr>
            <a:r>
              <a:rPr lang="en-US" sz="2750" dirty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Viele </a:t>
            </a:r>
            <a:r>
              <a:rPr lang="en-US" sz="2750" dirty="0" err="1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Gehörlose</a:t>
            </a:r>
            <a:r>
              <a:rPr lang="en-US" sz="2750" dirty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fühlen</a:t>
            </a:r>
            <a:r>
              <a:rPr lang="en-US" sz="2750" dirty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sich</a:t>
            </a:r>
            <a:r>
              <a:rPr lang="en-US" sz="2750" dirty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 von </a:t>
            </a:r>
            <a:r>
              <a:rPr lang="en-US" sz="2750" dirty="0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“</a:t>
            </a:r>
            <a:r>
              <a:rPr lang="en-US" sz="2750" dirty="0" err="1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hörgerichteten</a:t>
            </a:r>
            <a:r>
              <a:rPr lang="en-US" sz="2750" dirty="0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Diensten</a:t>
            </a:r>
            <a:r>
              <a:rPr lang="en-US" sz="2750" dirty="0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” </a:t>
            </a:r>
            <a:r>
              <a:rPr lang="en-US" sz="2750" dirty="0" err="1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allein</a:t>
            </a:r>
            <a:r>
              <a:rPr lang="en-US" sz="2750" dirty="0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gelassen</a:t>
            </a:r>
            <a:r>
              <a:rPr lang="en-US" sz="2750" dirty="0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oder</a:t>
            </a:r>
            <a:r>
              <a:rPr lang="en-US" sz="2750" dirty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missverstanden</a:t>
            </a:r>
            <a:r>
              <a:rPr lang="en-US" sz="2750" dirty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  <a:endParaRPr sz="27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11"/>
          <p:cNvSpPr/>
          <p:nvPr/>
        </p:nvSpPr>
        <p:spPr>
          <a:xfrm>
            <a:off x="3367091" y="8026401"/>
            <a:ext cx="8747362" cy="1757962"/>
          </a:xfrm>
          <a:prstGeom prst="roundRect">
            <a:avLst>
              <a:gd name="adj" fmla="val 661"/>
            </a:avLst>
          </a:prstGeom>
          <a:solidFill>
            <a:srgbClr val="F5F5F5"/>
          </a:solidFill>
          <a:ln w="38100" cap="flat" cmpd="sng">
            <a:solidFill>
              <a:srgbClr val="1611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11"/>
          <p:cNvSpPr/>
          <p:nvPr/>
        </p:nvSpPr>
        <p:spPr>
          <a:xfrm>
            <a:off x="3632005" y="8285127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SzPts val="2750"/>
            </a:pPr>
            <a:r>
              <a:rPr lang="en-US" sz="2400" dirty="0" err="1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Wesentliches</a:t>
            </a:r>
            <a:r>
              <a:rPr lang="en-US" sz="2400" dirty="0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2400" dirty="0" err="1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Bedürfnis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11"/>
          <p:cNvSpPr/>
          <p:nvPr/>
        </p:nvSpPr>
        <p:spPr>
          <a:xfrm>
            <a:off x="5685958" y="8431314"/>
            <a:ext cx="6873502" cy="729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103636"/>
              </a:lnSpc>
              <a:buSzPts val="2750"/>
            </a:pPr>
            <a:r>
              <a:rPr lang="en-US" sz="2750" dirty="0" err="1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Gebärdensprache</a:t>
            </a:r>
            <a:r>
              <a:rPr lang="en-US" sz="2750" dirty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ist</a:t>
            </a:r>
            <a:r>
              <a:rPr lang="en-US" sz="2750" dirty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essentiell</a:t>
            </a:r>
            <a:r>
              <a:rPr lang="en-US" sz="2750" dirty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/>
            </a:r>
            <a:br>
              <a:rPr lang="en-US" sz="2750" dirty="0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lang="en-US" sz="2750" dirty="0" err="1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für</a:t>
            </a:r>
            <a:r>
              <a:rPr lang="en-US" sz="2750" dirty="0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 die </a:t>
            </a:r>
            <a:r>
              <a:rPr lang="en-US" sz="2750" dirty="0" err="1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Unterstützung</a:t>
            </a:r>
            <a:r>
              <a:rPr lang="en-US" sz="2750" dirty="0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 der </a:t>
            </a:r>
            <a:r>
              <a:rPr lang="en-US" sz="2750" dirty="0" err="1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psychischen</a:t>
            </a:r>
            <a:r>
              <a:rPr lang="en-US" sz="2750" dirty="0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 Gesundheit</a:t>
            </a:r>
            <a:r>
              <a:rPr lang="en-US" sz="2750" b="0" i="0" u="none" strike="noStrike" cap="none" dirty="0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!</a:t>
            </a:r>
            <a:endParaRPr sz="27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6" name="Google Shape;156;p11" descr="A drawing of a door with a sign and question marks&#10;&#10;AI-generated content may be incorrect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546685" y="-15318"/>
            <a:ext cx="5769850" cy="8654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Google Shape;161;p2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62" name="Google Shape;162;p2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p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4" name="Google Shape;164;p2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2"/>
          <p:cNvSpPr txBox="1"/>
          <p:nvPr/>
        </p:nvSpPr>
        <p:spPr>
          <a:xfrm>
            <a:off x="3177431" y="393826"/>
            <a:ext cx="9600900" cy="2585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  <a:buSzPts val="8000"/>
            </a:pPr>
            <a:r>
              <a:rPr lang="en-US" sz="6000" dirty="0" err="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Gruppendiskussion</a:t>
            </a:r>
            <a:r>
              <a:rPr lang="en-US" sz="6000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br>
              <a:rPr lang="en-US" sz="6000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</a:br>
            <a:r>
              <a:rPr lang="en-US" sz="6000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Was </a:t>
            </a:r>
            <a:r>
              <a:rPr lang="en-US" sz="6000" dirty="0" err="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sind</a:t>
            </a:r>
            <a:r>
              <a:rPr lang="en-US" sz="6000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die </a:t>
            </a:r>
            <a:r>
              <a:rPr lang="en-US" sz="6000" dirty="0" err="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Barrieren</a:t>
            </a:r>
            <a:r>
              <a:rPr lang="en-US" sz="6000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?</a:t>
            </a:r>
            <a:endParaRPr sz="6000" dirty="0"/>
          </a:p>
        </p:txBody>
      </p:sp>
      <p:pic>
        <p:nvPicPr>
          <p:cNvPr id="167" name="Google Shape;167;p2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76954" y="4221039"/>
            <a:ext cx="1134070" cy="1360884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"/>
          <p:cNvSpPr/>
          <p:nvPr/>
        </p:nvSpPr>
        <p:spPr>
          <a:xfrm>
            <a:off x="5451164" y="4447850"/>
            <a:ext cx="5593200" cy="3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SzPts val="2750"/>
            </a:pPr>
            <a:r>
              <a:rPr lang="en-US" sz="2750" dirty="0" err="1" smtClean="0">
                <a:solidFill>
                  <a:schemeClr val="lt1"/>
                </a:solidFill>
                <a:latin typeface="Anton"/>
                <a:sym typeface="Anton"/>
              </a:rPr>
              <a:t>Erfahrungsaustausch</a:t>
            </a:r>
            <a:endParaRPr sz="275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5451186" y="4938271"/>
            <a:ext cx="60822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103636"/>
              </a:lnSpc>
              <a:buSzPts val="2750"/>
            </a:pPr>
            <a:r>
              <a:rPr lang="en-US" sz="275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Was </a:t>
            </a:r>
            <a:r>
              <a:rPr lang="en-US" sz="275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macht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es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für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Gehörlose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schwer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,</a:t>
            </a:r>
          </a:p>
          <a:p>
            <a:pPr lvl="0">
              <a:lnSpc>
                <a:spcPct val="103636"/>
              </a:lnSpc>
              <a:buSzPts val="2750"/>
            </a:pPr>
            <a:r>
              <a:rPr lang="en-US" sz="275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Hilfe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zu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bekommen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?</a:t>
            </a:r>
            <a:endParaRPr sz="275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0" name="Google Shape;170;p2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976954" y="6109719"/>
            <a:ext cx="1134070" cy="1360884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"/>
          <p:cNvSpPr/>
          <p:nvPr/>
        </p:nvSpPr>
        <p:spPr>
          <a:xfrm>
            <a:off x="5451166" y="6336525"/>
            <a:ext cx="5085000" cy="3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SzPts val="2750"/>
            </a:pPr>
            <a:r>
              <a:rPr lang="en-US" sz="275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Wirkung</a:t>
            </a:r>
            <a:r>
              <a:rPr lang="en-US" sz="275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der </a:t>
            </a:r>
            <a:r>
              <a:rPr lang="en-US" sz="275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Kommunikation</a:t>
            </a:r>
            <a:endParaRPr sz="275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5451164" y="6826952"/>
            <a:ext cx="6082222" cy="45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103636"/>
              </a:lnSpc>
              <a:buSzPts val="2750"/>
            </a:pPr>
            <a:r>
              <a:rPr lang="en-US" sz="275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Wie </a:t>
            </a:r>
            <a:r>
              <a:rPr lang="en-US" sz="275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wirkt</a:t>
            </a:r>
            <a:r>
              <a:rPr lang="en-US" sz="275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sich</a:t>
            </a:r>
            <a:r>
              <a:rPr lang="en-US" sz="275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Kommunikation</a:t>
            </a:r>
            <a:r>
              <a:rPr lang="en-US" sz="275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auf 
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die </a:t>
            </a:r>
            <a:r>
              <a:rPr lang="en-US" sz="275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benötigte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Hilfe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aus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?</a:t>
            </a:r>
            <a:endParaRPr sz="275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3" name="Google Shape;173;p2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976954" y="7846849"/>
            <a:ext cx="1134070" cy="1360884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"/>
          <p:cNvSpPr/>
          <p:nvPr/>
        </p:nvSpPr>
        <p:spPr>
          <a:xfrm>
            <a:off x="5451186" y="8220460"/>
            <a:ext cx="2835300" cy="3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SzPts val="2750"/>
            </a:pPr>
            <a:r>
              <a:rPr lang="en-US" sz="275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Reale </a:t>
            </a:r>
            <a:r>
              <a:rPr lang="en-US" sz="275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Beispiele</a:t>
            </a:r>
            <a:endParaRPr sz="275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5451186" y="8710878"/>
            <a:ext cx="60822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103636"/>
              </a:lnSpc>
              <a:buSzPts val="2750"/>
            </a:pPr>
            <a:r>
              <a:rPr lang="en-US" sz="275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Irgendwelche </a:t>
            </a:r>
            <a:r>
              <a:rPr lang="en-US" sz="275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Geschichten</a:t>
            </a:r>
            <a:r>
              <a:rPr lang="en-US" sz="275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oder</a:t>
            </a:r>
            <a:r>
              <a:rPr lang="en-US" sz="275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Beispiele</a:t>
            </a:r>
            <a:r>
              <a:rPr lang="en-US" sz="275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, die </a:t>
            </a:r>
            <a:r>
              <a:rPr lang="en-US" sz="275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ihr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teilen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möchtet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?</a:t>
            </a:r>
            <a:endParaRPr sz="275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6" name="Google Shape;176;p2" descr="A group of people sitting in chairs talking&#10;&#10;AI-generated content may be incorrect.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2588246" y="-15318"/>
            <a:ext cx="5699754" cy="8549631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"/>
          <p:cNvSpPr txBox="1"/>
          <p:nvPr/>
        </p:nvSpPr>
        <p:spPr>
          <a:xfrm>
            <a:off x="8978900" y="8566929"/>
            <a:ext cx="930910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Source: Image generated by ChatGPT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D5"/>
        </a:solidFill>
        <a:effectLst/>
      </p:bgPr>
    </p:bg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2" name="Google Shape;182;p16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83" name="Google Shape;183;p16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p16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5" name="Google Shape;185;p16"/>
          <p:cNvSpPr/>
          <p:nvPr/>
        </p:nvSpPr>
        <p:spPr>
          <a:xfrm>
            <a:off x="-331548" y="0"/>
            <a:ext cx="3598334" cy="2022564"/>
          </a:xfrm>
          <a:custGeom>
            <a:avLst/>
            <a:gdLst/>
            <a:ahLst/>
            <a:cxnLst/>
            <a:rect l="l" t="t" r="r" b="b"/>
            <a:pathLst>
              <a:path w="3598334" h="2022564" extrusionOk="0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16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16"/>
          <p:cNvSpPr txBox="1"/>
          <p:nvPr/>
        </p:nvSpPr>
        <p:spPr>
          <a:xfrm>
            <a:off x="3266775" y="746088"/>
            <a:ext cx="14806200" cy="2449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buSzPts val="8000"/>
            </a:pPr>
            <a:r>
              <a:rPr lang="en-US" sz="8000" b="1" dirty="0" smtClean="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Video</a:t>
            </a:r>
            <a:br>
              <a:rPr lang="en-US" sz="8000" b="1" dirty="0" smtClean="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</a:br>
            <a:r>
              <a:rPr lang="en-US" sz="4800" b="1" dirty="0" err="1" smtClean="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Gehörlosenfreundliche</a:t>
            </a:r>
            <a:r>
              <a:rPr lang="en-US" sz="4800" b="1" dirty="0" smtClean="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4800" b="1" dirty="0" err="1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Dienstleistungen</a:t>
            </a:r>
            <a:endParaRPr sz="4800" b="0" i="0" u="none" strike="noStrike" cap="none" dirty="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88" name="Google Shape;188;p16"/>
          <p:cNvSpPr/>
          <p:nvPr/>
        </p:nvSpPr>
        <p:spPr>
          <a:xfrm>
            <a:off x="3638590" y="4257941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SzPts val="2750"/>
            </a:pPr>
            <a:r>
              <a:rPr lang="en-US" sz="2750" dirty="0" err="1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Anschauen</a:t>
            </a:r>
            <a:r>
              <a:rPr lang="en-US" sz="2750" dirty="0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 und </a:t>
            </a:r>
            <a:r>
              <a:rPr lang="en-US" sz="2750" dirty="0" err="1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lernen</a:t>
            </a:r>
            <a:endParaRPr sz="27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16"/>
          <p:cNvSpPr/>
          <p:nvPr/>
        </p:nvSpPr>
        <p:spPr>
          <a:xfrm>
            <a:off x="3638590" y="5296285"/>
            <a:ext cx="6244709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103636"/>
              </a:lnSpc>
              <a:buSzPts val="2750"/>
            </a:pPr>
            <a:r>
              <a:rPr lang="en-US" sz="2750" dirty="0" err="1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Kurzes</a:t>
            </a:r>
            <a:r>
              <a:rPr lang="en-US" sz="2750" dirty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 Video </a:t>
            </a:r>
            <a:r>
              <a:rPr lang="en-US" sz="2750" dirty="0" err="1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mit</a:t>
            </a:r>
            <a:r>
              <a:rPr lang="en-US" sz="2750" dirty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gehörlosenfreundlichen</a:t>
            </a:r>
            <a:r>
              <a:rPr lang="en-US" sz="2750" dirty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Diensten</a:t>
            </a:r>
            <a:r>
              <a:rPr lang="en-US" sz="2750" dirty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. </a:t>
            </a:r>
            <a:r>
              <a:rPr lang="en-US" sz="2750" dirty="0" err="1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Beispiele</a:t>
            </a:r>
            <a:r>
              <a:rPr lang="en-US" sz="2750" dirty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 für </a:t>
            </a:r>
            <a:r>
              <a:rPr lang="en-US" sz="2750" dirty="0" err="1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SignHealth</a:t>
            </a:r>
            <a:r>
              <a:rPr lang="en-US" sz="2750" dirty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, Helplines für </a:t>
            </a:r>
            <a:r>
              <a:rPr lang="en-US" sz="2750" dirty="0" err="1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Gehörlose</a:t>
            </a:r>
            <a:r>
              <a:rPr lang="en-US" sz="2750" dirty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, Peer-Support.</a:t>
            </a:r>
            <a:endParaRPr sz="27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16"/>
          <p:cNvSpPr/>
          <p:nvPr/>
        </p:nvSpPr>
        <p:spPr>
          <a:xfrm>
            <a:off x="10444321" y="4257941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SzPts val="2750"/>
            </a:pPr>
            <a:r>
              <a:rPr lang="en-US" sz="2750" dirty="0" err="1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Diskussionspunkte</a:t>
            </a:r>
            <a:endParaRPr sz="27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16"/>
          <p:cNvSpPr/>
          <p:nvPr/>
        </p:nvSpPr>
        <p:spPr>
          <a:xfrm>
            <a:off x="10444321" y="4839085"/>
            <a:ext cx="6244709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103636"/>
              </a:lnSpc>
              <a:buSzPts val="2750"/>
            </a:pPr>
            <a:r>
              <a:rPr lang="en-US" sz="2750" dirty="0" err="1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Welche</a:t>
            </a:r>
            <a:r>
              <a:rPr lang="en-US" sz="2750" dirty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gehörlosenfreundlichen</a:t>
            </a:r>
            <a:r>
              <a:rPr lang="en-US" sz="2750" dirty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Dienste</a:t>
            </a:r>
            <a:r>
              <a:rPr lang="en-US" sz="2750" dirty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habt</a:t>
            </a:r>
            <a:r>
              <a:rPr lang="en-US" sz="2750" dirty="0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ihr</a:t>
            </a:r>
            <a:r>
              <a:rPr lang="en-US" sz="2750" dirty="0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gesehen</a:t>
            </a:r>
            <a:r>
              <a:rPr lang="en-US" sz="2750" dirty="0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? </a:t>
            </a:r>
            <a:br>
              <a:rPr lang="en-US" sz="2750" dirty="0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lang="en-US" sz="2750" dirty="0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Was </a:t>
            </a:r>
            <a:r>
              <a:rPr lang="en-US" sz="2750" dirty="0" err="1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sah</a:t>
            </a:r>
            <a:r>
              <a:rPr lang="en-US" sz="2750" dirty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hilfreich</a:t>
            </a:r>
            <a:r>
              <a:rPr lang="en-US" sz="2750" dirty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aus</a:t>
            </a:r>
            <a:r>
              <a:rPr lang="en-US" sz="2750" dirty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?</a:t>
            </a:r>
            <a:endParaRPr sz="27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6" name="Google Shape;196;p17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97" name="Google Shape;197;p17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17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9" name="Google Shape;199;p17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17"/>
          <p:cNvSpPr/>
          <p:nvPr/>
        </p:nvSpPr>
        <p:spPr>
          <a:xfrm>
            <a:off x="-344113" y="0"/>
            <a:ext cx="3610309" cy="2030799"/>
          </a:xfrm>
          <a:custGeom>
            <a:avLst/>
            <a:gdLst/>
            <a:ahLst/>
            <a:cxnLst/>
            <a:rect l="l" t="t" r="r" b="b"/>
            <a:pathLst>
              <a:path w="3610309" h="2030799" extrusionOk="0">
                <a:moveTo>
                  <a:pt x="0" y="0"/>
                </a:moveTo>
                <a:lnTo>
                  <a:pt x="3610309" y="0"/>
                </a:lnTo>
                <a:lnTo>
                  <a:pt x="3610309" y="2030799"/>
                </a:lnTo>
                <a:lnTo>
                  <a:pt x="0" y="20307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17"/>
          <p:cNvSpPr txBox="1"/>
          <p:nvPr/>
        </p:nvSpPr>
        <p:spPr>
          <a:xfrm>
            <a:off x="3253515" y="522709"/>
            <a:ext cx="14806200" cy="3016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buSzPts val="8000"/>
            </a:pPr>
            <a:r>
              <a:rPr lang="en-US" sz="8000" b="1" dirty="0" err="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Ressourcen</a:t>
            </a:r>
            <a:r>
              <a:rPr lang="en-US" sz="8000" b="1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-Mapping – 
Wo </a:t>
            </a:r>
            <a:r>
              <a:rPr lang="en-US" sz="8000" b="1" dirty="0" err="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finde</a:t>
            </a:r>
            <a:r>
              <a:rPr lang="en-US" sz="8000" b="1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ich </a:t>
            </a:r>
            <a:r>
              <a:rPr lang="en-US" sz="8000" b="1" dirty="0" err="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Hilfe</a:t>
            </a:r>
            <a:r>
              <a:rPr lang="en-US" sz="8000" b="1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??</a:t>
            </a:r>
            <a:endParaRPr sz="2750" b="0" i="0" u="none" strike="noStrike" cap="none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02" name="Google Shape;202;p17"/>
          <p:cNvSpPr/>
          <p:nvPr/>
        </p:nvSpPr>
        <p:spPr>
          <a:xfrm>
            <a:off x="4583662" y="4691081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r">
              <a:buSzPts val="2750"/>
            </a:pPr>
            <a:r>
              <a:rPr lang="de-AT" sz="3600" b="0" i="0" u="none" strike="noStrike" cap="none" dirty="0" smtClean="0">
                <a:solidFill>
                  <a:schemeClr val="lt1"/>
                </a:solidFill>
                <a:latin typeface="Anton" panose="020B0604020202020204" charset="0"/>
                <a:sym typeface="Arial"/>
              </a:rPr>
              <a:t>Krisen-Hotlines</a:t>
            </a:r>
            <a:endParaRPr sz="3600" b="0" i="0" u="none" strike="noStrike" cap="none" dirty="0">
              <a:solidFill>
                <a:schemeClr val="lt1"/>
              </a:solidFill>
              <a:latin typeface="Anton" panose="020B0604020202020204" charset="0"/>
              <a:sym typeface="Arial"/>
            </a:endParaRPr>
          </a:p>
        </p:txBody>
      </p:sp>
      <p:sp>
        <p:nvSpPr>
          <p:cNvPr id="203" name="Google Shape;203;p17"/>
          <p:cNvSpPr/>
          <p:nvPr/>
        </p:nvSpPr>
        <p:spPr>
          <a:xfrm>
            <a:off x="3520196" y="5181500"/>
            <a:ext cx="3898702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r">
              <a:lnSpc>
                <a:spcPct val="103636"/>
              </a:lnSpc>
              <a:buSzPts val="2750"/>
            </a:pPr>
            <a:r>
              <a:rPr lang="en-US" sz="275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Notfall</a:t>
            </a:r>
            <a:r>
              <a:rPr lang="en-US" sz="275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-Text 
und </a:t>
            </a:r>
            <a:r>
              <a:rPr lang="en-US" sz="275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Videounterstützung</a:t>
            </a:r>
            <a:endParaRPr sz="275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4" name="Google Shape;204;p17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759059" y="4061598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17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742039" y="5002073"/>
            <a:ext cx="339328" cy="42422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17"/>
          <p:cNvSpPr/>
          <p:nvPr/>
        </p:nvSpPr>
        <p:spPr>
          <a:xfrm>
            <a:off x="12664196" y="4691081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SzPts val="2750"/>
            </a:pPr>
            <a:r>
              <a:rPr lang="en-US" sz="36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Beratung</a:t>
            </a:r>
            <a:endParaRPr sz="3600" b="0" i="0" u="none" strike="noStrike" cap="none" dirty="0">
              <a:solidFill>
                <a:schemeClr val="lt1"/>
              </a:solidFill>
              <a:sym typeface="Arial"/>
            </a:endParaRPr>
          </a:p>
        </p:txBody>
      </p:sp>
      <p:sp>
        <p:nvSpPr>
          <p:cNvPr id="207" name="Google Shape;207;p17"/>
          <p:cNvSpPr/>
          <p:nvPr/>
        </p:nvSpPr>
        <p:spPr>
          <a:xfrm>
            <a:off x="12664196" y="5181500"/>
            <a:ext cx="3898821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103636"/>
              </a:lnSpc>
              <a:buSzPts val="2750"/>
            </a:pPr>
            <a:r>
              <a:rPr lang="en-US" sz="275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Professionelle</a:t>
            </a:r>
            <a:r>
              <a:rPr lang="en-US" sz="275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Therapieleistungen</a:t>
            </a:r>
            <a:endParaRPr sz="275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8" name="Google Shape;208;p17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759059" y="4061598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17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1001607" y="5002073"/>
            <a:ext cx="339328" cy="42422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17"/>
          <p:cNvSpPr/>
          <p:nvPr/>
        </p:nvSpPr>
        <p:spPr>
          <a:xfrm>
            <a:off x="12664196" y="7143650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SzPts val="2750"/>
            </a:pPr>
            <a:r>
              <a:rPr lang="en-US" sz="36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Peer-</a:t>
            </a:r>
            <a:r>
              <a:rPr lang="en-US" sz="36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Unterstützung</a:t>
            </a:r>
            <a:endParaRPr sz="3600" b="0" i="0" u="none" strike="noStrike" cap="none" dirty="0">
              <a:solidFill>
                <a:schemeClr val="lt1"/>
              </a:solidFill>
              <a:sym typeface="Arial"/>
            </a:endParaRPr>
          </a:p>
        </p:txBody>
      </p:sp>
      <p:sp>
        <p:nvSpPr>
          <p:cNvPr id="211" name="Google Shape;211;p17"/>
          <p:cNvSpPr/>
          <p:nvPr/>
        </p:nvSpPr>
        <p:spPr>
          <a:xfrm>
            <a:off x="12664196" y="8242050"/>
            <a:ext cx="3898821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103636"/>
              </a:lnSpc>
              <a:buSzPts val="2750"/>
            </a:pPr>
            <a:r>
              <a:rPr lang="en-US" sz="275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Gruppen </a:t>
            </a:r>
            <a:r>
              <a:rPr lang="en-US" sz="275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mit</a:t>
            </a:r>
            <a:r>
              <a:rPr lang="en-US" sz="275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gemeinsamen</a:t>
            </a:r>
            <a:r>
              <a:rPr lang="en-US" sz="275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Erlebnissen</a:t>
            </a:r>
            <a:endParaRPr sz="275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2" name="Google Shape;212;p17" descr="preencoded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759059" y="4061598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17" descr="preencoded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1001607" y="7261641"/>
            <a:ext cx="339328" cy="42422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17"/>
          <p:cNvSpPr/>
          <p:nvPr/>
        </p:nvSpPr>
        <p:spPr>
          <a:xfrm>
            <a:off x="4583662" y="7143650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r">
              <a:buSzPts val="2750"/>
            </a:pPr>
            <a:r>
              <a:rPr lang="en-US" sz="36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Online-</a:t>
            </a:r>
            <a:r>
              <a:rPr lang="en-US" sz="36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Hilfe</a:t>
            </a:r>
            <a:endParaRPr sz="3600" b="0" i="0" u="none" strike="noStrike" cap="none" dirty="0">
              <a:solidFill>
                <a:schemeClr val="lt1"/>
              </a:solidFill>
              <a:sym typeface="Arial"/>
            </a:endParaRPr>
          </a:p>
        </p:txBody>
      </p:sp>
      <p:sp>
        <p:nvSpPr>
          <p:cNvPr id="215" name="Google Shape;215;p17"/>
          <p:cNvSpPr/>
          <p:nvPr/>
        </p:nvSpPr>
        <p:spPr>
          <a:xfrm>
            <a:off x="3520196" y="7634068"/>
            <a:ext cx="3898702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r">
              <a:lnSpc>
                <a:spcPct val="103636"/>
              </a:lnSpc>
              <a:buSzPts val="2750"/>
            </a:pPr>
            <a:r>
              <a:rPr lang="en-US" sz="275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Digitale</a:t>
            </a:r>
            <a:r>
              <a:rPr lang="en-US" sz="275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Ressourcen</a:t>
            </a:r>
            <a:r>
              <a:rPr lang="en-US" sz="275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
 und </a:t>
            </a:r>
            <a:r>
              <a:rPr lang="en-US" sz="275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Unterstützung</a:t>
            </a:r>
            <a:endParaRPr sz="275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6" name="Google Shape;216;p17" descr="preencoded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759059" y="4061598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17" descr="preencoded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8742039" y="7261641"/>
            <a:ext cx="339328" cy="4242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2" name="Google Shape;222;p12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23" name="Google Shape;223;p12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" name="Google Shape;224;p1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5" name="Google Shape;225;p12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2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12"/>
          <p:cNvSpPr txBox="1"/>
          <p:nvPr/>
        </p:nvSpPr>
        <p:spPr>
          <a:xfrm>
            <a:off x="3253631" y="4343296"/>
            <a:ext cx="14806200" cy="1600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buSzPts val="8000"/>
            </a:pPr>
            <a:r>
              <a:rPr lang="en-US" sz="8000" b="1" dirty="0" err="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Teilen</a:t>
            </a:r>
            <a:r>
              <a:rPr lang="en-US" sz="8000" b="1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&amp; </a:t>
            </a:r>
            <a:r>
              <a:rPr lang="en-US" sz="8000" b="1" dirty="0" err="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Netzwerken</a:t>
            </a:r>
            <a:endParaRPr sz="2750" b="0" i="0" u="none" strike="noStrike" cap="none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28" name="Google Shape;228;p12"/>
          <p:cNvSpPr/>
          <p:nvPr/>
        </p:nvSpPr>
        <p:spPr>
          <a:xfrm>
            <a:off x="3904949" y="6917950"/>
            <a:ext cx="4120753" cy="226814"/>
          </a:xfrm>
          <a:prstGeom prst="roundRect">
            <a:avLst>
              <a:gd name="adj" fmla="val 4031"/>
            </a:avLst>
          </a:prstGeom>
          <a:solidFill>
            <a:srgbClr val="F5F5F5"/>
          </a:solidFill>
          <a:ln w="38100" cap="flat" cmpd="sng">
            <a:solidFill>
              <a:srgbClr val="068E8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12"/>
          <p:cNvSpPr/>
          <p:nvPr/>
        </p:nvSpPr>
        <p:spPr>
          <a:xfrm>
            <a:off x="3904949" y="7484926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SzPts val="2750"/>
            </a:pPr>
            <a:r>
              <a:rPr lang="en-US" sz="275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Gruppenfreigabe</a:t>
            </a:r>
            <a:endParaRPr sz="275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12"/>
          <p:cNvSpPr/>
          <p:nvPr/>
        </p:nvSpPr>
        <p:spPr>
          <a:xfrm>
            <a:off x="3904949" y="7975344"/>
            <a:ext cx="4120753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103636"/>
              </a:lnSpc>
              <a:buSzPts val="2750"/>
            </a:pPr>
            <a:r>
              <a:rPr lang="en-US" sz="275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Jede</a:t>
            </a:r>
            <a:r>
              <a:rPr lang="en-US" sz="275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Gruppe </a:t>
            </a:r>
            <a:r>
              <a:rPr lang="en-US" sz="275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zeigt</a:t>
            </a:r>
            <a:r>
              <a:rPr lang="en-US" sz="275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eine</a:t>
            </a:r>
            <a:r>
              <a:rPr lang="en-US" sz="275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Ressource</a:t>
            </a:r>
            <a:r>
              <a:rPr lang="en-US" sz="275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oder</a:t>
            </a:r>
            <a:r>
              <a:rPr lang="en-US" sz="275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einen</a:t>
            </a:r>
            <a:r>
              <a:rPr lang="en-US" sz="275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Tipp an, den </a:t>
            </a:r>
            <a:r>
              <a:rPr lang="en-US" sz="275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sie</a:t>
            </a:r>
            <a:r>
              <a:rPr lang="en-US" sz="275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gefunden</a:t>
            </a:r>
            <a:r>
              <a:rPr lang="en-US" sz="275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haben</a:t>
            </a:r>
            <a:r>
              <a:rPr lang="en-US" sz="275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  <a:endParaRPr sz="275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12"/>
          <p:cNvSpPr/>
          <p:nvPr/>
        </p:nvSpPr>
        <p:spPr>
          <a:xfrm>
            <a:off x="8365863" y="6577669"/>
            <a:ext cx="4120872" cy="226814"/>
          </a:xfrm>
          <a:prstGeom prst="roundRect">
            <a:avLst>
              <a:gd name="adj" fmla="val 4031"/>
            </a:avLst>
          </a:prstGeom>
          <a:solidFill>
            <a:srgbClr val="F5F5F5"/>
          </a:solidFill>
          <a:ln w="38100" cap="flat" cmpd="sng">
            <a:solidFill>
              <a:srgbClr val="833F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12"/>
          <p:cNvSpPr/>
          <p:nvPr/>
        </p:nvSpPr>
        <p:spPr>
          <a:xfrm>
            <a:off x="8365863" y="7144645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SzPts val="2750"/>
            </a:pPr>
            <a:r>
              <a:rPr lang="en-US" sz="275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Fügen</a:t>
            </a:r>
            <a:r>
              <a:rPr lang="en-US" sz="275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Sie </a:t>
            </a:r>
            <a:r>
              <a:rPr lang="en-US" sz="275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Ihre</a:t>
            </a:r>
            <a:r>
              <a:rPr lang="en-US" sz="275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2750" dirty="0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/>
            </a:r>
            <a:br>
              <a:rPr lang="en-US" sz="2750" dirty="0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</a:br>
            <a:r>
              <a:rPr lang="en-US" sz="2750" dirty="0" err="1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Ideen</a:t>
            </a:r>
            <a:r>
              <a:rPr lang="en-US" sz="2750" dirty="0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275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hinzu</a:t>
            </a:r>
            <a:endParaRPr sz="275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12"/>
          <p:cNvSpPr/>
          <p:nvPr/>
        </p:nvSpPr>
        <p:spPr>
          <a:xfrm>
            <a:off x="8365863" y="8183703"/>
            <a:ext cx="4120872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103636"/>
              </a:lnSpc>
              <a:buSzPts val="2750"/>
            </a:pPr>
            <a:r>
              <a:rPr lang="en-US" sz="275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Bringe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dein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eigenes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Wissen und </a:t>
            </a:r>
            <a:r>
              <a:rPr lang="en-US" sz="275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Ihre</a:t>
            </a:r>
            <a:r>
              <a:rPr lang="en-US" sz="275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Erfahrungen</a:t>
            </a:r>
            <a:r>
              <a:rPr lang="en-US" sz="275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ein</a:t>
            </a:r>
            <a:r>
              <a:rPr lang="en-US" sz="275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  <a:endParaRPr sz="275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12"/>
          <p:cNvSpPr/>
          <p:nvPr/>
        </p:nvSpPr>
        <p:spPr>
          <a:xfrm>
            <a:off x="12826897" y="6237508"/>
            <a:ext cx="4120872" cy="226814"/>
          </a:xfrm>
          <a:prstGeom prst="roundRect">
            <a:avLst>
              <a:gd name="adj" fmla="val 4031"/>
            </a:avLst>
          </a:prstGeom>
          <a:solidFill>
            <a:srgbClr val="F5F5F5"/>
          </a:solidFill>
          <a:ln w="38100" cap="flat" cmpd="sng">
            <a:solidFill>
              <a:srgbClr val="1611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12"/>
          <p:cNvSpPr/>
          <p:nvPr/>
        </p:nvSpPr>
        <p:spPr>
          <a:xfrm>
            <a:off x="12826897" y="6804483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SzPts val="2750"/>
            </a:pPr>
            <a:r>
              <a:rPr lang="en-US" sz="275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Verbreiten</a:t>
            </a:r>
            <a:r>
              <a:rPr lang="en-US" sz="275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Sie die </a:t>
            </a:r>
            <a:r>
              <a:rPr lang="en-US" sz="275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Nachricht</a:t>
            </a:r>
            <a:endParaRPr sz="275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12"/>
          <p:cNvSpPr/>
          <p:nvPr/>
        </p:nvSpPr>
        <p:spPr>
          <a:xfrm>
            <a:off x="12826897" y="7854409"/>
            <a:ext cx="4120872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103636"/>
              </a:lnSpc>
              <a:buSzPts val="2750"/>
            </a:pPr>
            <a:r>
              <a:rPr lang="en-US" sz="2750" b="0" i="0" u="none" strike="noStrike" cap="none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Teile</a:t>
            </a:r>
            <a:r>
              <a:rPr lang="en-US" sz="2750" b="0" i="0" u="none" strike="noStrike" cap="none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die </a:t>
            </a:r>
            <a:r>
              <a:rPr lang="en-US" sz="2750" b="0" i="0" u="none" strike="noStrike" cap="none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Informtion</a:t>
            </a:r>
            <a:endParaRPr lang="en-US" sz="2750" b="0" i="0" u="none" strike="noStrike" cap="none" dirty="0" smtClean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lvl="0">
              <a:lnSpc>
                <a:spcPct val="103636"/>
              </a:lnSpc>
              <a:buSzPts val="2750"/>
            </a:pPr>
            <a:r>
              <a:rPr lang="en-US" sz="275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mit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Freunden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und der </a:t>
            </a:r>
            <a:r>
              <a:rPr lang="en-US" sz="275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Familie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  <a:endParaRPr sz="275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12"/>
          <p:cNvSpPr txBox="1"/>
          <p:nvPr/>
        </p:nvSpPr>
        <p:spPr>
          <a:xfrm>
            <a:off x="8978900" y="4049492"/>
            <a:ext cx="930910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Source: Image generated by ChatGPT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8" name="Google Shape;238;p12" descr="A group of people connected to each other&#10;&#10;AI-generated content may be incorrect."/>
          <p:cNvPicPr preferRelativeResize="0"/>
          <p:nvPr/>
        </p:nvPicPr>
        <p:blipFill rotWithShape="1">
          <a:blip r:embed="rId5">
            <a:alphaModFix/>
          </a:blip>
          <a:srcRect t="27977" b="33049"/>
          <a:stretch/>
        </p:blipFill>
        <p:spPr>
          <a:xfrm>
            <a:off x="2922084" y="0"/>
            <a:ext cx="15403675" cy="4002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D5"/>
        </a:solidFill>
        <a:effectLst/>
      </p:bgPr>
    </p:bg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3" name="Google Shape;243;p18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44" name="Google Shape;244;p18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5" name="Google Shape;245;p18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6" name="Google Shape;246;p18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18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18"/>
          <p:cNvSpPr txBox="1"/>
          <p:nvPr/>
        </p:nvSpPr>
        <p:spPr>
          <a:xfrm>
            <a:off x="3253631" y="4285749"/>
            <a:ext cx="14806200" cy="1246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buSzPts val="8000"/>
            </a:pPr>
            <a:r>
              <a:rPr lang="en-US" sz="6000" b="1" dirty="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Denken Sie an </a:t>
            </a:r>
            <a:r>
              <a:rPr lang="en-US" sz="6000" b="1" dirty="0" err="1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diese</a:t>
            </a:r>
            <a:r>
              <a:rPr lang="en-US" sz="6000" b="1" dirty="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6000" b="1" dirty="0" err="1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wichtigen</a:t>
            </a:r>
            <a:r>
              <a:rPr lang="en-US" sz="6000" b="1" dirty="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6000" b="1" dirty="0" err="1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Punkte</a:t>
            </a:r>
            <a:endParaRPr sz="6000" b="0" i="0" u="none" strike="noStrike" cap="none" dirty="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49" name="Google Shape;249;p18"/>
          <p:cNvPicPr preferRelativeResize="0"/>
          <p:nvPr/>
        </p:nvPicPr>
        <p:blipFill rotWithShape="1">
          <a:blip r:embed="rId5">
            <a:alphaModFix/>
          </a:blip>
          <a:srcRect l="-173" t="25004" r="170" b="35279"/>
          <a:stretch/>
        </p:blipFill>
        <p:spPr>
          <a:xfrm>
            <a:off x="2922084" y="0"/>
            <a:ext cx="15365916" cy="4068758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18"/>
          <p:cNvSpPr txBox="1"/>
          <p:nvPr/>
        </p:nvSpPr>
        <p:spPr>
          <a:xfrm>
            <a:off x="8978900" y="4068758"/>
            <a:ext cx="930910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Source: Image generated by ChatGPT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18"/>
          <p:cNvSpPr/>
          <p:nvPr/>
        </p:nvSpPr>
        <p:spPr>
          <a:xfrm>
            <a:off x="4078512" y="8254319"/>
            <a:ext cx="13053060" cy="53340"/>
          </a:xfrm>
          <a:prstGeom prst="roundRect">
            <a:avLst>
              <a:gd name="adj" fmla="val 17143"/>
            </a:avLst>
          </a:prstGeom>
          <a:solidFill>
            <a:srgbClr val="000000">
              <a:alpha val="7843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18"/>
          <p:cNvSpPr/>
          <p:nvPr/>
        </p:nvSpPr>
        <p:spPr>
          <a:xfrm>
            <a:off x="7248075" y="7612156"/>
            <a:ext cx="53340" cy="642223"/>
          </a:xfrm>
          <a:prstGeom prst="roundRect">
            <a:avLst>
              <a:gd name="adj" fmla="val 17143"/>
            </a:avLst>
          </a:prstGeom>
          <a:solidFill>
            <a:srgbClr val="068E8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18"/>
          <p:cNvSpPr/>
          <p:nvPr/>
        </p:nvSpPr>
        <p:spPr>
          <a:xfrm>
            <a:off x="7034000" y="8013515"/>
            <a:ext cx="481608" cy="481608"/>
          </a:xfrm>
          <a:prstGeom prst="roundRect">
            <a:avLst>
              <a:gd name="adj" fmla="val 1899"/>
            </a:avLst>
          </a:prstGeom>
          <a:solidFill>
            <a:srgbClr val="F5F5F5"/>
          </a:solidFill>
          <a:ln w="30475" cap="flat" cmpd="sng">
            <a:solidFill>
              <a:srgbClr val="068E8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4" name="Google Shape;254;p18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14189" y="8053580"/>
            <a:ext cx="321112" cy="401360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18"/>
          <p:cNvSpPr/>
          <p:nvPr/>
        </p:nvSpPr>
        <p:spPr>
          <a:xfrm>
            <a:off x="5909990" y="5933573"/>
            <a:ext cx="2676168" cy="334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ctr">
              <a:lnSpc>
                <a:spcPct val="94545"/>
              </a:lnSpc>
              <a:buSzPts val="2750"/>
            </a:pPr>
            <a:r>
              <a:rPr lang="en-US" sz="2400" dirty="0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Es </a:t>
            </a:r>
            <a:r>
              <a:rPr lang="en-US" sz="2400" dirty="0" err="1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ist</a:t>
            </a:r>
            <a:r>
              <a:rPr lang="en-US" sz="2400" dirty="0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 in </a:t>
            </a:r>
            <a:r>
              <a:rPr lang="en-US" sz="2400" dirty="0" err="1" smtClean="0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Ordnung</a:t>
            </a:r>
            <a:r>
              <a:rPr lang="en-US" sz="2400" dirty="0" smtClean="0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/>
            </a:r>
            <a:br>
              <a:rPr lang="en-US" sz="2400" dirty="0" smtClean="0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</a:br>
            <a:r>
              <a:rPr lang="en-US" sz="2400" dirty="0" smtClean="0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2400" dirty="0" err="1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zu</a:t>
            </a:r>
            <a:r>
              <a:rPr lang="en-US" sz="2400" dirty="0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2400" dirty="0" err="1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fragen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18"/>
          <p:cNvSpPr/>
          <p:nvPr/>
        </p:nvSpPr>
        <p:spPr>
          <a:xfrm>
            <a:off x="4319137" y="6768935"/>
            <a:ext cx="5964555" cy="342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ctr">
              <a:lnSpc>
                <a:spcPct val="96363"/>
              </a:lnSpc>
              <a:buSzPts val="2750"/>
            </a:pPr>
            <a:r>
              <a:rPr lang="en-US" sz="2750" dirty="0" err="1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Hilfe</a:t>
            </a:r>
            <a:r>
              <a:rPr lang="en-US" sz="2750" dirty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zu</a:t>
            </a:r>
            <a:r>
              <a:rPr lang="en-US" sz="2750" dirty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suchen</a:t>
            </a:r>
            <a:r>
              <a:rPr lang="en-US" sz="2750" dirty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ist</a:t>
            </a:r>
            <a:r>
              <a:rPr lang="en-US" sz="2750" dirty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 normal und </a:t>
            </a:r>
            <a:r>
              <a:rPr lang="en-US" sz="2750" dirty="0" err="1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mutig</a:t>
            </a:r>
            <a:endParaRPr sz="27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18"/>
          <p:cNvSpPr/>
          <p:nvPr/>
        </p:nvSpPr>
        <p:spPr>
          <a:xfrm>
            <a:off x="10578134" y="8254260"/>
            <a:ext cx="53340" cy="642223"/>
          </a:xfrm>
          <a:prstGeom prst="roundRect">
            <a:avLst>
              <a:gd name="adj" fmla="val 17143"/>
            </a:avLst>
          </a:prstGeom>
          <a:solidFill>
            <a:srgbClr val="833F9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18"/>
          <p:cNvSpPr/>
          <p:nvPr/>
        </p:nvSpPr>
        <p:spPr>
          <a:xfrm>
            <a:off x="10390670" y="8019381"/>
            <a:ext cx="481608" cy="481608"/>
          </a:xfrm>
          <a:prstGeom prst="roundRect">
            <a:avLst>
              <a:gd name="adj" fmla="val 1899"/>
            </a:avLst>
          </a:prstGeom>
          <a:solidFill>
            <a:srgbClr val="F5F5F5"/>
          </a:solidFill>
          <a:ln w="30475" cap="flat" cmpd="sng">
            <a:solidFill>
              <a:srgbClr val="833F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9" name="Google Shape;259;p18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444248" y="8053580"/>
            <a:ext cx="321112" cy="401360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18"/>
          <p:cNvSpPr/>
          <p:nvPr/>
        </p:nvSpPr>
        <p:spPr>
          <a:xfrm>
            <a:off x="8364464" y="8923019"/>
            <a:ext cx="4427339" cy="334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ctr">
              <a:lnSpc>
                <a:spcPct val="94545"/>
              </a:lnSpc>
              <a:buSzPts val="2750"/>
            </a:pPr>
            <a:r>
              <a:rPr lang="en-US" sz="2750" dirty="0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Sie </a:t>
            </a:r>
            <a:r>
              <a:rPr lang="en-US" sz="2750" dirty="0" err="1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sind</a:t>
            </a:r>
            <a:r>
              <a:rPr lang="en-US" sz="2750" dirty="0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2750" dirty="0" err="1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nicht</a:t>
            </a:r>
            <a:r>
              <a:rPr lang="en-US" sz="2750" dirty="0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2750" dirty="0" err="1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allein</a:t>
            </a:r>
            <a:endParaRPr sz="27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18"/>
          <p:cNvSpPr/>
          <p:nvPr/>
        </p:nvSpPr>
        <p:spPr>
          <a:xfrm>
            <a:off x="7259325" y="9329213"/>
            <a:ext cx="5964674" cy="342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ctr">
              <a:lnSpc>
                <a:spcPct val="96363"/>
              </a:lnSpc>
              <a:buSzPts val="2750"/>
            </a:pPr>
            <a:r>
              <a:rPr lang="en-US" sz="2750" dirty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Support </a:t>
            </a:r>
            <a:r>
              <a:rPr lang="en-US" sz="2750" dirty="0" err="1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steht</a:t>
            </a:r>
            <a:r>
              <a:rPr lang="en-US" sz="2750" dirty="0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dir</a:t>
            </a:r>
            <a:r>
              <a:rPr lang="en-US" sz="2750" dirty="0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zur</a:t>
            </a:r>
            <a:r>
              <a:rPr lang="en-US" sz="2750" dirty="0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Verfügung</a:t>
            </a:r>
            <a:endParaRPr sz="27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18"/>
          <p:cNvSpPr/>
          <p:nvPr/>
        </p:nvSpPr>
        <p:spPr>
          <a:xfrm>
            <a:off x="13908312" y="7612156"/>
            <a:ext cx="53340" cy="642223"/>
          </a:xfrm>
          <a:prstGeom prst="roundRect">
            <a:avLst>
              <a:gd name="adj" fmla="val 17143"/>
            </a:avLst>
          </a:prstGeom>
          <a:solidFill>
            <a:srgbClr val="16114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18"/>
          <p:cNvSpPr/>
          <p:nvPr/>
        </p:nvSpPr>
        <p:spPr>
          <a:xfrm>
            <a:off x="13694238" y="8013515"/>
            <a:ext cx="481608" cy="481608"/>
          </a:xfrm>
          <a:prstGeom prst="roundRect">
            <a:avLst>
              <a:gd name="adj" fmla="val 1899"/>
            </a:avLst>
          </a:prstGeom>
          <a:solidFill>
            <a:srgbClr val="F5F5F5"/>
          </a:solidFill>
          <a:ln w="30475" cap="flat" cmpd="sng">
            <a:solidFill>
              <a:srgbClr val="1611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4" name="Google Shape;264;p18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3774426" y="8053580"/>
            <a:ext cx="321112" cy="401360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18"/>
          <p:cNvSpPr/>
          <p:nvPr/>
        </p:nvSpPr>
        <p:spPr>
          <a:xfrm>
            <a:off x="12623568" y="5933573"/>
            <a:ext cx="2676168" cy="334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ctr">
              <a:lnSpc>
                <a:spcPct val="94545"/>
              </a:lnSpc>
              <a:buSzPts val="2750"/>
            </a:pPr>
            <a:r>
              <a:rPr lang="en-US" sz="2750" dirty="0" err="1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Kontakt</a:t>
            </a:r>
            <a:r>
              <a:rPr lang="en-US" sz="2750" dirty="0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 Services</a:t>
            </a:r>
            <a:endParaRPr sz="27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18"/>
          <p:cNvSpPr/>
          <p:nvPr/>
        </p:nvSpPr>
        <p:spPr>
          <a:xfrm>
            <a:off x="10952645" y="6441185"/>
            <a:ext cx="5964674" cy="342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ctr">
              <a:lnSpc>
                <a:spcPct val="96363"/>
              </a:lnSpc>
              <a:buSzPts val="2750"/>
            </a:pPr>
            <a:r>
              <a:rPr lang="en-US" sz="2750" dirty="0" err="1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Wende</a:t>
            </a:r>
            <a:r>
              <a:rPr lang="en-US" sz="2750" dirty="0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 dich an </a:t>
            </a:r>
            <a:r>
              <a:rPr lang="en-US" sz="2750" dirty="0" err="1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gehörlosenfreundliche</a:t>
            </a:r>
            <a:r>
              <a:rPr lang="en-US" sz="2750" dirty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Unterstützung</a:t>
            </a:r>
            <a:endParaRPr sz="27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43F98"/>
        </a:solidFill>
        <a:effectLst/>
      </p:bgPr>
    </p:bg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1" name="Google Shape;271;p19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72" name="Google Shape;272;p19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" name="Google Shape;273;p19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4" name="Google Shape;274;p19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19"/>
          <p:cNvSpPr/>
          <p:nvPr/>
        </p:nvSpPr>
        <p:spPr>
          <a:xfrm>
            <a:off x="-344113" y="13301"/>
            <a:ext cx="3610309" cy="2030799"/>
          </a:xfrm>
          <a:custGeom>
            <a:avLst/>
            <a:gdLst/>
            <a:ahLst/>
            <a:cxnLst/>
            <a:rect l="l" t="t" r="r" b="b"/>
            <a:pathLst>
              <a:path w="3610309" h="2030799" extrusionOk="0">
                <a:moveTo>
                  <a:pt x="0" y="0"/>
                </a:moveTo>
                <a:lnTo>
                  <a:pt x="3610309" y="0"/>
                </a:lnTo>
                <a:lnTo>
                  <a:pt x="3610309" y="2030798"/>
                </a:lnTo>
                <a:lnTo>
                  <a:pt x="0" y="20307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19"/>
          <p:cNvSpPr txBox="1"/>
          <p:nvPr/>
        </p:nvSpPr>
        <p:spPr>
          <a:xfrm>
            <a:off x="3253515" y="456993"/>
            <a:ext cx="14806200" cy="1600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buSzPts val="8000"/>
            </a:pPr>
            <a:r>
              <a:rPr lang="en-US" sz="8000" b="1" dirty="0" err="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Vielen</a:t>
            </a:r>
            <a:r>
              <a:rPr lang="en-US" sz="8000" b="1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Dank!</a:t>
            </a:r>
            <a:endParaRPr sz="2750" b="0" i="0" u="none" strike="noStrike" cap="none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77" name="Google Shape;277;p19"/>
          <p:cNvSpPr/>
          <p:nvPr/>
        </p:nvSpPr>
        <p:spPr>
          <a:xfrm>
            <a:off x="3506113" y="3439834"/>
            <a:ext cx="3608070" cy="748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50"/>
              <a:buFont typeface="Arial"/>
              <a:buNone/>
            </a:pPr>
            <a:r>
              <a:rPr lang="en-US" sz="5850" b="0" i="0" u="none" strike="noStrike" cap="non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✓</a:t>
            </a:r>
            <a:endParaRPr sz="58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19"/>
          <p:cNvSpPr/>
          <p:nvPr/>
        </p:nvSpPr>
        <p:spPr>
          <a:xfrm>
            <a:off x="3892471" y="4471630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ctr">
              <a:buSzPts val="2750"/>
            </a:pPr>
            <a:r>
              <a:rPr lang="en-US" sz="24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Geteilte</a:t>
            </a:r>
            <a:r>
              <a:rPr lang="en-US" sz="24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Informationen</a:t>
            </a:r>
            <a:endParaRPr sz="2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19"/>
          <p:cNvSpPr/>
          <p:nvPr/>
        </p:nvSpPr>
        <p:spPr>
          <a:xfrm>
            <a:off x="3506113" y="4962048"/>
            <a:ext cx="3608070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ctr">
              <a:lnSpc>
                <a:spcPct val="103636"/>
              </a:lnSpc>
              <a:buSzPts val="2750"/>
            </a:pPr>
            <a:r>
              <a:rPr lang="en-US" sz="275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Du </a:t>
            </a:r>
            <a:r>
              <a:rPr lang="en-US" sz="275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verfügst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jetzt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über</a:t>
            </a:r>
            <a:r>
              <a:rPr lang="en-US" sz="275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Ressourcen</a:t>
            </a:r>
            <a:endParaRPr sz="275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19"/>
          <p:cNvSpPr/>
          <p:nvPr/>
        </p:nvSpPr>
        <p:spPr>
          <a:xfrm>
            <a:off x="8227297" y="3439834"/>
            <a:ext cx="3608189" cy="748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50"/>
              <a:buFont typeface="Arial"/>
              <a:buNone/>
            </a:pPr>
            <a:r>
              <a:rPr lang="en-US" sz="5850" b="0" i="0" u="none" strike="noStrike" cap="non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🤝</a:t>
            </a:r>
            <a:endParaRPr sz="58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19"/>
          <p:cNvSpPr/>
          <p:nvPr/>
        </p:nvSpPr>
        <p:spPr>
          <a:xfrm>
            <a:off x="8613774" y="4471630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ctr">
              <a:buSzPts val="2750"/>
            </a:pPr>
            <a:r>
              <a:rPr lang="en-US" sz="24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Von der Community </a:t>
            </a:r>
            <a:r>
              <a:rPr lang="en-US" sz="24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entwickelt</a:t>
            </a:r>
            <a:endParaRPr sz="2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19"/>
          <p:cNvSpPr/>
          <p:nvPr/>
        </p:nvSpPr>
        <p:spPr>
          <a:xfrm>
            <a:off x="8227297" y="5418295"/>
            <a:ext cx="3608189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ctr">
              <a:lnSpc>
                <a:spcPct val="103636"/>
              </a:lnSpc>
              <a:buSzPts val="2750"/>
            </a:pPr>
            <a:r>
              <a:rPr lang="en-US" sz="275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Hilf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mit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, </a:t>
            </a:r>
            <a:r>
              <a:rPr lang="en-US" sz="275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indem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du </a:t>
            </a:r>
            <a:r>
              <a:rPr lang="en-US" sz="275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es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mit</a:t>
            </a:r>
            <a:r>
              <a:rPr lang="en-US" sz="275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anderen</a:t>
            </a:r>
            <a:r>
              <a:rPr lang="en-US" sz="275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teilen</a:t>
            </a:r>
            <a:endParaRPr sz="275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19"/>
          <p:cNvSpPr/>
          <p:nvPr/>
        </p:nvSpPr>
        <p:spPr>
          <a:xfrm>
            <a:off x="5866644" y="6118740"/>
            <a:ext cx="3608189" cy="748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50"/>
              <a:buFont typeface="Arial"/>
              <a:buNone/>
            </a:pPr>
            <a:r>
              <a:rPr lang="en-US" sz="5850" b="0" i="0" u="none" strike="noStrike" cap="non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📧</a:t>
            </a:r>
            <a:endParaRPr sz="58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19"/>
          <p:cNvSpPr/>
          <p:nvPr/>
        </p:nvSpPr>
        <p:spPr>
          <a:xfrm>
            <a:off x="6253121" y="7150536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ctr">
              <a:buSzPts val="2750"/>
            </a:pPr>
            <a:r>
              <a:rPr lang="en-US" sz="20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Bleiben</a:t>
            </a:r>
            <a:r>
              <a:rPr lang="en-US" sz="20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Sie in </a:t>
            </a:r>
            <a:r>
              <a:rPr lang="en-US" sz="20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Verbindung</a:t>
            </a:r>
            <a:endParaRPr sz="2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19"/>
          <p:cNvSpPr/>
          <p:nvPr/>
        </p:nvSpPr>
        <p:spPr>
          <a:xfrm>
            <a:off x="5866644" y="7640954"/>
            <a:ext cx="3608189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ctr">
              <a:lnSpc>
                <a:spcPct val="103636"/>
              </a:lnSpc>
              <a:buSzPts val="2750"/>
            </a:pPr>
            <a:r>
              <a:rPr lang="en-US" sz="275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Fragen</a:t>
            </a:r>
            <a:r>
              <a:rPr lang="en-US" sz="275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? 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/>
            </a:r>
            <a:br>
              <a:rPr lang="en-US" sz="275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lang="en-US" sz="275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Kontaktiere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uns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jederzeit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  <a:endParaRPr sz="275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6" name="Google Shape;286;p19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419515" y="0"/>
            <a:ext cx="5868485" cy="8802728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19"/>
          <p:cNvSpPr txBox="1"/>
          <p:nvPr/>
        </p:nvSpPr>
        <p:spPr>
          <a:xfrm>
            <a:off x="8978900" y="8877088"/>
            <a:ext cx="930910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Source: Image generated by ChatGPT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43F98"/>
        </a:solidFill>
        <a:effectLst/>
      </p:bgPr>
    </p:bg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3"/>
          <p:cNvSpPr/>
          <p:nvPr/>
        </p:nvSpPr>
        <p:spPr>
          <a:xfrm>
            <a:off x="0" y="4263"/>
            <a:ext cx="3586632" cy="2015986"/>
          </a:xfrm>
          <a:custGeom>
            <a:avLst/>
            <a:gdLst/>
            <a:ahLst/>
            <a:cxnLst/>
            <a:rect l="l" t="t" r="r" b="b"/>
            <a:pathLst>
              <a:path w="3586632" h="2015986" extrusionOk="0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3"/>
          <p:cNvSpPr/>
          <p:nvPr/>
        </p:nvSpPr>
        <p:spPr>
          <a:xfrm>
            <a:off x="14434201" y="639132"/>
            <a:ext cx="3347649" cy="746247"/>
          </a:xfrm>
          <a:custGeom>
            <a:avLst/>
            <a:gdLst/>
            <a:ahLst/>
            <a:cxnLst/>
            <a:rect l="l" t="t" r="r" b="b"/>
            <a:pathLst>
              <a:path w="3347649" h="746247" extrusionOk="0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3"/>
          <p:cNvSpPr/>
          <p:nvPr/>
        </p:nvSpPr>
        <p:spPr>
          <a:xfrm>
            <a:off x="3446958" y="3699228"/>
            <a:ext cx="1156015" cy="728290"/>
          </a:xfrm>
          <a:custGeom>
            <a:avLst/>
            <a:gdLst/>
            <a:ahLst/>
            <a:cxnLst/>
            <a:rect l="l" t="t" r="r" b="b"/>
            <a:pathLst>
              <a:path w="1156015" h="728290" extrusionOk="0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3"/>
          <p:cNvSpPr/>
          <p:nvPr/>
        </p:nvSpPr>
        <p:spPr>
          <a:xfrm>
            <a:off x="3891781" y="4535744"/>
            <a:ext cx="711193" cy="711193"/>
          </a:xfrm>
          <a:custGeom>
            <a:avLst/>
            <a:gdLst/>
            <a:ahLst/>
            <a:cxnLst/>
            <a:rect l="l" t="t" r="r" b="b"/>
            <a:pathLst>
              <a:path w="711193" h="711193" extrusionOk="0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3"/>
          <p:cNvSpPr/>
          <p:nvPr/>
        </p:nvSpPr>
        <p:spPr>
          <a:xfrm>
            <a:off x="3876881" y="5552822"/>
            <a:ext cx="726093" cy="726093"/>
          </a:xfrm>
          <a:custGeom>
            <a:avLst/>
            <a:gdLst/>
            <a:ahLst/>
            <a:cxnLst/>
            <a:rect l="l" t="t" r="r" b="b"/>
            <a:pathLst>
              <a:path w="726093" h="726093" extrusionOk="0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97" name="Google Shape;297;p3"/>
          <p:cNvGrpSpPr/>
          <p:nvPr/>
        </p:nvGrpSpPr>
        <p:grpSpPr>
          <a:xfrm>
            <a:off x="-228300" y="6944209"/>
            <a:ext cx="18940740" cy="4430740"/>
            <a:chOff x="0" y="-57150"/>
            <a:chExt cx="4988508" cy="1166944"/>
          </a:xfrm>
        </p:grpSpPr>
        <p:sp>
          <p:nvSpPr>
            <p:cNvPr id="298" name="Google Shape;298;p3"/>
            <p:cNvSpPr/>
            <p:nvPr/>
          </p:nvSpPr>
          <p:spPr>
            <a:xfrm>
              <a:off x="0" y="0"/>
              <a:ext cx="4988508" cy="1109794"/>
            </a:xfrm>
            <a:custGeom>
              <a:avLst/>
              <a:gdLst/>
              <a:ahLst/>
              <a:cxnLst/>
              <a:rect l="l" t="t" r="r" b="b"/>
              <a:pathLst>
                <a:path w="4988508" h="1109794" extrusionOk="0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9" name="Google Shape;299;p3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0" name="Google Shape;300;p3"/>
          <p:cNvSpPr/>
          <p:nvPr/>
        </p:nvSpPr>
        <p:spPr>
          <a:xfrm>
            <a:off x="15692648" y="7710148"/>
            <a:ext cx="1489130" cy="1938541"/>
          </a:xfrm>
          <a:custGeom>
            <a:avLst/>
            <a:gdLst/>
            <a:ahLst/>
            <a:cxnLst/>
            <a:rect l="l" t="t" r="r" b="b"/>
            <a:pathLst>
              <a:path w="1489130" h="1938541" extrusionOk="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3"/>
          <p:cNvSpPr/>
          <p:nvPr/>
        </p:nvSpPr>
        <p:spPr>
          <a:xfrm>
            <a:off x="8989462" y="7963384"/>
            <a:ext cx="3063250" cy="1432070"/>
          </a:xfrm>
          <a:custGeom>
            <a:avLst/>
            <a:gdLst/>
            <a:ahLst/>
            <a:cxnLst/>
            <a:rect l="l" t="t" r="r" b="b"/>
            <a:pathLst>
              <a:path w="3063250" h="1432070" extrusionOk="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3"/>
          <p:cNvSpPr/>
          <p:nvPr/>
        </p:nvSpPr>
        <p:spPr>
          <a:xfrm>
            <a:off x="12957588" y="7710148"/>
            <a:ext cx="1831642" cy="1834741"/>
          </a:xfrm>
          <a:custGeom>
            <a:avLst/>
            <a:gdLst/>
            <a:ahLst/>
            <a:cxnLst/>
            <a:rect l="l" t="t" r="r" b="b"/>
            <a:pathLst>
              <a:path w="1831642" h="1834741" extrusionOk="0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3"/>
          <p:cNvSpPr/>
          <p:nvPr/>
        </p:nvSpPr>
        <p:spPr>
          <a:xfrm>
            <a:off x="1106223" y="8346748"/>
            <a:ext cx="3002948" cy="645634"/>
          </a:xfrm>
          <a:custGeom>
            <a:avLst/>
            <a:gdLst/>
            <a:ahLst/>
            <a:cxnLst/>
            <a:rect l="l" t="t" r="r" b="b"/>
            <a:pathLst>
              <a:path w="3002948" h="645634" extrusionOk="0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3"/>
          <p:cNvSpPr/>
          <p:nvPr/>
        </p:nvSpPr>
        <p:spPr>
          <a:xfrm>
            <a:off x="5014045" y="8047954"/>
            <a:ext cx="3070542" cy="1159130"/>
          </a:xfrm>
          <a:custGeom>
            <a:avLst/>
            <a:gdLst/>
            <a:ahLst/>
            <a:cxnLst/>
            <a:rect l="l" t="t" r="r" b="b"/>
            <a:pathLst>
              <a:path w="3070542" h="1159130" extrusionOk="0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3"/>
          <p:cNvSpPr txBox="1"/>
          <p:nvPr/>
        </p:nvSpPr>
        <p:spPr>
          <a:xfrm>
            <a:off x="2035247" y="1462481"/>
            <a:ext cx="3102769" cy="1723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  <a:buSzPts val="8000"/>
            </a:pPr>
            <a:r>
              <a:rPr lang="en-US" sz="8000" dirty="0" err="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Kontakt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p3"/>
          <p:cNvSpPr txBox="1"/>
          <p:nvPr/>
        </p:nvSpPr>
        <p:spPr>
          <a:xfrm>
            <a:off x="4863628" y="3711204"/>
            <a:ext cx="3899371" cy="408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lang="en-US" sz="2461" b="0" i="0" u="sng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hlinkClick r:id="rId1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https://deafstudies.eu/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3"/>
          <p:cNvSpPr txBox="1"/>
          <p:nvPr/>
        </p:nvSpPr>
        <p:spPr>
          <a:xfrm>
            <a:off x="4863628" y="4683302"/>
            <a:ext cx="5956771" cy="408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lang="en-US" sz="2461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Deaf Culture, Heritage and Diversity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3"/>
          <p:cNvSpPr txBox="1"/>
          <p:nvPr/>
        </p:nvSpPr>
        <p:spPr>
          <a:xfrm>
            <a:off x="4863629" y="5655400"/>
            <a:ext cx="2984971" cy="408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lang="en-US" sz="2461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@deafstudies.eu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427</Words>
  <Application>Microsoft Office PowerPoint</Application>
  <PresentationFormat>Benutzerdefiniert</PresentationFormat>
  <Paragraphs>89</Paragraphs>
  <Slides>11</Slides>
  <Notes>11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6" baseType="lpstr">
      <vt:lpstr>Arial</vt:lpstr>
      <vt:lpstr>Calibri</vt:lpstr>
      <vt:lpstr>Anton</vt:lpstr>
      <vt:lpstr>Quicksand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Manuela Hofer</dc:creator>
  <cp:lastModifiedBy>Manuela Hofer</cp:lastModifiedBy>
  <cp:revision>11</cp:revision>
  <dcterms:created xsi:type="dcterms:W3CDTF">2006-08-16T00:00:00Z</dcterms:created>
  <dcterms:modified xsi:type="dcterms:W3CDTF">2026-03-31T14:30:54Z</dcterms:modified>
</cp:coreProperties>
</file>