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10287000" cx="18288000"/>
  <p:notesSz cx="6858000" cy="9144000"/>
  <p:embeddedFontLst>
    <p:embeddedFont>
      <p:font typeface="Anton"/>
      <p:regular r:id="rId17"/>
    </p:embeddedFont>
    <p:embeddedFont>
      <p:font typeface="Quicksand"/>
      <p:regular r:id="rId18"/>
      <p:bold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0" roundtripDataSignature="AMtx7mjZ1zLpwErLhQlN4gqmi7aEqvlp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Anton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Quicksand-bold.fntdata"/><Relationship Id="rId6" Type="http://schemas.openxmlformats.org/officeDocument/2006/relationships/slide" Target="slides/slide1.xml"/><Relationship Id="rId18" Type="http://schemas.openxmlformats.org/officeDocument/2006/relationships/font" Target="fonts/Quicksand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d890f228e9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g3d890f228e9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d890f228e9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g3d890f228e9_1_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d890f228e9_1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g3d890f228e9_1_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d890f228e9_1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g3d890f228e9_1_5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d890f228e9_1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9" name="Google Shape;159;g3d890f228e9_1_7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d890f228e9_1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g3d890f228e9_1_9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d890f228e9_1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5" name="Google Shape;195;g3d890f228e9_1_10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d890f228e9_1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1" name="Google Shape;221;g3d890f228e9_1_1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d890f228e9_1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2" name="Google Shape;242;g3d890f228e9_1_15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d890f228e9_1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0" name="Google Shape;270;g3d890f228e9_1_17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d890f228e9_1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1" name="Google Shape;291;g3d890f228e9_1_1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5" Type="http://schemas.openxmlformats.org/officeDocument/2006/relationships/image" Target="../media/image22.png"/><Relationship Id="rId6" Type="http://schemas.openxmlformats.org/officeDocument/2006/relationships/image" Target="../media/image1.png"/><Relationship Id="rId7" Type="http://schemas.openxmlformats.org/officeDocument/2006/relationships/image" Target="../media/image37.png"/><Relationship Id="rId8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Relationship Id="rId4" Type="http://schemas.openxmlformats.org/officeDocument/2006/relationships/image" Target="../media/image4.png"/><Relationship Id="rId5" Type="http://schemas.openxmlformats.org/officeDocument/2006/relationships/image" Target="../media/image10.png"/><Relationship Id="rId6" Type="http://schemas.openxmlformats.org/officeDocument/2006/relationships/image" Target="../media/image2.png"/><Relationship Id="rId7" Type="http://schemas.openxmlformats.org/officeDocument/2006/relationships/image" Target="../media/image8.png"/><Relationship Id="rId8" Type="http://schemas.openxmlformats.org/officeDocument/2006/relationships/image" Target="../media/image3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Relationship Id="rId4" Type="http://schemas.openxmlformats.org/officeDocument/2006/relationships/image" Target="../media/image4.png"/><Relationship Id="rId5" Type="http://schemas.openxmlformats.org/officeDocument/2006/relationships/hyperlink" Target="http://www.youtube.com/watch?v=9cVW05OkWAk" TargetMode="External"/><Relationship Id="rId6" Type="http://schemas.openxmlformats.org/officeDocument/2006/relationships/image" Target="../media/image1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11" Type="http://schemas.openxmlformats.org/officeDocument/2006/relationships/image" Target="../media/image14.png"/><Relationship Id="rId10" Type="http://schemas.openxmlformats.org/officeDocument/2006/relationships/image" Target="../media/image18.png"/><Relationship Id="rId12" Type="http://schemas.openxmlformats.org/officeDocument/2006/relationships/image" Target="../media/image19.png"/><Relationship Id="rId9" Type="http://schemas.openxmlformats.org/officeDocument/2006/relationships/image" Target="../media/image11.png"/><Relationship Id="rId5" Type="http://schemas.openxmlformats.org/officeDocument/2006/relationships/image" Target="../media/image20.png"/><Relationship Id="rId6" Type="http://schemas.openxmlformats.org/officeDocument/2006/relationships/image" Target="../media/image15.png"/><Relationship Id="rId7" Type="http://schemas.openxmlformats.org/officeDocument/2006/relationships/image" Target="../media/image7.png"/><Relationship Id="rId8" Type="http://schemas.openxmlformats.org/officeDocument/2006/relationships/image" Target="../media/image2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Relationship Id="rId4" Type="http://schemas.openxmlformats.org/officeDocument/2006/relationships/image" Target="../media/image4.png"/><Relationship Id="rId5" Type="http://schemas.openxmlformats.org/officeDocument/2006/relationships/image" Target="../media/image3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Relationship Id="rId4" Type="http://schemas.openxmlformats.org/officeDocument/2006/relationships/image" Target="../media/image4.png"/><Relationship Id="rId5" Type="http://schemas.openxmlformats.org/officeDocument/2006/relationships/image" Target="../media/image33.png"/><Relationship Id="rId6" Type="http://schemas.openxmlformats.org/officeDocument/2006/relationships/image" Target="../media/image26.png"/><Relationship Id="rId7" Type="http://schemas.openxmlformats.org/officeDocument/2006/relationships/image" Target="../media/image17.png"/><Relationship Id="rId8" Type="http://schemas.openxmlformats.org/officeDocument/2006/relationships/image" Target="../media/image3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29.png"/><Relationship Id="rId5" Type="http://schemas.openxmlformats.org/officeDocument/2006/relationships/image" Target="../media/image31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25.png"/><Relationship Id="rId10" Type="http://schemas.openxmlformats.org/officeDocument/2006/relationships/image" Target="../media/image30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Relationship Id="rId4" Type="http://schemas.openxmlformats.org/officeDocument/2006/relationships/image" Target="../media/image4.png"/><Relationship Id="rId9" Type="http://schemas.openxmlformats.org/officeDocument/2006/relationships/image" Target="../media/image28.png"/><Relationship Id="rId5" Type="http://schemas.openxmlformats.org/officeDocument/2006/relationships/image" Target="../media/image23.png"/><Relationship Id="rId6" Type="http://schemas.openxmlformats.org/officeDocument/2006/relationships/image" Target="../media/image27.png"/><Relationship Id="rId7" Type="http://schemas.openxmlformats.org/officeDocument/2006/relationships/image" Target="../media/image36.png"/><Relationship Id="rId8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g3d890f228e9_1_0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85" name="Google Shape;85;g3d890f228e9_1_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g3d890f228e9_1_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g3d890f228e9_1_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d890f228e9_1_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g3d890f228e9_1_0"/>
          <p:cNvSpPr txBox="1"/>
          <p:nvPr/>
        </p:nvSpPr>
        <p:spPr>
          <a:xfrm>
            <a:off x="3457348" y="3904550"/>
            <a:ext cx="141537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Geestelijke gezondheid en welzijn</a:t>
            </a:r>
            <a:endParaRPr b="0" i="0" sz="80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g3d890f228e9_1_0"/>
          <p:cNvSpPr txBox="1"/>
          <p:nvPr/>
        </p:nvSpPr>
        <p:spPr>
          <a:xfrm>
            <a:off x="3457354" y="5450055"/>
            <a:ext cx="114015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Hulpbronnen voor geestelijke gezondheid voor dove mensen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g3d890f228e9_1_0"/>
          <p:cNvSpPr txBox="1"/>
          <p:nvPr/>
        </p:nvSpPr>
        <p:spPr>
          <a:xfrm>
            <a:off x="3457354" y="3428788"/>
            <a:ext cx="866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Workshop </a:t>
            </a:r>
            <a:r>
              <a:rPr lang="en-US" sz="2299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Deaf Studies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g3d890f228e9_1_11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97" name="Google Shape;97;g3d890f228e9_1_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g3d890f228e9_1_1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g3d890f228e9_1_11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3d890f228e9_1_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3d890f228e9_1_11"/>
          <p:cNvSpPr txBox="1"/>
          <p:nvPr/>
        </p:nvSpPr>
        <p:spPr>
          <a:xfrm>
            <a:off x="3266775" y="746088"/>
            <a:ext cx="9255300" cy="28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Wat is geestelijke gezondheid?</a:t>
            </a:r>
            <a:endParaRPr b="0" i="0" sz="275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preencoded.png" id="102" name="Google Shape;102;g3d890f228e9_1_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84938" y="4119573"/>
            <a:ext cx="978619" cy="978619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g3d890f228e9_1_11"/>
          <p:cNvSpPr/>
          <p:nvPr/>
        </p:nvSpPr>
        <p:spPr>
          <a:xfrm>
            <a:off x="4890370" y="4214586"/>
            <a:ext cx="2364600" cy="7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Hoe we denken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g3d890f228e9_1_11"/>
          <p:cNvSpPr/>
          <p:nvPr/>
        </p:nvSpPr>
        <p:spPr>
          <a:xfrm>
            <a:off x="4890370" y="4824806"/>
            <a:ext cx="2922000" cy="10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Onze gedachten en gevoelens zijn belangrijk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05" name="Google Shape;105;g3d890f228e9_1_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12454" y="4119573"/>
            <a:ext cx="978619" cy="97861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g3d890f228e9_1_11"/>
          <p:cNvSpPr/>
          <p:nvPr/>
        </p:nvSpPr>
        <p:spPr>
          <a:xfrm>
            <a:off x="9017886" y="4214586"/>
            <a:ext cx="15360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Hoe we ons voelen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g3d890f228e9_1_11"/>
          <p:cNvSpPr/>
          <p:nvPr/>
        </p:nvSpPr>
        <p:spPr>
          <a:xfrm>
            <a:off x="9017886" y="5026181"/>
            <a:ext cx="2741400" cy="10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Iedereen ervaart emoties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08" name="Google Shape;108;g3d890f228e9_1_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831563" y="7648531"/>
            <a:ext cx="978619" cy="97861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g3d890f228e9_1_11"/>
          <p:cNvSpPr/>
          <p:nvPr/>
        </p:nvSpPr>
        <p:spPr>
          <a:xfrm>
            <a:off x="9036996" y="7514194"/>
            <a:ext cx="2491800" cy="7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Hoe we contact maken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g3d890f228e9_1_11"/>
          <p:cNvSpPr/>
          <p:nvPr/>
        </p:nvSpPr>
        <p:spPr>
          <a:xfrm>
            <a:off x="9036996" y="8452204"/>
            <a:ext cx="2263200" cy="10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Relaties met anderen zijn belangrijk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11" name="Google Shape;111;g3d890f228e9_1_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684938" y="7555716"/>
            <a:ext cx="978619" cy="97861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g3d890f228e9_1_11"/>
          <p:cNvSpPr/>
          <p:nvPr/>
        </p:nvSpPr>
        <p:spPr>
          <a:xfrm>
            <a:off x="4826770" y="7159904"/>
            <a:ext cx="2491800" cy="10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Iedereen heeft een geestelijke gezondheid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g3d890f228e9_1_11"/>
          <p:cNvSpPr/>
          <p:nvPr/>
        </p:nvSpPr>
        <p:spPr>
          <a:xfrm>
            <a:off x="4890370" y="8452204"/>
            <a:ext cx="2263200" cy="7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Het hoort bij het mens-zijn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14" name="Google Shape;114;g3d890f228e9_1_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2522200" y="-1"/>
            <a:ext cx="5744279" cy="8616418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g3d890f228e9_1_11"/>
          <p:cNvSpPr txBox="1"/>
          <p:nvPr/>
        </p:nvSpPr>
        <p:spPr>
          <a:xfrm>
            <a:off x="8978900" y="8715238"/>
            <a:ext cx="93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Bron: Afbeelding gegenereerd door ChatGPT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g3d890f228e9_1_34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21" name="Google Shape;121;g3d890f228e9_1_3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g3d890f228e9_1_3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3" name="Google Shape;123;g3d890f228e9_1_3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d890f228e9_1_3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g3d890f228e9_1_34"/>
          <p:cNvSpPr txBox="1"/>
          <p:nvPr/>
        </p:nvSpPr>
        <p:spPr>
          <a:xfrm>
            <a:off x="3253625" y="1102338"/>
            <a:ext cx="10056000" cy="2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7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Belangrijke termen geestelijke gezondheid</a:t>
            </a:r>
            <a:endParaRPr b="0" i="0" sz="215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6" name="Google Shape;126;g3d890f228e9_1_34"/>
          <p:cNvSpPr/>
          <p:nvPr/>
        </p:nvSpPr>
        <p:spPr>
          <a:xfrm>
            <a:off x="3917990" y="4631101"/>
            <a:ext cx="510300" cy="5103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3d890f228e9_1_34"/>
          <p:cNvSpPr/>
          <p:nvPr/>
        </p:nvSpPr>
        <p:spPr>
          <a:xfrm>
            <a:off x="4655106" y="4708967"/>
            <a:ext cx="28353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Stress 😣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g3d890f228e9_1_34"/>
          <p:cNvSpPr/>
          <p:nvPr/>
        </p:nvSpPr>
        <p:spPr>
          <a:xfrm>
            <a:off x="3917990" y="6038776"/>
            <a:ext cx="510300" cy="5103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g3d890f228e9_1_34"/>
          <p:cNvSpPr/>
          <p:nvPr/>
        </p:nvSpPr>
        <p:spPr>
          <a:xfrm>
            <a:off x="4655106" y="6116643"/>
            <a:ext cx="28353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Angst 😟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g3d890f228e9_1_34"/>
          <p:cNvSpPr/>
          <p:nvPr/>
        </p:nvSpPr>
        <p:spPr>
          <a:xfrm>
            <a:off x="3917990" y="7446452"/>
            <a:ext cx="510300" cy="5103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g3d890f228e9_1_34"/>
          <p:cNvSpPr/>
          <p:nvPr/>
        </p:nvSpPr>
        <p:spPr>
          <a:xfrm>
            <a:off x="4655106" y="7524319"/>
            <a:ext cx="28353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Depressie 😞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g3d890f228e9_1_34"/>
          <p:cNvSpPr/>
          <p:nvPr/>
        </p:nvSpPr>
        <p:spPr>
          <a:xfrm>
            <a:off x="3917990" y="8854128"/>
            <a:ext cx="510300" cy="510300"/>
          </a:xfrm>
          <a:prstGeom prst="roundRect">
            <a:avLst>
              <a:gd fmla="val 1792" name="adj"/>
            </a:avLst>
          </a:prstGeom>
          <a:solidFill>
            <a:srgbClr val="F5F5F5"/>
          </a:solidFill>
          <a:ln cap="flat" cmpd="sng" w="38100">
            <a:solidFill>
              <a:srgbClr val="E6E0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g3d890f228e9_1_34"/>
          <p:cNvSpPr/>
          <p:nvPr/>
        </p:nvSpPr>
        <p:spPr>
          <a:xfrm>
            <a:off x="4655106" y="8931995"/>
            <a:ext cx="28353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Pesten 🚫😠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g3d890f228e9_1_34"/>
          <p:cNvSpPr txBox="1"/>
          <p:nvPr/>
        </p:nvSpPr>
        <p:spPr>
          <a:xfrm>
            <a:off x="8894975" y="7162513"/>
            <a:ext cx="93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Bron: Afbeelding gegenereerd door ChatGPT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group of people with different expressions&#10;&#10;AI-generated content may be incorrect." id="135" name="Google Shape;135;g3d890f228e9_1_34"/>
          <p:cNvPicPr preferRelativeResize="0"/>
          <p:nvPr/>
        </p:nvPicPr>
        <p:blipFill rotWithShape="1">
          <a:blip r:embed="rId5">
            <a:alphaModFix/>
          </a:blip>
          <a:srcRect b="10917" l="0" r="0" t="8814"/>
          <a:stretch/>
        </p:blipFill>
        <p:spPr>
          <a:xfrm>
            <a:off x="12438775" y="268525"/>
            <a:ext cx="5620951" cy="6767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g3d890f228e9_1_53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41" name="Google Shape;141;g3d890f228e9_1_5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g3d890f228e9_1_5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3" name="Google Shape;143;g3d890f228e9_1_5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g3d890f228e9_1_5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g3d890f228e9_1_53"/>
          <p:cNvSpPr txBox="1"/>
          <p:nvPr/>
        </p:nvSpPr>
        <p:spPr>
          <a:xfrm>
            <a:off x="3253625" y="502638"/>
            <a:ext cx="8049300" cy="28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Uitdagingen voor dove mensen</a:t>
            </a:r>
            <a:endParaRPr b="1" i="0" sz="275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6" name="Google Shape;146;g3d890f228e9_1_53"/>
          <p:cNvSpPr txBox="1"/>
          <p:nvPr/>
        </p:nvSpPr>
        <p:spPr>
          <a:xfrm>
            <a:off x="8978900" y="8766038"/>
            <a:ext cx="93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Bron: Afbeelding gegenereerd door ChatGPT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g3d890f228e9_1_53"/>
          <p:cNvSpPr/>
          <p:nvPr/>
        </p:nvSpPr>
        <p:spPr>
          <a:xfrm>
            <a:off x="3367091" y="4021456"/>
            <a:ext cx="4129800" cy="3725400"/>
          </a:xfrm>
          <a:prstGeom prst="roundRect">
            <a:avLst>
              <a:gd fmla="val 434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g3d890f228e9_1_53"/>
          <p:cNvSpPr/>
          <p:nvPr/>
        </p:nvSpPr>
        <p:spPr>
          <a:xfrm>
            <a:off x="3631999" y="4360825"/>
            <a:ext cx="35853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Communicatiebarrières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g3d890f228e9_1_53"/>
          <p:cNvSpPr/>
          <p:nvPr/>
        </p:nvSpPr>
        <p:spPr>
          <a:xfrm>
            <a:off x="3632005" y="5276951"/>
            <a:ext cx="3532800" cy="19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Geen tolk beschikbaar. Geen informatie in gebarentaal. Moeilijk om hulp te vinden.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g3d890f228e9_1_53"/>
          <p:cNvSpPr/>
          <p:nvPr/>
        </p:nvSpPr>
        <p:spPr>
          <a:xfrm>
            <a:off x="7796574" y="4021456"/>
            <a:ext cx="4317900" cy="3725400"/>
          </a:xfrm>
          <a:prstGeom prst="roundRect">
            <a:avLst>
              <a:gd fmla="val 434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3d890f228e9_1_53"/>
          <p:cNvSpPr/>
          <p:nvPr/>
        </p:nvSpPr>
        <p:spPr>
          <a:xfrm>
            <a:off x="8155894" y="4342294"/>
            <a:ext cx="33405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Gevoel van isolatie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g3d890f228e9_1_53"/>
          <p:cNvSpPr/>
          <p:nvPr/>
        </p:nvSpPr>
        <p:spPr>
          <a:xfrm>
            <a:off x="8155900" y="4819750"/>
            <a:ext cx="33405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Veel dove mensen voelen zich alleen of onbegrepen door diensten voor horenden.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g3d890f228e9_1_53"/>
          <p:cNvSpPr/>
          <p:nvPr/>
        </p:nvSpPr>
        <p:spPr>
          <a:xfrm>
            <a:off x="3367091" y="8026401"/>
            <a:ext cx="8747400" cy="1758000"/>
          </a:xfrm>
          <a:prstGeom prst="roundRect">
            <a:avLst>
              <a:gd fmla="val 661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g3d890f228e9_1_53"/>
          <p:cNvSpPr/>
          <p:nvPr/>
        </p:nvSpPr>
        <p:spPr>
          <a:xfrm>
            <a:off x="3632005" y="8285127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Essentiële behoefte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g3d890f228e9_1_53"/>
          <p:cNvSpPr/>
          <p:nvPr/>
        </p:nvSpPr>
        <p:spPr>
          <a:xfrm>
            <a:off x="3632005" y="8775546"/>
            <a:ext cx="8217600" cy="7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Gebarentaal is essentieel voor een goede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gezondheidszorg!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drawing of a door with a sign and question marks&#10;&#10;AI-generated content may be incorrect." id="156" name="Google Shape;156;g3d890f228e9_1_5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546685" y="-15318"/>
            <a:ext cx="5769851" cy="8654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g3d890f228e9_1_73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62" name="Google Shape;162;g3d890f228e9_1_7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g3d890f228e9_1_7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4" name="Google Shape;164;g3d890f228e9_1_7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g3d890f228e9_1_7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g3d890f228e9_1_73"/>
          <p:cNvSpPr txBox="1"/>
          <p:nvPr/>
        </p:nvSpPr>
        <p:spPr>
          <a:xfrm>
            <a:off x="3177431" y="393826"/>
            <a:ext cx="96009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Groepsdiscussie – Wat </a:t>
            </a: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zijn </a:t>
            </a: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belemmeringen?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67" name="Google Shape;167;g3d890f228e9_1_7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76954" y="3801514"/>
            <a:ext cx="1134070" cy="1360884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g3d890f228e9_1_73"/>
          <p:cNvSpPr/>
          <p:nvPr/>
        </p:nvSpPr>
        <p:spPr>
          <a:xfrm>
            <a:off x="5451164" y="3966550"/>
            <a:ext cx="5593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Deel </a:t>
            </a:r>
            <a:r>
              <a:rPr lang="en-US" sz="275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je</a:t>
            </a: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ervaring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g3d890f228e9_1_73"/>
          <p:cNvSpPr/>
          <p:nvPr/>
        </p:nvSpPr>
        <p:spPr>
          <a:xfrm>
            <a:off x="5451186" y="4518721"/>
            <a:ext cx="60822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Wat maakt het moeilijk voor dove mensen om hulp te krijgen?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70" name="Google Shape;170;g3d890f228e9_1_7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976954" y="5824182"/>
            <a:ext cx="1134070" cy="1360884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g3d890f228e9_1_73"/>
          <p:cNvSpPr/>
          <p:nvPr/>
        </p:nvSpPr>
        <p:spPr>
          <a:xfrm>
            <a:off x="5435366" y="5852850"/>
            <a:ext cx="50850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Gevolgen voor de communicatie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g3d890f228e9_1_73"/>
          <p:cNvSpPr/>
          <p:nvPr/>
        </p:nvSpPr>
        <p:spPr>
          <a:xfrm>
            <a:off x="5451186" y="6369590"/>
            <a:ext cx="60822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Hoe beïnvloedt communicatie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het verkrijgen van ondersteuning?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73" name="Google Shape;173;g3d890f228e9_1_7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976954" y="7846849"/>
            <a:ext cx="1134070" cy="1360884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g3d890f228e9_1_73"/>
          <p:cNvSpPr/>
          <p:nvPr/>
        </p:nvSpPr>
        <p:spPr>
          <a:xfrm>
            <a:off x="5451186" y="7968735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Echte voorbeelden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3d890f228e9_1_73"/>
          <p:cNvSpPr/>
          <p:nvPr/>
        </p:nvSpPr>
        <p:spPr>
          <a:xfrm>
            <a:off x="5451186" y="8425603"/>
            <a:ext cx="60822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Heb je verhalen of voorbeelden om te delen?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group of people sitting in chairs talking&#10;&#10;AI-generated content may be incorrect." id="176" name="Google Shape;176;g3d890f228e9_1_7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588246" y="-15318"/>
            <a:ext cx="5699753" cy="8549629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g3d890f228e9_1_73"/>
          <p:cNvSpPr txBox="1"/>
          <p:nvPr/>
        </p:nvSpPr>
        <p:spPr>
          <a:xfrm>
            <a:off x="8978900" y="8566929"/>
            <a:ext cx="93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Bron: Afbeelding gegenereerd door ChatGPT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oogle Shape;182;g3d890f228e9_1_93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83" name="Google Shape;183;g3d890f228e9_1_9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g3d890f228e9_1_9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5" name="Google Shape;185;g3d890f228e9_1_93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g3d890f228e9_1_9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g3d890f228e9_1_93"/>
          <p:cNvSpPr txBox="1"/>
          <p:nvPr/>
        </p:nvSpPr>
        <p:spPr>
          <a:xfrm>
            <a:off x="3266775" y="746088"/>
            <a:ext cx="14806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Video – Do</a:t>
            </a:r>
            <a:r>
              <a:rPr b="1" lang="en-US" sz="8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of</a:t>
            </a:r>
            <a:r>
              <a:rPr b="1"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vriendelijke diensten</a:t>
            </a:r>
            <a:endParaRPr b="0" i="0" sz="275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8" name="Google Shape;188;g3d890f228e9_1_93"/>
          <p:cNvSpPr/>
          <p:nvPr/>
        </p:nvSpPr>
        <p:spPr>
          <a:xfrm>
            <a:off x="3613465" y="7803216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Bekijk en leer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g3d890f228e9_1_93"/>
          <p:cNvSpPr/>
          <p:nvPr/>
        </p:nvSpPr>
        <p:spPr>
          <a:xfrm>
            <a:off x="3613475" y="8401900"/>
            <a:ext cx="6553500" cy="7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Korte video over do</a:t>
            </a:r>
            <a:r>
              <a:rPr lang="en-US" sz="275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of</a:t>
            </a: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vriendelijke diensten. SignHealth, hulplijnen voor doven, voorbeelden van lotgenotenondersteuning.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g3d890f228e9_1_93"/>
          <p:cNvSpPr/>
          <p:nvPr/>
        </p:nvSpPr>
        <p:spPr>
          <a:xfrm>
            <a:off x="10549646" y="7803216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Discussiepunten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g3d890f228e9_1_93"/>
          <p:cNvSpPr/>
          <p:nvPr/>
        </p:nvSpPr>
        <p:spPr>
          <a:xfrm>
            <a:off x="10549646" y="8401910"/>
            <a:ext cx="6244800" cy="7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Welke do</a:t>
            </a:r>
            <a:r>
              <a:rPr lang="en-US" sz="275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of</a:t>
            </a: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vriendelijke diensten heb je gezien? Wat leek nuttig?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2" name="Google Shape;192;g3d890f228e9_1_93" title="4B - Tips om je mentale gezondheid te verbeteren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75372" y="2499181"/>
            <a:ext cx="8830150" cy="496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" name="Google Shape;197;g3d890f228e9_1_106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98" name="Google Shape;198;g3d890f228e9_1_10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g3d890f228e9_1_10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0" name="Google Shape;200;g3d890f228e9_1_10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g3d890f228e9_1_106"/>
          <p:cNvSpPr/>
          <p:nvPr/>
        </p:nvSpPr>
        <p:spPr>
          <a:xfrm>
            <a:off x="-344113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g3d890f228e9_1_106"/>
          <p:cNvSpPr txBox="1"/>
          <p:nvPr/>
        </p:nvSpPr>
        <p:spPr>
          <a:xfrm>
            <a:off x="3253515" y="522709"/>
            <a:ext cx="14806200" cy="28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Overzicht van hulpbronnen –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Waar kan ik hulp vinden?</a:t>
            </a:r>
            <a:endParaRPr b="0" i="0" sz="275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3" name="Google Shape;203;g3d890f228e9_1_106"/>
          <p:cNvSpPr/>
          <p:nvPr/>
        </p:nvSpPr>
        <p:spPr>
          <a:xfrm>
            <a:off x="4583662" y="4691081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Crisislijnen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g3d890f228e9_1_106"/>
          <p:cNvSpPr/>
          <p:nvPr/>
        </p:nvSpPr>
        <p:spPr>
          <a:xfrm>
            <a:off x="3520196" y="5181500"/>
            <a:ext cx="38988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Noodhulp via sms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en videobegeleiding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05" name="Google Shape;205;g3d890f228e9_1_10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59059" y="4061598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06" name="Google Shape;206;g3d890f228e9_1_10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42039" y="5002073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g3d890f228e9_1_106"/>
          <p:cNvSpPr/>
          <p:nvPr/>
        </p:nvSpPr>
        <p:spPr>
          <a:xfrm>
            <a:off x="12664196" y="4691081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Begeleiding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g3d890f228e9_1_106"/>
          <p:cNvSpPr/>
          <p:nvPr/>
        </p:nvSpPr>
        <p:spPr>
          <a:xfrm>
            <a:off x="12664196" y="5181500"/>
            <a:ext cx="38988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Professionele therapie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09" name="Google Shape;209;g3d890f228e9_1_10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759059" y="4061598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10" name="Google Shape;210;g3d890f228e9_1_10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001607" y="5002073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g3d890f228e9_1_106"/>
          <p:cNvSpPr/>
          <p:nvPr/>
        </p:nvSpPr>
        <p:spPr>
          <a:xfrm>
            <a:off x="12664200" y="7143650"/>
            <a:ext cx="50385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Ondersteuning door lotgenoten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g3d890f228e9_1_106"/>
          <p:cNvSpPr/>
          <p:nvPr/>
        </p:nvSpPr>
        <p:spPr>
          <a:xfrm>
            <a:off x="12664196" y="7634068"/>
            <a:ext cx="38988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Groepen met gedeelde ervaringen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13" name="Google Shape;213;g3d890f228e9_1_10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759059" y="4061598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14" name="Google Shape;214;g3d890f228e9_1_10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1001607" y="7261641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g3d890f228e9_1_106"/>
          <p:cNvSpPr/>
          <p:nvPr/>
        </p:nvSpPr>
        <p:spPr>
          <a:xfrm>
            <a:off x="4583662" y="7143650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Online hulp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g3d890f228e9_1_106"/>
          <p:cNvSpPr/>
          <p:nvPr/>
        </p:nvSpPr>
        <p:spPr>
          <a:xfrm>
            <a:off x="3520196" y="7634068"/>
            <a:ext cx="38988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Digitale hulpmiddelen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en ondersteuning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17" name="Google Shape;217;g3d890f228e9_1_10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759059" y="4061598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18" name="Google Shape;218;g3d890f228e9_1_10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742039" y="7261641"/>
            <a:ext cx="339328" cy="424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" name="Google Shape;223;g3d890f228e9_1_131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24" name="Google Shape;224;g3d890f228e9_1_13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g3d890f228e9_1_13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6" name="Google Shape;226;g3d890f228e9_1_13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g3d890f228e9_1_13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g3d890f228e9_1_131"/>
          <p:cNvSpPr txBox="1"/>
          <p:nvPr/>
        </p:nvSpPr>
        <p:spPr>
          <a:xfrm>
            <a:off x="3253631" y="4343296"/>
            <a:ext cx="14806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Delen &amp; netwerken</a:t>
            </a:r>
            <a:endParaRPr b="0" i="0" sz="275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29" name="Google Shape;229;g3d890f228e9_1_131"/>
          <p:cNvSpPr/>
          <p:nvPr/>
        </p:nvSpPr>
        <p:spPr>
          <a:xfrm>
            <a:off x="3904949" y="6917950"/>
            <a:ext cx="4120800" cy="226800"/>
          </a:xfrm>
          <a:prstGeom prst="roundRect">
            <a:avLst>
              <a:gd fmla="val 4031" name="adj"/>
            </a:avLst>
          </a:prstGeom>
          <a:solidFill>
            <a:srgbClr val="F5F5F5"/>
          </a:solidFill>
          <a:ln cap="flat" cmpd="sng" w="38100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g3d890f228e9_1_131"/>
          <p:cNvSpPr/>
          <p:nvPr/>
        </p:nvSpPr>
        <p:spPr>
          <a:xfrm>
            <a:off x="3904949" y="7484926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Delen in groepen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g3d890f228e9_1_131"/>
          <p:cNvSpPr/>
          <p:nvPr/>
        </p:nvSpPr>
        <p:spPr>
          <a:xfrm>
            <a:off x="3904949" y="7975344"/>
            <a:ext cx="4120800" cy="7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Elke groep toont één bron of tip die ze hebben gevonden.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g3d890f228e9_1_131"/>
          <p:cNvSpPr/>
          <p:nvPr/>
        </p:nvSpPr>
        <p:spPr>
          <a:xfrm>
            <a:off x="8365863" y="6577669"/>
            <a:ext cx="4120800" cy="226800"/>
          </a:xfrm>
          <a:prstGeom prst="roundRect">
            <a:avLst>
              <a:gd fmla="val 4031" name="adj"/>
            </a:avLst>
          </a:prstGeom>
          <a:solidFill>
            <a:srgbClr val="F5F5F5"/>
          </a:solidFill>
          <a:ln cap="flat" cmpd="sng" w="38100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g3d890f228e9_1_131"/>
          <p:cNvSpPr/>
          <p:nvPr/>
        </p:nvSpPr>
        <p:spPr>
          <a:xfrm>
            <a:off x="8365863" y="7144645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Doe mee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g3d890f228e9_1_131"/>
          <p:cNvSpPr/>
          <p:nvPr/>
        </p:nvSpPr>
        <p:spPr>
          <a:xfrm>
            <a:off x="8365863" y="7635063"/>
            <a:ext cx="4120800" cy="7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Draag je eigen kennis en ervaringen bij.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g3d890f228e9_1_131"/>
          <p:cNvSpPr/>
          <p:nvPr/>
        </p:nvSpPr>
        <p:spPr>
          <a:xfrm>
            <a:off x="12826897" y="6237508"/>
            <a:ext cx="4120800" cy="226800"/>
          </a:xfrm>
          <a:prstGeom prst="roundRect">
            <a:avLst>
              <a:gd fmla="val 4031" name="adj"/>
            </a:avLst>
          </a:prstGeom>
          <a:solidFill>
            <a:srgbClr val="F5F5F5"/>
          </a:solidFill>
          <a:ln cap="flat" cmpd="sng" w="38100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3d890f228e9_1_131"/>
          <p:cNvSpPr/>
          <p:nvPr/>
        </p:nvSpPr>
        <p:spPr>
          <a:xfrm>
            <a:off x="12826897" y="6804483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Deel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g3d890f228e9_1_131"/>
          <p:cNvSpPr/>
          <p:nvPr/>
        </p:nvSpPr>
        <p:spPr>
          <a:xfrm>
            <a:off x="12826897" y="7294902"/>
            <a:ext cx="4120800" cy="7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Deel informatie met vrienden en familie.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g3d890f228e9_1_131"/>
          <p:cNvSpPr txBox="1"/>
          <p:nvPr/>
        </p:nvSpPr>
        <p:spPr>
          <a:xfrm>
            <a:off x="8978900" y="4049492"/>
            <a:ext cx="93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Bron: Afbeelding gegenereerd door ChatGPT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group of people connected to each other&#10;&#10;AI-generated content may be incorrect." id="239" name="Google Shape;239;g3d890f228e9_1_131"/>
          <p:cNvPicPr preferRelativeResize="0"/>
          <p:nvPr/>
        </p:nvPicPr>
        <p:blipFill rotWithShape="1">
          <a:blip r:embed="rId5">
            <a:alphaModFix/>
          </a:blip>
          <a:srcRect b="33050" l="0" r="0" t="27976"/>
          <a:stretch/>
        </p:blipFill>
        <p:spPr>
          <a:xfrm>
            <a:off x="2922084" y="0"/>
            <a:ext cx="15403676" cy="4002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oogle Shape;244;g3d890f228e9_1_151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45" name="Google Shape;245;g3d890f228e9_1_15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g3d890f228e9_1_15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7" name="Google Shape;247;g3d890f228e9_1_15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g3d890f228e9_1_15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g3d890f228e9_1_151"/>
          <p:cNvSpPr txBox="1"/>
          <p:nvPr/>
        </p:nvSpPr>
        <p:spPr>
          <a:xfrm>
            <a:off x="3253631" y="4285749"/>
            <a:ext cx="14806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Onthoud deze belangrijke punten</a:t>
            </a:r>
            <a:endParaRPr b="0" i="0" sz="275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50" name="Google Shape;250;g3d890f228e9_1_151"/>
          <p:cNvPicPr preferRelativeResize="0"/>
          <p:nvPr/>
        </p:nvPicPr>
        <p:blipFill rotWithShape="1">
          <a:blip r:embed="rId5">
            <a:alphaModFix/>
          </a:blip>
          <a:srcRect b="35277" l="-170" r="170" t="25006"/>
          <a:stretch/>
        </p:blipFill>
        <p:spPr>
          <a:xfrm>
            <a:off x="2922084" y="0"/>
            <a:ext cx="15365917" cy="4068759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g3d890f228e9_1_151"/>
          <p:cNvSpPr txBox="1"/>
          <p:nvPr/>
        </p:nvSpPr>
        <p:spPr>
          <a:xfrm>
            <a:off x="8978900" y="4068758"/>
            <a:ext cx="93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Bron: Afbeelding gegenereerd door ChatGPT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g3d890f228e9_1_151"/>
          <p:cNvSpPr/>
          <p:nvPr/>
        </p:nvSpPr>
        <p:spPr>
          <a:xfrm>
            <a:off x="4078512" y="8254319"/>
            <a:ext cx="13053000" cy="53400"/>
          </a:xfrm>
          <a:prstGeom prst="roundRect">
            <a:avLst>
              <a:gd fmla="val 17143" name="adj"/>
            </a:avLst>
          </a:prstGeom>
          <a:solidFill>
            <a:srgbClr val="000000">
              <a:alpha val="7840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g3d890f228e9_1_151"/>
          <p:cNvSpPr/>
          <p:nvPr/>
        </p:nvSpPr>
        <p:spPr>
          <a:xfrm>
            <a:off x="7248075" y="7612156"/>
            <a:ext cx="53400" cy="642300"/>
          </a:xfrm>
          <a:prstGeom prst="roundRect">
            <a:avLst>
              <a:gd fmla="val 17143" name="adj"/>
            </a:avLst>
          </a:prstGeom>
          <a:solidFill>
            <a:srgbClr val="068E8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g3d890f228e9_1_151"/>
          <p:cNvSpPr/>
          <p:nvPr/>
        </p:nvSpPr>
        <p:spPr>
          <a:xfrm>
            <a:off x="7034000" y="8013515"/>
            <a:ext cx="481500" cy="481500"/>
          </a:xfrm>
          <a:prstGeom prst="roundRect">
            <a:avLst>
              <a:gd fmla="val 1899" name="adj"/>
            </a:avLst>
          </a:prstGeom>
          <a:solidFill>
            <a:srgbClr val="F5F5F5"/>
          </a:solidFill>
          <a:ln cap="flat" cmpd="sng" w="30475">
            <a:solidFill>
              <a:srgbClr val="068E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55" name="Google Shape;255;g3d890f228e9_1_15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14189" y="8053580"/>
            <a:ext cx="321112" cy="40136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g3d890f228e9_1_151"/>
          <p:cNvSpPr/>
          <p:nvPr/>
        </p:nvSpPr>
        <p:spPr>
          <a:xfrm>
            <a:off x="4819099" y="6810788"/>
            <a:ext cx="5333400" cy="3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Het is oké om hulp te vragen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g3d890f228e9_1_151"/>
          <p:cNvSpPr/>
          <p:nvPr/>
        </p:nvSpPr>
        <p:spPr>
          <a:xfrm>
            <a:off x="4292586" y="7055598"/>
            <a:ext cx="59646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Hulp zoeken is normaal en moedig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g3d890f228e9_1_151"/>
          <p:cNvSpPr/>
          <p:nvPr/>
        </p:nvSpPr>
        <p:spPr>
          <a:xfrm>
            <a:off x="10578134" y="8254260"/>
            <a:ext cx="53400" cy="642300"/>
          </a:xfrm>
          <a:prstGeom prst="roundRect">
            <a:avLst>
              <a:gd fmla="val 17143" name="adj"/>
            </a:avLst>
          </a:prstGeom>
          <a:solidFill>
            <a:srgbClr val="833F9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g3d890f228e9_1_151"/>
          <p:cNvSpPr/>
          <p:nvPr/>
        </p:nvSpPr>
        <p:spPr>
          <a:xfrm>
            <a:off x="10364060" y="8013515"/>
            <a:ext cx="481500" cy="481500"/>
          </a:xfrm>
          <a:prstGeom prst="roundRect">
            <a:avLst>
              <a:gd fmla="val 1899" name="adj"/>
            </a:avLst>
          </a:prstGeom>
          <a:solidFill>
            <a:srgbClr val="F5F5F5"/>
          </a:solidFill>
          <a:ln cap="flat" cmpd="sng" w="30475">
            <a:solidFill>
              <a:srgbClr val="833F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60" name="Google Shape;260;g3d890f228e9_1_15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444248" y="8053580"/>
            <a:ext cx="321112" cy="40136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g3d890f228e9_1_151"/>
          <p:cNvSpPr/>
          <p:nvPr/>
        </p:nvSpPr>
        <p:spPr>
          <a:xfrm>
            <a:off x="9266899" y="9110617"/>
            <a:ext cx="2676300" cy="3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Je bent niet alleen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3d890f228e9_1_151"/>
          <p:cNvSpPr/>
          <p:nvPr/>
        </p:nvSpPr>
        <p:spPr>
          <a:xfrm>
            <a:off x="7622645" y="9573532"/>
            <a:ext cx="59646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Er is ondersteuning voor je beschikbaar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g3d890f228e9_1_151"/>
          <p:cNvSpPr/>
          <p:nvPr/>
        </p:nvSpPr>
        <p:spPr>
          <a:xfrm>
            <a:off x="13908312" y="7612156"/>
            <a:ext cx="53400" cy="642300"/>
          </a:xfrm>
          <a:prstGeom prst="roundRect">
            <a:avLst>
              <a:gd fmla="val 17143" name="adj"/>
            </a:avLst>
          </a:prstGeom>
          <a:solidFill>
            <a:srgbClr val="16114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g3d890f228e9_1_151"/>
          <p:cNvSpPr/>
          <p:nvPr/>
        </p:nvSpPr>
        <p:spPr>
          <a:xfrm>
            <a:off x="13694238" y="8013515"/>
            <a:ext cx="481500" cy="481500"/>
          </a:xfrm>
          <a:prstGeom prst="roundRect">
            <a:avLst>
              <a:gd fmla="val 1899" name="adj"/>
            </a:avLst>
          </a:prstGeom>
          <a:solidFill>
            <a:srgbClr val="F5F5F5"/>
          </a:solidFill>
          <a:ln cap="flat" cmpd="sng" w="30475">
            <a:solidFill>
              <a:srgbClr val="1611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t/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65" name="Google Shape;265;g3d890f228e9_1_15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774426" y="8053580"/>
            <a:ext cx="321112" cy="40136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g3d890f228e9_1_151"/>
          <p:cNvSpPr/>
          <p:nvPr/>
        </p:nvSpPr>
        <p:spPr>
          <a:xfrm>
            <a:off x="10952825" y="6263363"/>
            <a:ext cx="5964600" cy="3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Neem contact op met de diensten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g3d890f228e9_1_151"/>
          <p:cNvSpPr/>
          <p:nvPr/>
        </p:nvSpPr>
        <p:spPr>
          <a:xfrm>
            <a:off x="10952824" y="6806886"/>
            <a:ext cx="59646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Neem contact op met doofvriendelijke hulp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2" name="Google Shape;272;g3d890f228e9_1_178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73" name="Google Shape;273;g3d890f228e9_1_17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g3d890f228e9_1_178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5" name="Google Shape;275;g3d890f228e9_1_17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g3d890f228e9_1_178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g3d890f228e9_1_178"/>
          <p:cNvSpPr txBox="1"/>
          <p:nvPr/>
        </p:nvSpPr>
        <p:spPr>
          <a:xfrm>
            <a:off x="3253515" y="456993"/>
            <a:ext cx="14806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Bedankt!</a:t>
            </a:r>
            <a:endParaRPr b="0" i="0" sz="275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8" name="Google Shape;278;g3d890f228e9_1_178"/>
          <p:cNvSpPr/>
          <p:nvPr/>
        </p:nvSpPr>
        <p:spPr>
          <a:xfrm>
            <a:off x="3506113" y="3439834"/>
            <a:ext cx="3608100" cy="7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b="0" i="0" lang="en-US" sz="58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✓</a:t>
            </a:r>
            <a:endParaRPr b="0" i="0" sz="58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g3d890f228e9_1_178"/>
          <p:cNvSpPr/>
          <p:nvPr/>
        </p:nvSpPr>
        <p:spPr>
          <a:xfrm>
            <a:off x="3892471" y="4471630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Gedeelde informatie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g3d890f228e9_1_178"/>
          <p:cNvSpPr/>
          <p:nvPr/>
        </p:nvSpPr>
        <p:spPr>
          <a:xfrm>
            <a:off x="3506113" y="4962048"/>
            <a:ext cx="36081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Je hebt nu bronnen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g3d890f228e9_1_178"/>
          <p:cNvSpPr/>
          <p:nvPr/>
        </p:nvSpPr>
        <p:spPr>
          <a:xfrm>
            <a:off x="8227297" y="3043284"/>
            <a:ext cx="3608100" cy="7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b="0" i="0" lang="en-US" sz="58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🤝</a:t>
            </a:r>
            <a:endParaRPr b="0" i="0" sz="58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g3d890f228e9_1_178"/>
          <p:cNvSpPr/>
          <p:nvPr/>
        </p:nvSpPr>
        <p:spPr>
          <a:xfrm>
            <a:off x="8613699" y="4117330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Door de gemeenschap opgebouwd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g3d890f228e9_1_178"/>
          <p:cNvSpPr/>
          <p:nvPr/>
        </p:nvSpPr>
        <p:spPr>
          <a:xfrm>
            <a:off x="8227297" y="5534873"/>
            <a:ext cx="36081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Help door te delen met anderen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g3d890f228e9_1_178"/>
          <p:cNvSpPr/>
          <p:nvPr/>
        </p:nvSpPr>
        <p:spPr>
          <a:xfrm>
            <a:off x="5866644" y="6118740"/>
            <a:ext cx="3608100" cy="7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b="0" i="0" lang="en-US" sz="58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📧</a:t>
            </a:r>
            <a:endParaRPr b="0" i="0" sz="58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g3d890f228e9_1_178"/>
          <p:cNvSpPr/>
          <p:nvPr/>
        </p:nvSpPr>
        <p:spPr>
          <a:xfrm>
            <a:off x="6253121" y="7150536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Blijf in contact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g3d890f228e9_1_178"/>
          <p:cNvSpPr/>
          <p:nvPr/>
        </p:nvSpPr>
        <p:spPr>
          <a:xfrm>
            <a:off x="5866644" y="7640954"/>
            <a:ext cx="36081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b="0" i="0" lang="en-US" sz="275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Vragen? Neem gerust contact met ons op</a:t>
            </a:r>
            <a:endParaRPr b="0" i="0" sz="2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87" name="Google Shape;287;g3d890f228e9_1_17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419515" y="0"/>
            <a:ext cx="5868484" cy="880272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g3d890f228e9_1_178"/>
          <p:cNvSpPr txBox="1"/>
          <p:nvPr/>
        </p:nvSpPr>
        <p:spPr>
          <a:xfrm>
            <a:off x="8978900" y="8877088"/>
            <a:ext cx="93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Bron: Afbeelding gegenereerd door ChatGPT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d890f228e9_1_198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g3d890f228e9_1_198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g3d890f228e9_1_198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g3d890f228e9_1_198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g3d890f228e9_1_198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8" name="Google Shape;298;g3d890f228e9_1_198"/>
          <p:cNvGrpSpPr/>
          <p:nvPr/>
        </p:nvGrpSpPr>
        <p:grpSpPr>
          <a:xfrm>
            <a:off x="-228300" y="6944208"/>
            <a:ext cx="18940866" cy="4430982"/>
            <a:chOff x="0" y="-57150"/>
            <a:chExt cx="4988508" cy="1167000"/>
          </a:xfrm>
        </p:grpSpPr>
        <p:sp>
          <p:nvSpPr>
            <p:cNvPr id="299" name="Google Shape;299;g3d890f228e9_1_198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g3d890f228e9_1_198"/>
            <p:cNvSpPr txBox="1"/>
            <p:nvPr/>
          </p:nvSpPr>
          <p:spPr>
            <a:xfrm>
              <a:off x="0" y="-57150"/>
              <a:ext cx="4988400" cy="11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1" name="Google Shape;301;g3d890f228e9_1_198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g3d890f228e9_1_198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g3d890f228e9_1_198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g3d890f228e9_1_198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g3d890f228e9_1_198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g3d890f228e9_1_198"/>
          <p:cNvSpPr txBox="1"/>
          <p:nvPr/>
        </p:nvSpPr>
        <p:spPr>
          <a:xfrm>
            <a:off x="2157052" y="1867850"/>
            <a:ext cx="37710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g3d890f228e9_1_198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g3d890f228e9_1_198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lang="en-US" sz="2461">
                <a:solidFill>
                  <a:srgbClr val="FFFFFF"/>
                </a:solidFill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g3d890f228e9_1_198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