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10287000" cx="18288000"/>
  <p:notesSz cx="6858000" cy="9144000"/>
  <p:embeddedFontLst>
    <p:embeddedFont>
      <p:font typeface="Anton"/>
      <p:regular r:id="rId19"/>
    </p:embeddedFont>
    <p:embeddedFont>
      <p:font typeface="Quicksand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2" roundtripDataSignature="AMtx7mg5xYi6akA6l2tR/7vbxQdpz1Xh0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Quicksand-regular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Quicksand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Anton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1" name="Google Shape;231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4" name="Google Shape;264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5" name="Google Shape;285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7" name="Google Shape;307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3" name="Google Shape;333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5" name="Google Shape;35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10.png"/><Relationship Id="rId7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6.jp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hyperlink" Target="https://mubi.com/en/films/deaf-child/trailer" TargetMode="External"/><Relationship Id="rId6" Type="http://schemas.openxmlformats.org/officeDocument/2006/relationships/hyperlink" Target="https://www.imdb.com/title/tt7315798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14.png"/><Relationship Id="rId6" Type="http://schemas.openxmlformats.org/officeDocument/2006/relationships/image" Target="../media/image12.png"/><Relationship Id="rId7" Type="http://schemas.openxmlformats.org/officeDocument/2006/relationships/image" Target="../media/image11.png"/><Relationship Id="rId8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16.png"/><Relationship Id="rId6" Type="http://schemas.openxmlformats.org/officeDocument/2006/relationships/image" Target="../media/image15.png"/><Relationship Id="rId7" Type="http://schemas.openxmlformats.org/officeDocument/2006/relationships/image" Target="../media/image31.png"/><Relationship Id="rId8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36.png"/><Relationship Id="rId5" Type="http://schemas.openxmlformats.org/officeDocument/2006/relationships/image" Target="../media/image3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21.png"/><Relationship Id="rId6" Type="http://schemas.openxmlformats.org/officeDocument/2006/relationships/image" Target="../media/image2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9.png"/><Relationship Id="rId5" Type="http://schemas.openxmlformats.org/officeDocument/2006/relationships/image" Target="../media/image35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28.png"/><Relationship Id="rId10" Type="http://schemas.openxmlformats.org/officeDocument/2006/relationships/image" Target="../media/image30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27.png"/><Relationship Id="rId5" Type="http://schemas.openxmlformats.org/officeDocument/2006/relationships/image" Target="../media/image22.png"/><Relationship Id="rId6" Type="http://schemas.openxmlformats.org/officeDocument/2006/relationships/image" Target="../media/image32.png"/><Relationship Id="rId7" Type="http://schemas.openxmlformats.org/officeDocument/2006/relationships/image" Target="../media/image24.png"/><Relationship Id="rId8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3904550"/>
            <a:ext cx="14429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Duševné zdravie a pohoda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Rozvoj identity a sebaúcty Nepočujúcich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Deaf Studies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0"/>
          <p:cNvSpPr txBox="1"/>
          <p:nvPr/>
        </p:nvSpPr>
        <p:spPr>
          <a:xfrm>
            <a:off x="3253625" y="351600"/>
            <a:ext cx="14001300" cy="239485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Prečo sme tu?</a:t>
            </a:r>
            <a:endParaRPr b="1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10"/>
          <p:cNvSpPr/>
          <p:nvPr/>
        </p:nvSpPr>
        <p:spPr>
          <a:xfrm>
            <a:off x="4212097" y="2074951"/>
            <a:ext cx="791400" cy="7914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0"/>
          <p:cNvSpPr/>
          <p:nvPr/>
        </p:nvSpPr>
        <p:spPr>
          <a:xfrm>
            <a:off x="5355200" y="2195700"/>
            <a:ext cx="55149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Skúmaj identitu Nepočujúcich</a:t>
            </a:r>
            <a:endParaRPr b="0" i="0" sz="4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0"/>
          <p:cNvSpPr/>
          <p:nvPr/>
        </p:nvSpPr>
        <p:spPr>
          <a:xfrm>
            <a:off x="5355210" y="3621041"/>
            <a:ext cx="53058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Objaviť, čo znamená byť Nepočujúcim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0"/>
          <p:cNvSpPr/>
          <p:nvPr/>
        </p:nvSpPr>
        <p:spPr>
          <a:xfrm>
            <a:off x="4212100" y="4840125"/>
            <a:ext cx="822600" cy="8226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0"/>
          <p:cNvSpPr/>
          <p:nvPr/>
        </p:nvSpPr>
        <p:spPr>
          <a:xfrm>
            <a:off x="5400206" y="4965633"/>
            <a:ext cx="45699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Posilni sebaúctu</a:t>
            </a:r>
            <a:endParaRPr b="0" i="0" sz="4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0"/>
          <p:cNvSpPr/>
          <p:nvPr/>
        </p:nvSpPr>
        <p:spPr>
          <a:xfrm>
            <a:off x="5400206" y="5756098"/>
            <a:ext cx="55149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Nájdi spôsoby, ako sa cítiť dobre sám so sebou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0"/>
          <p:cNvSpPr/>
          <p:nvPr/>
        </p:nvSpPr>
        <p:spPr>
          <a:xfrm>
            <a:off x="4212094" y="7636507"/>
            <a:ext cx="822600" cy="8226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0"/>
          <p:cNvSpPr/>
          <p:nvPr/>
        </p:nvSpPr>
        <p:spPr>
          <a:xfrm>
            <a:off x="5400203" y="7762015"/>
            <a:ext cx="45699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Zdieľajte spolu</a:t>
            </a:r>
            <a:endParaRPr b="0" i="0" sz="4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0"/>
          <p:cNvSpPr/>
          <p:nvPr/>
        </p:nvSpPr>
        <p:spPr>
          <a:xfrm>
            <a:off x="5400203" y="8552480"/>
            <a:ext cx="55149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Pohybuj sa, tvor a nadväzuj kontakty s ostatnými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0"/>
          <p:cNvPicPr preferRelativeResize="0"/>
          <p:nvPr/>
        </p:nvPicPr>
        <p:blipFill rotWithShape="1">
          <a:blip r:embed="rId5">
            <a:alphaModFix/>
          </a:blip>
          <a:srcRect b="0" l="9567" r="14496" t="19801"/>
          <a:stretch/>
        </p:blipFill>
        <p:spPr>
          <a:xfrm>
            <a:off x="11160976" y="0"/>
            <a:ext cx="7127025" cy="752655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0"/>
          <p:cNvSpPr txBox="1"/>
          <p:nvPr/>
        </p:nvSpPr>
        <p:spPr>
          <a:xfrm>
            <a:off x="13171500" y="752655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Zdroj: obrázok vygenerovaný ChatGPT</a:t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8" name="Google Shape;118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" name="Google Shape;120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1"/>
          <p:cNvSpPr txBox="1"/>
          <p:nvPr/>
        </p:nvSpPr>
        <p:spPr>
          <a:xfrm>
            <a:off x="3253625" y="480600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Čo je identita?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preencoded.png" id="123" name="Google Shape;123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04309" y="2990043"/>
            <a:ext cx="2152055" cy="130694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1"/>
          <p:cNvSpPr/>
          <p:nvPr/>
        </p:nvSpPr>
        <p:spPr>
          <a:xfrm>
            <a:off x="7120853" y="3606072"/>
            <a:ext cx="318968" cy="3986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1"/>
          <p:cNvSpPr/>
          <p:nvPr/>
        </p:nvSpPr>
        <p:spPr>
          <a:xfrm>
            <a:off x="8583173" y="3216850"/>
            <a:ext cx="29220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Viditeľné časti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1"/>
          <p:cNvSpPr/>
          <p:nvPr/>
        </p:nvSpPr>
        <p:spPr>
          <a:xfrm>
            <a:off x="8583168" y="3707275"/>
            <a:ext cx="56580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Čo ľudia vidia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1"/>
          <p:cNvSpPr/>
          <p:nvPr/>
        </p:nvSpPr>
        <p:spPr>
          <a:xfrm>
            <a:off x="8413038" y="4292944"/>
            <a:ext cx="8592860" cy="26670"/>
          </a:xfrm>
          <a:prstGeom prst="roundRect">
            <a:avLst>
              <a:gd fmla="val 34286" name="adj"/>
            </a:avLst>
          </a:prstGeom>
          <a:solidFill>
            <a:srgbClr val="068E8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28" name="Google Shape;128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28342" y="4353666"/>
            <a:ext cx="4304109" cy="130694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1"/>
          <p:cNvSpPr/>
          <p:nvPr/>
        </p:nvSpPr>
        <p:spPr>
          <a:xfrm>
            <a:off x="7120853" y="4807770"/>
            <a:ext cx="318968" cy="3986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1"/>
          <p:cNvSpPr/>
          <p:nvPr/>
        </p:nvSpPr>
        <p:spPr>
          <a:xfrm>
            <a:off x="9659265" y="4580480"/>
            <a:ext cx="2186940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Skryté časti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1"/>
          <p:cNvSpPr/>
          <p:nvPr/>
        </p:nvSpPr>
        <p:spPr>
          <a:xfrm>
            <a:off x="9659291" y="5070900"/>
            <a:ext cx="57933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Pocity a sny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1"/>
          <p:cNvSpPr/>
          <p:nvPr/>
        </p:nvSpPr>
        <p:spPr>
          <a:xfrm>
            <a:off x="9489125" y="5656567"/>
            <a:ext cx="7516773" cy="26670"/>
          </a:xfrm>
          <a:prstGeom prst="roundRect">
            <a:avLst>
              <a:gd fmla="val 34286" name="adj"/>
            </a:avLst>
          </a:prstGeom>
          <a:solidFill>
            <a:srgbClr val="16114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33" name="Google Shape;133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52255" y="5717289"/>
            <a:ext cx="6456164" cy="130694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1"/>
          <p:cNvSpPr/>
          <p:nvPr/>
        </p:nvSpPr>
        <p:spPr>
          <a:xfrm>
            <a:off x="7120734" y="6171393"/>
            <a:ext cx="318968" cy="3986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1"/>
          <p:cNvSpPr/>
          <p:nvPr/>
        </p:nvSpPr>
        <p:spPr>
          <a:xfrm>
            <a:off x="10735233" y="5944103"/>
            <a:ext cx="2238732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Hlboká identita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1"/>
          <p:cNvSpPr/>
          <p:nvPr/>
        </p:nvSpPr>
        <p:spPr>
          <a:xfrm>
            <a:off x="10735210" y="6434525"/>
            <a:ext cx="65217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Kultúra a výzvy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1"/>
          <p:cNvSpPr/>
          <p:nvPr/>
        </p:nvSpPr>
        <p:spPr>
          <a:xfrm>
            <a:off x="4019751" y="7477101"/>
            <a:ext cx="130428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Každý ľadovec je iný!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Niektoré časti identity sú viditeľné, mnohé sú „pod povrchom“.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43" name="Google Shape;143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5" name="Google Shape;145;p1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2"/>
          <p:cNvSpPr txBox="1"/>
          <p:nvPr/>
        </p:nvSpPr>
        <p:spPr>
          <a:xfrm>
            <a:off x="3253515" y="457087"/>
            <a:ext cx="14806200" cy="30161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Moja identita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Aktivita s ľadovcom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preencoded.png" id="148" name="Google Shape;148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16315" y="3839061"/>
            <a:ext cx="1077397" cy="129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2"/>
          <p:cNvSpPr/>
          <p:nvPr/>
        </p:nvSpPr>
        <p:spPr>
          <a:xfrm>
            <a:off x="5716847" y="4054445"/>
            <a:ext cx="2693551" cy="33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Nad vodou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2"/>
          <p:cNvSpPr/>
          <p:nvPr/>
        </p:nvSpPr>
        <p:spPr>
          <a:xfrm>
            <a:off x="5716847" y="4520218"/>
            <a:ext cx="6155888" cy="344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Nakresli, čo ľudia vidia o tebe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51" name="Google Shape;151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16315" y="5131961"/>
            <a:ext cx="1077397" cy="129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"/>
          <p:cNvSpPr/>
          <p:nvPr/>
        </p:nvSpPr>
        <p:spPr>
          <a:xfrm>
            <a:off x="5716847" y="5347345"/>
            <a:ext cx="2693551" cy="33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Pod vodou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2"/>
          <p:cNvSpPr/>
          <p:nvPr/>
        </p:nvSpPr>
        <p:spPr>
          <a:xfrm>
            <a:off x="5716847" y="5813117"/>
            <a:ext cx="6155888" cy="344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Nakresli, čo je skryté vo vnútri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54" name="Google Shape;154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16315" y="6424861"/>
            <a:ext cx="1077397" cy="129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2"/>
          <p:cNvSpPr/>
          <p:nvPr/>
        </p:nvSpPr>
        <p:spPr>
          <a:xfrm>
            <a:off x="5716847" y="6640245"/>
            <a:ext cx="2693551" cy="33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Buď kreatívny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2"/>
          <p:cNvSpPr/>
          <p:nvPr/>
        </p:nvSpPr>
        <p:spPr>
          <a:xfrm>
            <a:off x="5716847" y="7106017"/>
            <a:ext cx="6155888" cy="344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Použi kresby, nálepky, symboly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57" name="Google Shape;157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316315" y="7717760"/>
            <a:ext cx="1077397" cy="129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2"/>
          <p:cNvSpPr/>
          <p:nvPr/>
        </p:nvSpPr>
        <p:spPr>
          <a:xfrm>
            <a:off x="5716847" y="7933144"/>
            <a:ext cx="2693551" cy="33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Zdieľaj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2"/>
          <p:cNvSpPr/>
          <p:nvPr/>
        </p:nvSpPr>
        <p:spPr>
          <a:xfrm>
            <a:off x="5716847" y="8398917"/>
            <a:ext cx="6155888" cy="344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Povedz partnerovi o svojom ľadovci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diagram of water with text&#10;&#10;AI-generated content may be incorrect." id="160" name="Google Shape;160;p12"/>
          <p:cNvPicPr preferRelativeResize="0"/>
          <p:nvPr/>
        </p:nvPicPr>
        <p:blipFill rotWithShape="1">
          <a:blip r:embed="rId9">
            <a:alphaModFix/>
          </a:blip>
          <a:srcRect b="0" l="10663" r="9493" t="0"/>
          <a:stretch/>
        </p:blipFill>
        <p:spPr>
          <a:xfrm>
            <a:off x="12458619" y="0"/>
            <a:ext cx="5829382" cy="9010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1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66" name="Google Shape;166;p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1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3"/>
          <p:cNvSpPr txBox="1"/>
          <p:nvPr/>
        </p:nvSpPr>
        <p:spPr>
          <a:xfrm>
            <a:off x="3253625" y="628025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Diskusia o identite Nepočujúcich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1" name="Google Shape;171;p13"/>
          <p:cNvSpPr/>
          <p:nvPr/>
        </p:nvSpPr>
        <p:spPr>
          <a:xfrm>
            <a:off x="3413812" y="4566024"/>
            <a:ext cx="4351184" cy="2032484"/>
          </a:xfrm>
          <a:prstGeom prst="roundRect">
            <a:avLst>
              <a:gd fmla="val 524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3"/>
          <p:cNvSpPr/>
          <p:nvPr/>
        </p:nvSpPr>
        <p:spPr>
          <a:xfrm>
            <a:off x="3413800" y="4830950"/>
            <a:ext cx="47124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Čo znamená byť „Nepočujúci“?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3"/>
          <p:cNvSpPr/>
          <p:nvPr/>
        </p:nvSpPr>
        <p:spPr>
          <a:xfrm>
            <a:off x="3727749" y="5321350"/>
            <a:ext cx="38844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Zdieľaj svoju osobnú definíciu a skúsenosti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3"/>
          <p:cNvSpPr/>
          <p:nvPr/>
        </p:nvSpPr>
        <p:spPr>
          <a:xfrm>
            <a:off x="8029911" y="4566023"/>
            <a:ext cx="4423171" cy="2032483"/>
          </a:xfrm>
          <a:prstGeom prst="roundRect">
            <a:avLst>
              <a:gd fmla="val 524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3"/>
          <p:cNvSpPr/>
          <p:nvPr/>
        </p:nvSpPr>
        <p:spPr>
          <a:xfrm>
            <a:off x="8249803" y="4830950"/>
            <a:ext cx="4092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Ako sa pocity menili?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3"/>
          <p:cNvSpPr/>
          <p:nvPr/>
        </p:nvSpPr>
        <p:spPr>
          <a:xfrm>
            <a:off x="8299212" y="5321357"/>
            <a:ext cx="3884550" cy="10547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Zamysli sa nad svojou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cestou v čase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3"/>
          <p:cNvSpPr/>
          <p:nvPr/>
        </p:nvSpPr>
        <p:spPr>
          <a:xfrm>
            <a:off x="12679894" y="4566024"/>
            <a:ext cx="4423171" cy="2032482"/>
          </a:xfrm>
          <a:prstGeom prst="roundRect">
            <a:avLst>
              <a:gd fmla="val 524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3"/>
          <p:cNvSpPr/>
          <p:nvPr/>
        </p:nvSpPr>
        <p:spPr>
          <a:xfrm>
            <a:off x="12944810" y="483093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Kto pomohol?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3"/>
          <p:cNvSpPr/>
          <p:nvPr/>
        </p:nvSpPr>
        <p:spPr>
          <a:xfrm>
            <a:off x="12944799" y="5321350"/>
            <a:ext cx="39654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Identifikuj podporovateľov a výzvy, ktorým si čelil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1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5" name="Google Shape;185;p1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p1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4"/>
          <p:cNvSpPr txBox="1"/>
          <p:nvPr/>
        </p:nvSpPr>
        <p:spPr>
          <a:xfrm>
            <a:off x="3253625" y="723900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Inšpiratívne príbehy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0" name="Google Shape;190;p14"/>
          <p:cNvSpPr/>
          <p:nvPr/>
        </p:nvSpPr>
        <p:spPr>
          <a:xfrm>
            <a:off x="3611131" y="399538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Sledujte spolu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4"/>
          <p:cNvSpPr/>
          <p:nvPr/>
        </p:nvSpPr>
        <p:spPr>
          <a:xfrm>
            <a:off x="3611131" y="4576524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Sleduj príbeh Nepočujúceho človeka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4"/>
          <p:cNvSpPr/>
          <p:nvPr/>
        </p:nvSpPr>
        <p:spPr>
          <a:xfrm>
            <a:off x="3611131" y="5143500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Všímaj si jeho výzvy a úspechy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4"/>
          <p:cNvSpPr/>
          <p:nvPr/>
        </p:nvSpPr>
        <p:spPr>
          <a:xfrm>
            <a:off x="10416862" y="399538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Reflexia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4"/>
          <p:cNvSpPr/>
          <p:nvPr/>
        </p:nvSpPr>
        <p:spPr>
          <a:xfrm>
            <a:off x="10416862" y="4576524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Aké výzvy čelili?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4"/>
          <p:cNvSpPr/>
          <p:nvPr/>
        </p:nvSpPr>
        <p:spPr>
          <a:xfrm>
            <a:off x="10416862" y="5143500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Čo im pomohlo uspieť?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4"/>
          <p:cNvSpPr/>
          <p:nvPr/>
        </p:nvSpPr>
        <p:spPr>
          <a:xfrm>
            <a:off x="10416862" y="5710475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Čo ťa inšpiruje najviac?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4"/>
          <p:cNvSpPr txBox="1"/>
          <p:nvPr/>
        </p:nvSpPr>
        <p:spPr>
          <a:xfrm>
            <a:off x="3253625" y="7006925"/>
            <a:ext cx="13407900" cy="22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03225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50"/>
              <a:buFont typeface="Quicksand"/>
              <a:buChar char="○"/>
            </a:pPr>
            <a:r>
              <a:rPr b="1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Čas na video: </a:t>
            </a: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Spoznajte skvelých Nepočujúcich, ktorí zdieľajú svoje príbehy.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3225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50"/>
              <a:buFont typeface="Quicksand"/>
              <a:buChar char="○"/>
            </a:pPr>
            <a:r>
              <a:rPr b="1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Video: </a:t>
            </a:r>
            <a:r>
              <a:rPr b="1" i="0" lang="en-US" sz="275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https://mubi.com/en/films/deaf-child/trailer</a:t>
            </a:r>
            <a:endParaRPr b="1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03225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50"/>
              <a:buFont typeface="Quicksand"/>
              <a:buChar char="○"/>
            </a:pPr>
            <a:r>
              <a:rPr b="1" i="0" lang="en-US" sz="275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https://www.imdb.com/title/tt7315798/</a:t>
            </a:r>
            <a:r>
              <a:rPr b="1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Deaf Child / Doof Kind (Nepočujúce dieťa), 2017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oogle Shape;202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03" name="Google Shape;203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5" name="Google Shape;205;p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4"/>
          <p:cNvSpPr txBox="1"/>
          <p:nvPr/>
        </p:nvSpPr>
        <p:spPr>
          <a:xfrm>
            <a:off x="3253625" y="628025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Kam patrím?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8" name="Google Shape;208;p4"/>
          <p:cNvSpPr/>
          <p:nvPr/>
        </p:nvSpPr>
        <p:spPr>
          <a:xfrm>
            <a:off x="5576045" y="372839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Rodina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4"/>
          <p:cNvSpPr/>
          <p:nvPr/>
        </p:nvSpPr>
        <p:spPr>
          <a:xfrm>
            <a:off x="4055974" y="4218812"/>
            <a:ext cx="435530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Domáce väzby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0" name="Google Shape;21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4"/>
          <p:cNvSpPr/>
          <p:nvPr/>
        </p:nvSpPr>
        <p:spPr>
          <a:xfrm>
            <a:off x="9051122" y="3626834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"/>
          <p:cNvSpPr/>
          <p:nvPr/>
        </p:nvSpPr>
        <p:spPr>
          <a:xfrm>
            <a:off x="9206975" y="3750778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4"/>
          <p:cNvSpPr/>
          <p:nvPr/>
        </p:nvSpPr>
        <p:spPr>
          <a:xfrm>
            <a:off x="12743488" y="372839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Škola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4"/>
          <p:cNvSpPr/>
          <p:nvPr/>
        </p:nvSpPr>
        <p:spPr>
          <a:xfrm>
            <a:off x="12743488" y="4218812"/>
            <a:ext cx="435530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Vzdelávacie prostredie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5" name="Google Shape;215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4"/>
          <p:cNvSpPr/>
          <p:nvPr/>
        </p:nvSpPr>
        <p:spPr>
          <a:xfrm>
            <a:off x="11536552" y="3626834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4"/>
          <p:cNvSpPr/>
          <p:nvPr/>
        </p:nvSpPr>
        <p:spPr>
          <a:xfrm>
            <a:off x="11692404" y="3750778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4"/>
          <p:cNvSpPr/>
          <p:nvPr/>
        </p:nvSpPr>
        <p:spPr>
          <a:xfrm>
            <a:off x="12743488" y="572435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Priatelia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4"/>
          <p:cNvSpPr/>
          <p:nvPr/>
        </p:nvSpPr>
        <p:spPr>
          <a:xfrm>
            <a:off x="12743488" y="6214776"/>
            <a:ext cx="435530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Sociálne väzby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20" name="Google Shape;220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4"/>
          <p:cNvSpPr/>
          <p:nvPr/>
        </p:nvSpPr>
        <p:spPr>
          <a:xfrm>
            <a:off x="11536552" y="6112263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4"/>
          <p:cNvSpPr/>
          <p:nvPr/>
        </p:nvSpPr>
        <p:spPr>
          <a:xfrm>
            <a:off x="11692404" y="6236207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4"/>
          <p:cNvSpPr/>
          <p:nvPr/>
        </p:nvSpPr>
        <p:spPr>
          <a:xfrm>
            <a:off x="4826099" y="5724350"/>
            <a:ext cx="358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Komunita Nepočujúcich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4"/>
          <p:cNvSpPr/>
          <p:nvPr/>
        </p:nvSpPr>
        <p:spPr>
          <a:xfrm>
            <a:off x="4055974" y="6214776"/>
            <a:ext cx="435530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Kultúrna príslušnosť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25" name="Google Shape;225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4"/>
          <p:cNvSpPr/>
          <p:nvPr/>
        </p:nvSpPr>
        <p:spPr>
          <a:xfrm>
            <a:off x="9051122" y="6112263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F5F5F5"/>
          </a:solidFill>
          <a:ln cap="flat" cmpd="sng" w="38100">
            <a:solidFill>
              <a:srgbClr val="E6E0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4"/>
          <p:cNvSpPr/>
          <p:nvPr/>
        </p:nvSpPr>
        <p:spPr>
          <a:xfrm>
            <a:off x="9206975" y="6236207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4"/>
          <p:cNvSpPr/>
          <p:nvPr/>
        </p:nvSpPr>
        <p:spPr>
          <a:xfrm>
            <a:off x="4055974" y="7575361"/>
            <a:ext cx="130428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Presuň sa do rohu, ktorý ti najviac vyhovuje.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Vysvetli, prečo si si vybral práve tento priestor.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1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34" name="Google Shape;234;p1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6" name="Google Shape;236;p1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5"/>
          <p:cNvSpPr txBox="1"/>
          <p:nvPr/>
        </p:nvSpPr>
        <p:spPr>
          <a:xfrm>
            <a:off x="3253631" y="1007584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Prekážky a podpory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9" name="Google Shape;239;p15"/>
          <p:cNvSpPr/>
          <p:nvPr/>
        </p:nvSpPr>
        <p:spPr>
          <a:xfrm>
            <a:off x="3901524" y="3443393"/>
            <a:ext cx="53340" cy="5085636"/>
          </a:xfrm>
          <a:prstGeom prst="roundRect">
            <a:avLst>
              <a:gd fmla="val 17143" name="adj"/>
            </a:avLst>
          </a:prstGeom>
          <a:solidFill>
            <a:srgbClr val="000000">
              <a:alpha val="7843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5"/>
          <p:cNvSpPr/>
          <p:nvPr/>
        </p:nvSpPr>
        <p:spPr>
          <a:xfrm>
            <a:off x="4103335" y="3671873"/>
            <a:ext cx="680442" cy="53340"/>
          </a:xfrm>
          <a:prstGeom prst="roundRect">
            <a:avLst>
              <a:gd fmla="val 17143" name="adj"/>
            </a:avLst>
          </a:prstGeom>
          <a:solidFill>
            <a:srgbClr val="068E8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5"/>
          <p:cNvSpPr/>
          <p:nvPr/>
        </p:nvSpPr>
        <p:spPr>
          <a:xfrm>
            <a:off x="3646373" y="3443393"/>
            <a:ext cx="510302" cy="510302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5"/>
          <p:cNvSpPr/>
          <p:nvPr/>
        </p:nvSpPr>
        <p:spPr>
          <a:xfrm>
            <a:off x="3731443" y="3485898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b="0" i="0" lang="en-US" sz="26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5"/>
          <p:cNvSpPr/>
          <p:nvPr/>
        </p:nvSpPr>
        <p:spPr>
          <a:xfrm>
            <a:off x="5035594" y="352125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Vytvorte skupiny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5"/>
          <p:cNvSpPr/>
          <p:nvPr/>
        </p:nvSpPr>
        <p:spPr>
          <a:xfrm>
            <a:off x="5035594" y="4011678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Pracujte spolu v malých tímoch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5"/>
          <p:cNvSpPr/>
          <p:nvPr/>
        </p:nvSpPr>
        <p:spPr>
          <a:xfrm>
            <a:off x="4103335" y="5056689"/>
            <a:ext cx="680442" cy="53340"/>
          </a:xfrm>
          <a:prstGeom prst="roundRect">
            <a:avLst>
              <a:gd fmla="val 17143" name="adj"/>
            </a:avLst>
          </a:prstGeom>
          <a:solidFill>
            <a:srgbClr val="833F9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5"/>
          <p:cNvSpPr/>
          <p:nvPr/>
        </p:nvSpPr>
        <p:spPr>
          <a:xfrm>
            <a:off x="3646373" y="4828208"/>
            <a:ext cx="510302" cy="510302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5"/>
          <p:cNvSpPr/>
          <p:nvPr/>
        </p:nvSpPr>
        <p:spPr>
          <a:xfrm>
            <a:off x="3731443" y="4870714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b="0" i="0" lang="en-US" sz="26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5"/>
          <p:cNvSpPr/>
          <p:nvPr/>
        </p:nvSpPr>
        <p:spPr>
          <a:xfrm>
            <a:off x="5035594" y="490607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Vytvorte plagát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5"/>
          <p:cNvSpPr/>
          <p:nvPr/>
        </p:nvSpPr>
        <p:spPr>
          <a:xfrm>
            <a:off x="5035594" y="5396494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Ľavá strana: prekážky, pravá strana: podpory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5"/>
          <p:cNvSpPr/>
          <p:nvPr/>
        </p:nvSpPr>
        <p:spPr>
          <a:xfrm>
            <a:off x="4103335" y="6441505"/>
            <a:ext cx="680442" cy="53340"/>
          </a:xfrm>
          <a:prstGeom prst="roundRect">
            <a:avLst>
              <a:gd fmla="val 17143" name="adj"/>
            </a:avLst>
          </a:prstGeom>
          <a:solidFill>
            <a:srgbClr val="16114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5"/>
          <p:cNvSpPr/>
          <p:nvPr/>
        </p:nvSpPr>
        <p:spPr>
          <a:xfrm>
            <a:off x="3646373" y="6213024"/>
            <a:ext cx="510302" cy="510302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5"/>
          <p:cNvSpPr/>
          <p:nvPr/>
        </p:nvSpPr>
        <p:spPr>
          <a:xfrm>
            <a:off x="3731443" y="6255530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b="0" i="0" lang="en-US" sz="26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5"/>
          <p:cNvSpPr/>
          <p:nvPr/>
        </p:nvSpPr>
        <p:spPr>
          <a:xfrm>
            <a:off x="5035594" y="629089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Buďte kreatívni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5"/>
          <p:cNvSpPr/>
          <p:nvPr/>
        </p:nvSpPr>
        <p:spPr>
          <a:xfrm>
            <a:off x="5035594" y="6781310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Obrázky, nálepky, symboly sú vítané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5"/>
          <p:cNvSpPr/>
          <p:nvPr/>
        </p:nvSpPr>
        <p:spPr>
          <a:xfrm>
            <a:off x="4103335" y="7826321"/>
            <a:ext cx="680442" cy="53340"/>
          </a:xfrm>
          <a:prstGeom prst="roundRect">
            <a:avLst>
              <a:gd fmla="val 17143" name="adj"/>
            </a:avLst>
          </a:prstGeom>
          <a:solidFill>
            <a:srgbClr val="E6E0C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5"/>
          <p:cNvSpPr/>
          <p:nvPr/>
        </p:nvSpPr>
        <p:spPr>
          <a:xfrm>
            <a:off x="3646373" y="7597840"/>
            <a:ext cx="510302" cy="510302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E6E0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5"/>
          <p:cNvSpPr/>
          <p:nvPr/>
        </p:nvSpPr>
        <p:spPr>
          <a:xfrm>
            <a:off x="3731443" y="7640346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b="0" i="0" lang="en-US" sz="26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5"/>
          <p:cNvSpPr/>
          <p:nvPr/>
        </p:nvSpPr>
        <p:spPr>
          <a:xfrm>
            <a:off x="5035594" y="767570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Prezentujte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5"/>
          <p:cNvSpPr/>
          <p:nvPr/>
        </p:nvSpPr>
        <p:spPr>
          <a:xfrm>
            <a:off x="5035594" y="8166126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Zdieľajte svoj plagát so všetkými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60" name="Google Shape;260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283523" y="0"/>
            <a:ext cx="6004477" cy="9006716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5"/>
          <p:cNvSpPr txBox="1"/>
          <p:nvPr/>
        </p:nvSpPr>
        <p:spPr>
          <a:xfrm>
            <a:off x="13171500" y="9006725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Zdroj: obrázok vygenerovaný ChatGPT</a:t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1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67" name="Google Shape;267;p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9" name="Google Shape;269;p1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6"/>
          <p:cNvSpPr txBox="1"/>
          <p:nvPr/>
        </p:nvSpPr>
        <p:spPr>
          <a:xfrm>
            <a:off x="3266786" y="639147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Budovanie sebaúcty</a:t>
            </a:r>
            <a:endParaRPr b="0"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preencoded.png" id="272" name="Google Shape;272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09426" y="3750796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6"/>
          <p:cNvSpPr/>
          <p:nvPr/>
        </p:nvSpPr>
        <p:spPr>
          <a:xfrm>
            <a:off x="3609425" y="4544575"/>
            <a:ext cx="27354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Pozitívny vnútorný hlas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6"/>
          <p:cNvSpPr/>
          <p:nvPr/>
        </p:nvSpPr>
        <p:spPr>
          <a:xfrm>
            <a:off x="3682475" y="5407525"/>
            <a:ext cx="2589300" cy="15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Buď k sebe láskavý každý deň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75" name="Google Shape;275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83989" y="3750796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6"/>
          <p:cNvSpPr/>
          <p:nvPr/>
        </p:nvSpPr>
        <p:spPr>
          <a:xfrm>
            <a:off x="6483989" y="4544585"/>
            <a:ext cx="232981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Oslavuj úspechy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6"/>
          <p:cNvSpPr/>
          <p:nvPr/>
        </p:nvSpPr>
        <p:spPr>
          <a:xfrm>
            <a:off x="6483989" y="5035004"/>
            <a:ext cx="2329815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Uznaj svoje malé víťazstvá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78" name="Google Shape;278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358551" y="3750796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6"/>
          <p:cNvSpPr/>
          <p:nvPr/>
        </p:nvSpPr>
        <p:spPr>
          <a:xfrm>
            <a:off x="9358551" y="4544585"/>
            <a:ext cx="232981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Nájdi podporu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6"/>
          <p:cNvSpPr/>
          <p:nvPr/>
        </p:nvSpPr>
        <p:spPr>
          <a:xfrm>
            <a:off x="9358551" y="5035004"/>
            <a:ext cx="2329815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Nadväzuj kontakt s pozitívnymi vzormi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81" name="Google Shape;281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348761" y="-1"/>
            <a:ext cx="5939239" cy="8908859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6"/>
          <p:cNvSpPr txBox="1"/>
          <p:nvPr/>
        </p:nvSpPr>
        <p:spPr>
          <a:xfrm>
            <a:off x="13171500" y="890885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Zdroj: obrázok vygenerovaný ChatGPT</a:t>
            </a:r>
            <a:endParaRPr b="0" i="0" sz="13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1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88" name="Google Shape;288;p1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1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0" name="Google Shape;290;p1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7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7"/>
          <p:cNvSpPr txBox="1"/>
          <p:nvPr/>
        </p:nvSpPr>
        <p:spPr>
          <a:xfrm>
            <a:off x="3253515" y="430391"/>
            <a:ext cx="14806200" cy="26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73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Komunita Nepočujúcich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73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 prepojenie</a:t>
            </a:r>
            <a:endParaRPr b="0" i="0" sz="20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93" name="Google Shape;293;p17"/>
          <p:cNvSpPr/>
          <p:nvPr/>
        </p:nvSpPr>
        <p:spPr>
          <a:xfrm>
            <a:off x="3824373" y="4023950"/>
            <a:ext cx="170021" cy="853321"/>
          </a:xfrm>
          <a:prstGeom prst="roundRect">
            <a:avLst>
              <a:gd fmla="val 5378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7"/>
          <p:cNvSpPr/>
          <p:nvPr/>
        </p:nvSpPr>
        <p:spPr>
          <a:xfrm>
            <a:off x="4334556" y="402395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Zapoj sa do podujatí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7"/>
          <p:cNvSpPr/>
          <p:nvPr/>
        </p:nvSpPr>
        <p:spPr>
          <a:xfrm>
            <a:off x="4334556" y="4514369"/>
            <a:ext cx="7046238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Navštevuj nepočujúce kluby a stretnutia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7"/>
          <p:cNvSpPr/>
          <p:nvPr/>
        </p:nvSpPr>
        <p:spPr>
          <a:xfrm>
            <a:off x="4164534" y="5339219"/>
            <a:ext cx="170021" cy="853321"/>
          </a:xfrm>
          <a:prstGeom prst="roundRect">
            <a:avLst>
              <a:gd fmla="val 5378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7"/>
          <p:cNvSpPr/>
          <p:nvPr/>
        </p:nvSpPr>
        <p:spPr>
          <a:xfrm>
            <a:off x="4674717" y="533921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Spoznávaj kultúru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7"/>
          <p:cNvSpPr/>
          <p:nvPr/>
        </p:nvSpPr>
        <p:spPr>
          <a:xfrm>
            <a:off x="4674717" y="5829638"/>
            <a:ext cx="670607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Skúmaj históriu a tradície Nepočujúcich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7"/>
          <p:cNvSpPr/>
          <p:nvPr/>
        </p:nvSpPr>
        <p:spPr>
          <a:xfrm>
            <a:off x="4504815" y="6654488"/>
            <a:ext cx="170021" cy="853321"/>
          </a:xfrm>
          <a:prstGeom prst="roundRect">
            <a:avLst>
              <a:gd fmla="val 5378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7"/>
          <p:cNvSpPr/>
          <p:nvPr/>
        </p:nvSpPr>
        <p:spPr>
          <a:xfrm>
            <a:off x="5015001" y="6654500"/>
            <a:ext cx="3610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Nadväzuj priateľstvá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7"/>
          <p:cNvSpPr/>
          <p:nvPr/>
        </p:nvSpPr>
        <p:spPr>
          <a:xfrm>
            <a:off x="5014998" y="7144907"/>
            <a:ext cx="636579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Buduj trvalé komunitné väzby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7"/>
          <p:cNvSpPr/>
          <p:nvPr/>
        </p:nvSpPr>
        <p:spPr>
          <a:xfrm>
            <a:off x="3824373" y="8277151"/>
            <a:ext cx="7556421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Nie si sám! Spoj sa s ostatnými, ktorí zdieľajú tvoj jazyk a skúsenosti.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03" name="Google Shape;303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348450" y="-4425"/>
            <a:ext cx="5939550" cy="89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17"/>
          <p:cNvSpPr txBox="1"/>
          <p:nvPr/>
        </p:nvSpPr>
        <p:spPr>
          <a:xfrm>
            <a:off x="13171500" y="890490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Zdroj: obrázok vygenerovaný ChatGPT</a:t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Google Shape;309;p1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10" name="Google Shape;310;p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2" name="Google Shape;312;p1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8"/>
          <p:cNvSpPr txBox="1"/>
          <p:nvPr/>
        </p:nvSpPr>
        <p:spPr>
          <a:xfrm>
            <a:off x="3253515" y="631752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Reflexia a akcia</a:t>
            </a:r>
            <a:endParaRPr b="0"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15" name="Google Shape;315;p18"/>
          <p:cNvSpPr/>
          <p:nvPr/>
        </p:nvSpPr>
        <p:spPr>
          <a:xfrm>
            <a:off x="4242399" y="4145300"/>
            <a:ext cx="358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Nakresli alebo napíš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8"/>
          <p:cNvSpPr/>
          <p:nvPr/>
        </p:nvSpPr>
        <p:spPr>
          <a:xfrm>
            <a:off x="3928876" y="4635709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Čo si sa dnes naučil?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17" name="Google Shape;317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18"/>
          <p:cNvSpPr/>
          <p:nvPr/>
        </p:nvSpPr>
        <p:spPr>
          <a:xfrm>
            <a:off x="9361817" y="4278879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8"/>
          <p:cNvSpPr/>
          <p:nvPr/>
        </p:nvSpPr>
        <p:spPr>
          <a:xfrm>
            <a:off x="13072876" y="414529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Vyjadri pocit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8"/>
          <p:cNvSpPr/>
          <p:nvPr/>
        </p:nvSpPr>
        <p:spPr>
          <a:xfrm>
            <a:off x="13072876" y="4635709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Jedno slovo alebo emoji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21" name="Google Shape;321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18"/>
          <p:cNvSpPr/>
          <p:nvPr/>
        </p:nvSpPr>
        <p:spPr>
          <a:xfrm>
            <a:off x="11587690" y="4667379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8"/>
          <p:cNvSpPr/>
          <p:nvPr/>
        </p:nvSpPr>
        <p:spPr>
          <a:xfrm>
            <a:off x="13072876" y="659785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Zdieľaj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8"/>
          <p:cNvSpPr/>
          <p:nvPr/>
        </p:nvSpPr>
        <p:spPr>
          <a:xfrm>
            <a:off x="13072876" y="7088277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Dobrovoľné zdieľanie v kruhu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25" name="Google Shape;325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18"/>
          <p:cNvSpPr/>
          <p:nvPr/>
        </p:nvSpPr>
        <p:spPr>
          <a:xfrm>
            <a:off x="11199189" y="6893253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8"/>
          <p:cNvSpPr/>
          <p:nvPr/>
        </p:nvSpPr>
        <p:spPr>
          <a:xfrm>
            <a:off x="4992342" y="659785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Konaj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18"/>
          <p:cNvSpPr/>
          <p:nvPr/>
        </p:nvSpPr>
        <p:spPr>
          <a:xfrm>
            <a:off x="3928876" y="7088277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Uplatni, čo si sa naučil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29" name="Google Shape;329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18"/>
          <p:cNvSpPr/>
          <p:nvPr/>
        </p:nvSpPr>
        <p:spPr>
          <a:xfrm>
            <a:off x="8973316" y="6504752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35;p1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36" name="Google Shape;336;p1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1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8" name="Google Shape;338;p1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9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9"/>
          <p:cNvSpPr txBox="1"/>
          <p:nvPr/>
        </p:nvSpPr>
        <p:spPr>
          <a:xfrm>
            <a:off x="3266196" y="673984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Ďakujeme!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1" name="Google Shape;341;p19"/>
          <p:cNvSpPr/>
          <p:nvPr/>
        </p:nvSpPr>
        <p:spPr>
          <a:xfrm>
            <a:off x="4268510" y="3046922"/>
            <a:ext cx="3608070" cy="74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9"/>
          <p:cNvSpPr/>
          <p:nvPr/>
        </p:nvSpPr>
        <p:spPr>
          <a:xfrm>
            <a:off x="4654868" y="407871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Jedinečný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9"/>
          <p:cNvSpPr/>
          <p:nvPr/>
        </p:nvSpPr>
        <p:spPr>
          <a:xfrm>
            <a:off x="4268510" y="4569136"/>
            <a:ext cx="3608070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 hodnotný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9"/>
          <p:cNvSpPr/>
          <p:nvPr/>
        </p:nvSpPr>
        <p:spPr>
          <a:xfrm>
            <a:off x="8216741" y="3046922"/>
            <a:ext cx="3608189" cy="74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100%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9"/>
          <p:cNvSpPr/>
          <p:nvPr/>
        </p:nvSpPr>
        <p:spPr>
          <a:xfrm>
            <a:off x="8603218" y="407871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Hrdý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9"/>
          <p:cNvSpPr/>
          <p:nvPr/>
        </p:nvSpPr>
        <p:spPr>
          <a:xfrm>
            <a:off x="8216741" y="4569136"/>
            <a:ext cx="360818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Na svoju identitu Nepočujúceho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9"/>
          <p:cNvSpPr/>
          <p:nvPr/>
        </p:nvSpPr>
        <p:spPr>
          <a:xfrm>
            <a:off x="6242566" y="5725828"/>
            <a:ext cx="3608189" cy="74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∞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9"/>
          <p:cNvSpPr/>
          <p:nvPr/>
        </p:nvSpPr>
        <p:spPr>
          <a:xfrm>
            <a:off x="6629043" y="675762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Podpora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9"/>
          <p:cNvSpPr/>
          <p:nvPr/>
        </p:nvSpPr>
        <p:spPr>
          <a:xfrm>
            <a:off x="6242566" y="7248042"/>
            <a:ext cx="360818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Vždy k dispozícii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19"/>
          <p:cNvSpPr/>
          <p:nvPr/>
        </p:nvSpPr>
        <p:spPr>
          <a:xfrm>
            <a:off x="4268510" y="8399495"/>
            <a:ext cx="75564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1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Buď hrdý na svoju identitu Nepočujúceho! </a:t>
            </a:r>
            <a:endParaRPr b="1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1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Podpora je tu vždy, keď ju potrebuješ.</a:t>
            </a:r>
            <a:endParaRPr b="1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51" name="Google Shape;351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368149" y="0"/>
            <a:ext cx="5919851" cy="8879801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19"/>
          <p:cNvSpPr txBox="1"/>
          <p:nvPr/>
        </p:nvSpPr>
        <p:spPr>
          <a:xfrm>
            <a:off x="13171300" y="887980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Zdroj: obrázok vygenerovaný ChatGPT</a:t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2" name="Google Shape;362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63" name="Google Shape;363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5" name="Google Shape;365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"/>
          <p:cNvSpPr txBox="1"/>
          <p:nvPr/>
        </p:nvSpPr>
        <p:spPr>
          <a:xfrm>
            <a:off x="2157043" y="1867848"/>
            <a:ext cx="3102769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1"/>
              <a:buFont typeface="Arial"/>
              <a:buNone/>
            </a:pPr>
            <a:r>
              <a:rPr lang="en-US" sz="2461">
                <a:solidFill>
                  <a:schemeClr val="lt1"/>
                </a:solidFill>
              </a:rPr>
              <a:t>Deaf Culture, Heritage and Diversity</a:t>
            </a:r>
            <a:endParaRPr sz="2461">
              <a:solidFill>
                <a:srgbClr val="FFFFFF"/>
              </a:solidFill>
            </a:endParaRPr>
          </a:p>
        </p:txBody>
      </p:sp>
      <p:sp>
        <p:nvSpPr>
          <p:cNvPr id="373" name="Google Shape;373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