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Anton" panose="020B0604020202020204" charset="0"/>
      <p:regular r:id="rId20"/>
    </p:embeddedFont>
    <p:embeddedFont>
      <p:font typeface="Quicksand" panose="020B0604020202020204" charset="0"/>
      <p:regular r:id="rId21"/>
      <p:bold r:id="rId22"/>
    </p:embeddedFont>
    <p:embeddedFont>
      <p:font typeface="Arial Black" panose="020B0A04020102020204" pitchFamily="34" charset="0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6BYU2vDkFxOlKVYeugUNyB8uh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4" name="Google Shape;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4" name="Google Shape;2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5" name="Google Shape;2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5" name="Google Shape;3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mdb.com/title/tt7315798/" TargetMode="External"/><Relationship Id="rId5" Type="http://schemas.openxmlformats.org/officeDocument/2006/relationships/hyperlink" Target="https://mubi.com/en/films/deaf-child/trailer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0" y="3904550"/>
            <a:ext cx="14429400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Psychische</a:t>
            </a:r>
            <a:r>
              <a:rPr lang="en-US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(</a:t>
            </a: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mentale</a:t>
            </a:r>
            <a:r>
              <a:rPr lang="en-US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) </a:t>
            </a:r>
            <a:r>
              <a:rPr lang="en-US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Gesundheit und </a:t>
            </a: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Wohlbefinden</a:t>
            </a:r>
            <a:endParaRPr sz="8000" b="0" i="0" u="none" strike="noStrike" cap="none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49" y="7351648"/>
            <a:ext cx="12923473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3200"/>
            </a:pPr>
            <a:r>
              <a:rPr lang="de-DE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Entwicklung der Identität und des Selbstwertgefühls von Gehörlosen</a:t>
            </a:r>
            <a:endParaRPr sz="3200" b="0" i="0" u="none" strike="noStrike" cap="none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49" y="3409222"/>
            <a:ext cx="920317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lang="en-US" sz="2299" dirty="0" smtClean="0">
                <a:solidFill>
                  <a:srgbClr val="FFFFFF"/>
                </a:solidFill>
                <a:latin typeface="Quicksand"/>
                <a:sym typeface="Quicksand"/>
              </a:rPr>
              <a:t>Deaf Studies | Workshop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1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0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3253625" y="351600"/>
            <a:ext cx="14001300" cy="175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SzPts val="8000"/>
            </a:pP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Warum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sind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wir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hier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4212097" y="2074951"/>
            <a:ext cx="791400" cy="791400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5400203" y="2195696"/>
            <a:ext cx="4697386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40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Entdecke</a:t>
            </a:r>
            <a:r>
              <a:rPr lang="en-US" sz="4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die</a:t>
            </a:r>
          </a:p>
          <a:p>
            <a:pPr lvl="0">
              <a:buSzPts val="2750"/>
            </a:pPr>
            <a:r>
              <a:rPr lang="en-US" sz="40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Gehörlosen-Identität</a:t>
            </a:r>
            <a:endParaRPr sz="40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5355193" y="3518207"/>
            <a:ext cx="53058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Entdecke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was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es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bedeutet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sein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4212100" y="4840125"/>
            <a:ext cx="822600" cy="822600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5400206" y="4965633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40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Steigerung</a:t>
            </a:r>
            <a:r>
              <a:rPr lang="en-US" sz="4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des </a:t>
            </a:r>
            <a:r>
              <a:rPr lang="en-US" sz="40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Selbstwertgefühls</a:t>
            </a:r>
            <a:endParaRPr sz="40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5355193" y="6256610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kann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ich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mich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gut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fühlen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4212094" y="7636507"/>
            <a:ext cx="822600" cy="822600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1611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5400203" y="7762015"/>
            <a:ext cx="4569900" cy="5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Gemeinsam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teilen</a:t>
            </a:r>
            <a:endParaRPr sz="40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5400203" y="8552480"/>
            <a:ext cx="5514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Aktiv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sein und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Vernetzung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0"/>
          <p:cNvPicPr preferRelativeResize="0"/>
          <p:nvPr/>
        </p:nvPicPr>
        <p:blipFill rotWithShape="1">
          <a:blip r:embed="rId5">
            <a:alphaModFix/>
          </a:blip>
          <a:srcRect l="9567" t="19801" r="14496"/>
          <a:stretch/>
        </p:blipFill>
        <p:spPr>
          <a:xfrm>
            <a:off x="10855159" y="1773557"/>
            <a:ext cx="7127025" cy="752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0"/>
          <p:cNvSpPr txBox="1"/>
          <p:nvPr/>
        </p:nvSpPr>
        <p:spPr>
          <a:xfrm>
            <a:off x="9302172" y="9635121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</a:t>
            </a:r>
            <a:r>
              <a:rPr lang="en-US" sz="13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ChatGPT</a:t>
            </a:r>
            <a:endParaRPr sz="1300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18" name="Google Shape;118;p1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1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"/>
          <p:cNvSpPr txBox="1"/>
          <p:nvPr/>
        </p:nvSpPr>
        <p:spPr>
          <a:xfrm>
            <a:off x="3253625" y="480600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Identität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23" name="Google Shape;123;p1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04309" y="2990043"/>
            <a:ext cx="2152055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1"/>
          <p:cNvSpPr/>
          <p:nvPr/>
        </p:nvSpPr>
        <p:spPr>
          <a:xfrm>
            <a:off x="7120853" y="3606072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2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1"/>
          <p:cNvSpPr/>
          <p:nvPr/>
        </p:nvSpPr>
        <p:spPr>
          <a:xfrm>
            <a:off x="8549423" y="2977302"/>
            <a:ext cx="2344999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Sichtbare</a:t>
            </a:r>
            <a:r>
              <a:rPr lang="en-US" sz="2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Teile</a:t>
            </a:r>
            <a:endParaRPr sz="28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8549423" y="3341525"/>
            <a:ext cx="56580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die Menschen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sehen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8413038" y="4292944"/>
            <a:ext cx="8592860" cy="26670"/>
          </a:xfrm>
          <a:prstGeom prst="roundRect">
            <a:avLst>
              <a:gd name="adj" fmla="val 34286"/>
            </a:avLst>
          </a:prstGeom>
          <a:solidFill>
            <a:srgbClr val="068E8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28342" y="4353666"/>
            <a:ext cx="4304109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/>
          <p:nvPr/>
        </p:nvSpPr>
        <p:spPr>
          <a:xfrm>
            <a:off x="7120853" y="4807770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sz="2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9659264" y="4580480"/>
            <a:ext cx="26851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Versteckte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Teile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9659291" y="5070900"/>
            <a:ext cx="57933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Gefühle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Träume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9489125" y="5656567"/>
            <a:ext cx="7516773" cy="26670"/>
          </a:xfrm>
          <a:prstGeom prst="roundRect">
            <a:avLst>
              <a:gd name="adj" fmla="val 34286"/>
            </a:avLst>
          </a:prstGeom>
          <a:solidFill>
            <a:srgbClr val="16114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52255" y="5717289"/>
            <a:ext cx="6456164" cy="130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1"/>
          <p:cNvSpPr/>
          <p:nvPr/>
        </p:nvSpPr>
        <p:spPr>
          <a:xfrm>
            <a:off x="7120734" y="6171393"/>
            <a:ext cx="318968" cy="398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sz="2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10735233" y="5944103"/>
            <a:ext cx="2238732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Tiefe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Identität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10735210" y="6434525"/>
            <a:ext cx="6521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Kultur und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Herausforderungen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4019751" y="747710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de-DE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Jeder hat seinen eigenen Eisberg! </a:t>
            </a:r>
            <a:endParaRPr lang="de-DE" sz="2750" b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03636"/>
              </a:lnSpc>
              <a:buSzPts val="2750"/>
            </a:pPr>
            <a:r>
              <a:rPr lang="de-DE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Einige Teile der Identität sind sichtbar, viele liegen „unter der Oberfläche“.</a:t>
            </a:r>
            <a:endParaRPr sz="2750" b="1" i="0" u="none" strike="noStrike" cap="none" dirty="0">
              <a:solidFill>
                <a:schemeClr val="lt1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43" name="Google Shape;143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1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3253515" y="457087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Meine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Identität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
Eisberg-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Aktivität</a:t>
            </a:r>
            <a:endParaRPr sz="275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8" name="Google Shape;148;p1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6315" y="38390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2"/>
          <p:cNvSpPr/>
          <p:nvPr/>
        </p:nvSpPr>
        <p:spPr>
          <a:xfrm>
            <a:off x="5716847" y="40544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6363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ü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ber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dem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Wasser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/>
          <p:cNvSpPr/>
          <p:nvPr/>
        </p:nvSpPr>
        <p:spPr>
          <a:xfrm>
            <a:off x="5716847" y="4520218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8181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Zeichne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was die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Leute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von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sehen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1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16315" y="51319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"/>
          <p:cNvSpPr/>
          <p:nvPr/>
        </p:nvSpPr>
        <p:spPr>
          <a:xfrm>
            <a:off x="5716847" y="5347345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6363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u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nter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dem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Wasser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2"/>
          <p:cNvSpPr/>
          <p:nvPr/>
        </p:nvSpPr>
        <p:spPr>
          <a:xfrm>
            <a:off x="5716847" y="5813117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8181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Zeichne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was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sich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Inneren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verbirgt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16315" y="6424861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2"/>
          <p:cNvSpPr/>
          <p:nvPr/>
        </p:nvSpPr>
        <p:spPr>
          <a:xfrm>
            <a:off x="5716847" y="6471949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6363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ei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kreativ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5716846" y="6876439"/>
            <a:ext cx="6155888" cy="34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8181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verwende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Zeichnungen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Aufkleber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Symbole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12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16315" y="7717760"/>
            <a:ext cx="1077397" cy="129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2"/>
          <p:cNvSpPr/>
          <p:nvPr/>
        </p:nvSpPr>
        <p:spPr>
          <a:xfrm>
            <a:off x="5716847" y="7933144"/>
            <a:ext cx="2693551" cy="33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6363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Austausch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2"/>
          <p:cNvSpPr/>
          <p:nvPr/>
        </p:nvSpPr>
        <p:spPr>
          <a:xfrm>
            <a:off x="5716846" y="8453220"/>
            <a:ext cx="6043353" cy="61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8181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Erzähle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von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deinem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Eisberg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2" descr="A diagram of water with text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 l="10663" r="9493"/>
          <a:stretch/>
        </p:blipFill>
        <p:spPr>
          <a:xfrm>
            <a:off x="12230333" y="187290"/>
            <a:ext cx="5829382" cy="90106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13638220" y="457087"/>
            <a:ext cx="312202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Quicksand" panose="020B0604020202020204" charset="0"/>
              </a:rPr>
              <a:t>Identität - Eisberg</a:t>
            </a:r>
            <a:endParaRPr lang="de-AT" sz="2400" b="1" dirty="0">
              <a:latin typeface="Quicksand" panose="020B060402020202020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2329978" y="947880"/>
            <a:ext cx="5630092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Anweisungen:</a:t>
            </a:r>
          </a:p>
          <a:p>
            <a:r>
              <a:rPr lang="de-DE" dirty="0" smtClean="0">
                <a:latin typeface="Quicksand" panose="020B0604020202020204" charset="0"/>
              </a:rPr>
              <a:t>Zeichne oder schreibe in den Eisberg, oder verwende Aufkleber.</a:t>
            </a:r>
          </a:p>
          <a:p>
            <a:r>
              <a:rPr lang="de-DE" dirty="0" smtClean="0">
                <a:latin typeface="Quicksand" panose="020B0604020202020204" charset="0"/>
              </a:rPr>
              <a:t>Über Wasser: Eigenschaften, die andere Leute leicht erkennen können.</a:t>
            </a:r>
          </a:p>
          <a:p>
            <a:r>
              <a:rPr lang="de-DE" dirty="0" smtClean="0">
                <a:latin typeface="Quicksand" panose="020B0604020202020204" charset="0"/>
              </a:rPr>
              <a:t>Unter Wasser: Eigenschaften, die nicht immer sichtbar sind.</a:t>
            </a:r>
          </a:p>
          <a:p>
            <a:r>
              <a:rPr lang="de-DE" dirty="0" smtClean="0">
                <a:latin typeface="Quicksand" panose="020B0604020202020204" charset="0"/>
              </a:rPr>
              <a:t>(z.B. Sprache, Familie, Werte, Erfahrungen, Hobbies, Träume, Gefühle</a:t>
            </a:r>
            <a:endParaRPr lang="de-AT" dirty="0">
              <a:latin typeface="Quicksand" panose="020B060402020202020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12329978" y="7717760"/>
            <a:ext cx="563009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Quicksand" panose="020B0604020202020204" charset="0"/>
              </a:rPr>
              <a:t>Ideen für „über dem Wasser“</a:t>
            </a:r>
          </a:p>
          <a:p>
            <a:r>
              <a:rPr lang="de-DE" dirty="0" smtClean="0">
                <a:latin typeface="Quicksand" panose="020B0604020202020204" charset="0"/>
              </a:rPr>
              <a:t>- Wie kommunizierst du (Gebärdensprache, Sprechen)</a:t>
            </a:r>
          </a:p>
          <a:p>
            <a:r>
              <a:rPr lang="de-DE" dirty="0" smtClean="0">
                <a:latin typeface="Quicksand" panose="020B0604020202020204" charset="0"/>
              </a:rPr>
              <a:t>- Wie siehst du aus.</a:t>
            </a:r>
          </a:p>
          <a:p>
            <a:r>
              <a:rPr lang="de-DE" dirty="0" smtClean="0">
                <a:latin typeface="Quicksand" panose="020B0604020202020204" charset="0"/>
              </a:rPr>
              <a:t>- Verhalten, Kleidung</a:t>
            </a:r>
          </a:p>
          <a:p>
            <a:r>
              <a:rPr lang="de-DE" dirty="0" smtClean="0">
                <a:latin typeface="Quicksand" panose="020B0604020202020204" charset="0"/>
              </a:rPr>
              <a:t>- Ideen für „unter dem Wasser“</a:t>
            </a:r>
          </a:p>
          <a:p>
            <a:r>
              <a:rPr lang="de-DE" dirty="0" smtClean="0">
                <a:latin typeface="Quicksand" panose="020B0604020202020204" charset="0"/>
              </a:rPr>
              <a:t>- Familie, Kultur, Identität</a:t>
            </a:r>
            <a:endParaRPr lang="de-AT" dirty="0">
              <a:latin typeface="Quicksand" panose="020B060402020202020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85729" y="2577446"/>
            <a:ext cx="4102116" cy="4823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66" name="Google Shape;166;p13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3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3253625" y="628025"/>
            <a:ext cx="14806200" cy="301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Diskussion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über</a:t>
            </a:r>
            <a:r>
              <a:rPr lang="en-US" sz="80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die </a:t>
            </a:r>
            <a:r>
              <a:rPr lang="en-US" sz="8000" b="1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Identität</a:t>
            </a:r>
            <a:endParaRPr lang="en-US" sz="8000" b="1" dirty="0" smtClean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15000"/>
              </a:lnSpc>
              <a:buSzPts val="8000"/>
            </a:pPr>
            <a:r>
              <a:rPr lang="en-US" sz="8000" b="1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von </a:t>
            </a:r>
            <a:r>
              <a:rPr lang="en-US" sz="8000" b="1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</a:t>
            </a:r>
            <a:endParaRPr sz="2750" b="0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413812" y="4566024"/>
            <a:ext cx="4351184" cy="3049622"/>
          </a:xfrm>
          <a:prstGeom prst="roundRect">
            <a:avLst>
              <a:gd name="adj" fmla="val 524"/>
            </a:avLst>
          </a:prstGeom>
          <a:solidFill>
            <a:srgbClr val="F5F5F5"/>
          </a:solidFill>
          <a:ln w="38100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703052" y="4830950"/>
            <a:ext cx="39654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Was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bedeutet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“</a:t>
            </a:r>
            <a:r>
              <a:rPr lang="en-US" sz="2750" dirty="0" err="1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gehörlos</a:t>
            </a:r>
            <a:r>
              <a:rPr lang="en-US" sz="2750" dirty="0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"?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3727749" y="5321350"/>
            <a:ext cx="38844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ist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deine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Definition,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deine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Erfahrungen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8029911" y="4566023"/>
            <a:ext cx="4423171" cy="3049623"/>
          </a:xfrm>
          <a:prstGeom prst="roundRect">
            <a:avLst>
              <a:gd name="adj" fmla="val 524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8249803" y="4830950"/>
            <a:ext cx="4092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Wie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haben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sich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die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Gefühle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verändert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8299221" y="5714212"/>
            <a:ext cx="3884550" cy="785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Reflektiere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deine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eigene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Entwicklung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12679894" y="4566024"/>
            <a:ext cx="4423171" cy="3049622"/>
          </a:xfrm>
          <a:prstGeom prst="roundRect">
            <a:avLst>
              <a:gd name="adj" fmla="val 524"/>
            </a:avLst>
          </a:prstGeom>
          <a:solidFill>
            <a:srgbClr val="F5F5F5"/>
          </a:solidFill>
          <a:ln w="38100" cap="flat" cmpd="sng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12944810" y="483093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Wer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hat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geholfen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?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12944799" y="5321350"/>
            <a:ext cx="3965400" cy="1810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Wer</a:t>
            </a:r>
            <a:r>
              <a:rPr lang="en-US" sz="2750" dirty="0">
                <a:solidFill>
                  <a:srgbClr val="151617"/>
                </a:solidFill>
                <a:latin typeface="Quicksand"/>
                <a:sym typeface="Quicksand"/>
              </a:rPr>
              <a:t> 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hat dich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unterstützt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?</a:t>
            </a:r>
          </a:p>
          <a:p>
            <a:pPr lvl="0">
              <a:lnSpc>
                <a:spcPct val="103636"/>
              </a:lnSpc>
              <a:buSzPts val="2750"/>
            </a:pP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Wer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 hat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dir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Probleme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 und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Barrieren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bereitet</a:t>
            </a:r>
            <a:r>
              <a:rPr lang="en-US" sz="2750" b="0" i="0" u="none" strike="noStrike" cap="none" dirty="0" smtClean="0">
                <a:solidFill>
                  <a:srgbClr val="151617"/>
                </a:solidFill>
                <a:latin typeface="Quicksand"/>
                <a:ea typeface="Arial"/>
                <a:cs typeface="Arial"/>
                <a:sym typeface="Quicksand"/>
              </a:rPr>
              <a:t>?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5" name="Google Shape;185;p1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4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 txBox="1"/>
          <p:nvPr/>
        </p:nvSpPr>
        <p:spPr>
          <a:xfrm>
            <a:off x="3253625" y="723900"/>
            <a:ext cx="14806200" cy="135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6600" b="1" dirty="0" err="1" smtClean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Inspirierende</a:t>
            </a:r>
            <a:r>
              <a:rPr lang="en-US" sz="6600" b="1" dirty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 </a:t>
            </a:r>
            <a:r>
              <a:rPr lang="en-US" sz="6600" b="1" dirty="0" err="1" smtClean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Geschichten</a:t>
            </a:r>
            <a:endParaRPr sz="6600" b="0" i="0" u="none" strike="noStrike" cap="none" dirty="0">
              <a:solidFill>
                <a:schemeClr val="lt1"/>
              </a:solidFill>
              <a:latin typeface="Arial Black" panose="020B0A04020102020204" pitchFamily="34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3547118" y="3048208"/>
            <a:ext cx="5609945" cy="109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3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Gemeinsam</a:t>
            </a:r>
            <a:r>
              <a:rPr lang="en-US" sz="36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schauen</a:t>
            </a:r>
            <a:endParaRPr sz="36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3547117" y="4168733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Beobachte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sich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die 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Geschichte</a:t>
            </a:r>
            <a:b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einer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</a:t>
            </a: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Person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entfaltet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4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3547118" y="5719048"/>
            <a:ext cx="6308722" cy="435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Achte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auf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ihre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Herausforderungen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Erfolge</a:t>
            </a:r>
            <a:endParaRPr sz="24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10416860" y="307988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36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Reflektieren</a:t>
            </a:r>
            <a:endParaRPr sz="36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10416859" y="4163297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Vor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welchen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Herausforderungen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stand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sie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4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10416860" y="5536313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de-DE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hat </a:t>
            </a:r>
            <a:r>
              <a:rPr lang="de-DE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zum </a:t>
            </a:r>
            <a:r>
              <a:rPr lang="de-DE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Erfolg verholfen?</a:t>
            </a:r>
            <a:endParaRPr sz="240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10416860" y="6242832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40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war am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meisten</a:t>
            </a:r>
            <a:r>
              <a:rPr lang="en-US" sz="240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inspirierend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"/>
          <p:cNvSpPr txBox="1"/>
          <p:nvPr/>
        </p:nvSpPr>
        <p:spPr>
          <a:xfrm>
            <a:off x="3253625" y="7006921"/>
            <a:ext cx="12765033" cy="3227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lvl="1" indent="-403225">
              <a:lnSpc>
                <a:spcPct val="115000"/>
              </a:lnSpc>
              <a:buClr>
                <a:schemeClr val="lt1"/>
              </a:buClr>
              <a:buSzPts val="2750"/>
              <a:buFont typeface="Quicksand"/>
              <a:buChar char="○"/>
            </a:pP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Videozeit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Triff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coole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Menschen, die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ihre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Geschichten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teilen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
Video: </a:t>
            </a:r>
            <a:endParaRPr lang="en-US" sz="2750" b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403225">
              <a:lnSpc>
                <a:spcPct val="115000"/>
              </a:lnSpc>
              <a:buClr>
                <a:schemeClr val="lt1"/>
              </a:buClr>
              <a:buSzPts val="2750"/>
              <a:buFont typeface="Quicksand"/>
              <a:buChar char="○"/>
            </a:pP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/>
              </a:rPr>
              <a:t>https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/>
              </a:rPr>
              <a:t>://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5"/>
              </a:rPr>
              <a:t>mubi.com/en/films/deaf-child/trailer</a:t>
            </a:r>
            <a:endParaRPr lang="en-US" sz="275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403225">
              <a:lnSpc>
                <a:spcPct val="115000"/>
              </a:lnSpc>
              <a:buClr>
                <a:schemeClr val="lt1"/>
              </a:buClr>
              <a:buSzPts val="2750"/>
              <a:buFont typeface="Quicksand"/>
              <a:buChar char="○"/>
            </a:pP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/>
              </a:rPr>
              <a:t>https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/>
              </a:rPr>
              <a:t>://www.imdb.com/title/tt7315798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  <a:hlinkClick r:id="rId6"/>
              </a:rPr>
              <a:t>/</a:t>
            </a:r>
            <a:endParaRPr lang="en-US" sz="2750" b="1" dirty="0" smtClean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914400" lvl="1" indent="-403225">
              <a:lnSpc>
                <a:spcPct val="115000"/>
              </a:lnSpc>
              <a:buClr>
                <a:schemeClr val="lt1"/>
              </a:buClr>
              <a:buSzPts val="2750"/>
              <a:buFont typeface="Quicksand"/>
              <a:buChar char="○"/>
            </a:pP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Gehörloses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Kind 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(Deaf Child) </a:t>
            </a:r>
            <a:r>
              <a:rPr lang="en-US" sz="2750" b="0" i="0" u="none" strike="noStrike" cap="none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2017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4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4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3253625" y="628025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Wo </a:t>
            </a:r>
            <a:r>
              <a:rPr lang="en-US" sz="8000" b="1" dirty="0" err="1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gehöre</a:t>
            </a:r>
            <a:r>
              <a:rPr lang="en-US" sz="8000" b="1" dirty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 ich </a:t>
            </a:r>
            <a:r>
              <a:rPr lang="en-US" sz="8000" b="1" dirty="0" err="1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hin</a:t>
            </a:r>
            <a:r>
              <a:rPr lang="en-US" sz="8000" b="1" dirty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Arial Black" panose="020B0A04020102020204" pitchFamily="34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5576045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Familie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4055974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amiliäre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Verbindungen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"/>
          <p:cNvSpPr/>
          <p:nvPr/>
        </p:nvSpPr>
        <p:spPr>
          <a:xfrm>
            <a:off x="9051122" y="3626834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5F5F5"/>
          </a:solidFill>
          <a:ln w="38100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9206975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12743488" y="372839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Schule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12743488" y="4218812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Lernumgebung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"/>
          <p:cNvSpPr/>
          <p:nvPr/>
        </p:nvSpPr>
        <p:spPr>
          <a:xfrm>
            <a:off x="11536552" y="3626834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11692404" y="3750778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12743488" y="572435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Freunde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12743488" y="6214776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oziale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Verbindungen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"/>
          <p:cNvSpPr/>
          <p:nvPr/>
        </p:nvSpPr>
        <p:spPr>
          <a:xfrm>
            <a:off x="11536552" y="6112263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5F5F5"/>
          </a:solidFill>
          <a:ln w="38100" cap="flat" cmpd="sng">
            <a:solidFill>
              <a:srgbClr val="1611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11692404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"/>
          <p:cNvSpPr/>
          <p:nvPr/>
        </p:nvSpPr>
        <p:spPr>
          <a:xfrm>
            <a:off x="4389121" y="5724358"/>
            <a:ext cx="402216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-Gemeinschaft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4222548" y="6209191"/>
            <a:ext cx="435530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ulturelle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Zugehörigkeit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4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51442" y="3327153"/>
            <a:ext cx="3651885" cy="365188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"/>
          <p:cNvSpPr/>
          <p:nvPr/>
        </p:nvSpPr>
        <p:spPr>
          <a:xfrm>
            <a:off x="9051122" y="6112263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F5F5F5"/>
          </a:solidFill>
          <a:ln w="38100" cap="flat" cmpd="sng">
            <a:solidFill>
              <a:srgbClr val="E6E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4"/>
          <p:cNvSpPr/>
          <p:nvPr/>
        </p:nvSpPr>
        <p:spPr>
          <a:xfrm>
            <a:off x="9206975" y="6236207"/>
            <a:ext cx="255151" cy="31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4055974" y="7575361"/>
            <a:ext cx="13042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dem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Punkt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der am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besten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dir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past.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
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Warum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hast du dich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für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diesen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Punkt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entschieden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5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34" name="Google Shape;234;p15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5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15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5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5"/>
          <p:cNvSpPr txBox="1"/>
          <p:nvPr/>
        </p:nvSpPr>
        <p:spPr>
          <a:xfrm>
            <a:off x="3253631" y="539908"/>
            <a:ext cx="15844266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4000" b="1" i="0" u="none" strike="noStrike" cap="none" dirty="0" err="1" smtClean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Barrieren</a:t>
            </a:r>
            <a:r>
              <a:rPr lang="en-US" sz="4000" b="1" i="0" u="none" strike="noStrike" cap="none" dirty="0" smtClean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 </a:t>
            </a:r>
            <a:r>
              <a:rPr lang="en-US" sz="4000" b="1" i="0" u="none" strike="noStrike" cap="none" dirty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&amp; </a:t>
            </a:r>
            <a:r>
              <a:rPr lang="en-US" sz="4000" b="1" i="0" u="none" strike="noStrike" cap="none" dirty="0" err="1" smtClean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Unterstützung</a:t>
            </a:r>
            <a:endParaRPr sz="4000" b="0" i="0" u="none" strike="noStrike" cap="none" dirty="0">
              <a:solidFill>
                <a:schemeClr val="lt1"/>
              </a:solidFill>
              <a:latin typeface="Arial Black" panose="020B0A04020102020204" pitchFamily="34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3901524" y="3443393"/>
            <a:ext cx="53340" cy="5085636"/>
          </a:xfrm>
          <a:prstGeom prst="roundRect">
            <a:avLst>
              <a:gd name="adj" fmla="val 17143"/>
            </a:avLst>
          </a:prstGeom>
          <a:solidFill>
            <a:srgbClr val="000000">
              <a:alpha val="784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4103335" y="3671873"/>
            <a:ext cx="680442" cy="53340"/>
          </a:xfrm>
          <a:prstGeom prst="roundRect">
            <a:avLst>
              <a:gd name="adj" fmla="val 17143"/>
            </a:avLst>
          </a:prstGeom>
          <a:solidFill>
            <a:srgbClr val="068E8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3646373" y="3443393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3731443" y="3485898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lang="en-US" sz="2650" b="0" i="0" u="none" strike="noStrike" cap="none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26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5035594" y="35212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 smtClean="0">
                <a:solidFill>
                  <a:schemeClr val="lt1"/>
                </a:solidFill>
                <a:latin typeface="Anton"/>
                <a:sym typeface="Anton"/>
              </a:rPr>
              <a:t>Gruppen-Bildung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5035594" y="4011678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Arbeit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 in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kleinen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 Teams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4103335" y="5056689"/>
            <a:ext cx="680442" cy="53340"/>
          </a:xfrm>
          <a:prstGeom prst="roundRect">
            <a:avLst>
              <a:gd name="adj" fmla="val 17143"/>
            </a:avLst>
          </a:prstGeom>
          <a:solidFill>
            <a:srgbClr val="833F9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3646373" y="4828208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3731443" y="4870714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lang="en-US" sz="265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sz="2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5035594" y="4906075"/>
            <a:ext cx="5386236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Gestalte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ein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Plakat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5035594" y="5396494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Linke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Seite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Barrieren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</a:p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rechte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Seite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Unterstützung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/>
          <p:nvPr/>
        </p:nvSpPr>
        <p:spPr>
          <a:xfrm>
            <a:off x="3646373" y="6355045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3731443" y="6433031"/>
            <a:ext cx="340162" cy="24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lang="en-US" sz="2650" b="0" i="0" u="none" strike="noStrike" cap="none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sz="26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5035594" y="643303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Seid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kreativ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5035594" y="6829701"/>
            <a:ext cx="670791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Bilder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Aufkleber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Symbole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willkommen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4103335" y="7826321"/>
            <a:ext cx="680442" cy="53340"/>
          </a:xfrm>
          <a:prstGeom prst="roundRect">
            <a:avLst>
              <a:gd name="adj" fmla="val 17143"/>
            </a:avLst>
          </a:prstGeom>
          <a:solidFill>
            <a:srgbClr val="E6E0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3646373" y="7597840"/>
            <a:ext cx="510302" cy="510302"/>
          </a:xfrm>
          <a:prstGeom prst="roundRect">
            <a:avLst>
              <a:gd name="adj" fmla="val 1792"/>
            </a:avLst>
          </a:prstGeom>
          <a:solidFill>
            <a:srgbClr val="F5F5F5"/>
          </a:solidFill>
          <a:ln w="38100" cap="flat" cmpd="sng">
            <a:solidFill>
              <a:srgbClr val="E6E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3731443" y="7640346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lang="en-US" sz="265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sz="2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5035594" y="767570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Präsentieren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035594" y="8166126"/>
            <a:ext cx="616719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Präsentiere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dein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 Poster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mit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anderen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83523" y="0"/>
            <a:ext cx="6004477" cy="900671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 txBox="1"/>
          <p:nvPr/>
        </p:nvSpPr>
        <p:spPr>
          <a:xfrm>
            <a:off x="13171500" y="9006725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" name="Google Shape;245;p15"/>
          <p:cNvSpPr/>
          <p:nvPr/>
        </p:nvSpPr>
        <p:spPr>
          <a:xfrm>
            <a:off x="4155008" y="6583526"/>
            <a:ext cx="680442" cy="53340"/>
          </a:xfrm>
          <a:prstGeom prst="roundRect">
            <a:avLst>
              <a:gd name="adj" fmla="val 1714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67" name="Google Shape;267;p1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6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 txBox="1"/>
          <p:nvPr/>
        </p:nvSpPr>
        <p:spPr>
          <a:xfrm>
            <a:off x="3266786" y="639147"/>
            <a:ext cx="148062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4800" b="1" dirty="0">
                <a:solidFill>
                  <a:schemeClr val="dk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Aufbau des </a:t>
            </a:r>
            <a:r>
              <a:rPr lang="en-US" sz="4800" b="1" dirty="0" err="1">
                <a:solidFill>
                  <a:schemeClr val="dk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Selbstwertgefühls</a:t>
            </a:r>
            <a:endParaRPr sz="4800" b="0" i="0" u="none" strike="noStrike" cap="none" dirty="0">
              <a:solidFill>
                <a:schemeClr val="dk1"/>
              </a:solidFill>
              <a:latin typeface="Arial Black" panose="020B0A04020102020204" pitchFamily="34" charset="0"/>
              <a:ea typeface="Quicksand"/>
              <a:cs typeface="Quicksand"/>
              <a:sym typeface="Quicksand"/>
            </a:endParaRPr>
          </a:p>
        </p:txBody>
      </p:sp>
      <p:pic>
        <p:nvPicPr>
          <p:cNvPr id="272" name="Google Shape;272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84626" y="360056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6"/>
          <p:cNvSpPr/>
          <p:nvPr/>
        </p:nvSpPr>
        <p:spPr>
          <a:xfrm>
            <a:off x="3463325" y="4322086"/>
            <a:ext cx="27354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Positive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Selbstgespräche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6"/>
          <p:cNvSpPr/>
          <p:nvPr/>
        </p:nvSpPr>
        <p:spPr>
          <a:xfrm>
            <a:off x="3458052" y="5397906"/>
            <a:ext cx="2589300" cy="15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Sei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jeden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Tag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nett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zu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dir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selbst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3989" y="3628448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6"/>
          <p:cNvSpPr/>
          <p:nvPr/>
        </p:nvSpPr>
        <p:spPr>
          <a:xfrm>
            <a:off x="6483989" y="4367420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Feiere</a:t>
            </a:r>
            <a:r>
              <a:rPr lang="en-US" sz="2750" dirty="0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Erfolge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6461533" y="5401171"/>
            <a:ext cx="2329815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b="0" i="0" u="none" strike="noStrike" cap="none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Erkenn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kleine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Erfolge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an.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58551" y="3600566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6"/>
          <p:cNvSpPr/>
          <p:nvPr/>
        </p:nvSpPr>
        <p:spPr>
          <a:xfrm>
            <a:off x="9264761" y="4379194"/>
            <a:ext cx="232981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Unterstützung</a:t>
            </a:r>
            <a:r>
              <a:rPr lang="en-US" sz="2750" dirty="0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finden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6"/>
          <p:cNvSpPr/>
          <p:nvPr/>
        </p:nvSpPr>
        <p:spPr>
          <a:xfrm>
            <a:off x="9264761" y="5397906"/>
            <a:ext cx="28183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Vernetze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dich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Role Models.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541402" y="1987465"/>
            <a:ext cx="5531584" cy="7199844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6"/>
          <p:cNvSpPr txBox="1"/>
          <p:nvPr/>
        </p:nvSpPr>
        <p:spPr>
          <a:xfrm>
            <a:off x="13171500" y="890885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17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88" name="Google Shape;288;p17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7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17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-344113" y="0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7"/>
          <p:cNvSpPr txBox="1"/>
          <p:nvPr/>
        </p:nvSpPr>
        <p:spPr>
          <a:xfrm>
            <a:off x="3253515" y="430391"/>
            <a:ext cx="1480620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5400" b="1" dirty="0" err="1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Gehörlosen</a:t>
            </a:r>
            <a:r>
              <a:rPr lang="en-US" sz="5400" b="1" dirty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-Gemeinschaft 
</a:t>
            </a:r>
            <a:r>
              <a:rPr lang="en-US" sz="5400" b="1" dirty="0" err="1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Verbindung</a:t>
            </a:r>
            <a:endParaRPr sz="5400" b="0" i="0" u="none" strike="noStrike" cap="none" dirty="0">
              <a:solidFill>
                <a:schemeClr val="lt1"/>
              </a:solidFill>
              <a:latin typeface="Arial Black" panose="020B0A04020102020204" pitchFamily="34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3883530" y="3634874"/>
            <a:ext cx="170021" cy="853321"/>
          </a:xfrm>
          <a:prstGeom prst="roundRect">
            <a:avLst>
              <a:gd name="adj" fmla="val 5378"/>
            </a:avLst>
          </a:prstGeom>
          <a:solidFill>
            <a:srgbClr val="F5F5F5"/>
          </a:solidFill>
          <a:ln w="38100" cap="flat" cmpd="sng">
            <a:solidFill>
              <a:srgbClr val="068E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325636" y="3663965"/>
            <a:ext cx="4498337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Veranstaltungen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teilnehmen</a:t>
            </a:r>
            <a:endParaRPr sz="2750" b="0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4334555" y="4080554"/>
            <a:ext cx="836254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Triff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dich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anderen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(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z.B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Gehörlosenclubs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 </a:t>
            </a:r>
          </a:p>
        </p:txBody>
      </p:sp>
      <p:sp>
        <p:nvSpPr>
          <p:cNvPr id="296" name="Google Shape;296;p17"/>
          <p:cNvSpPr/>
          <p:nvPr/>
        </p:nvSpPr>
        <p:spPr>
          <a:xfrm>
            <a:off x="4164534" y="5157768"/>
            <a:ext cx="170021" cy="853321"/>
          </a:xfrm>
          <a:prstGeom prst="roundRect">
            <a:avLst>
              <a:gd name="adj" fmla="val 5378"/>
            </a:avLst>
          </a:prstGeom>
          <a:solidFill>
            <a:srgbClr val="F5F5F5"/>
          </a:solidFill>
          <a:ln w="38100" cap="flat" cmpd="sng">
            <a:solidFill>
              <a:srgbClr val="833F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693680" y="5077440"/>
            <a:ext cx="3708915" cy="42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Kultur</a:t>
            </a:r>
            <a:r>
              <a:rPr lang="en-US" sz="275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kennenlernen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686471" y="5537440"/>
            <a:ext cx="670607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Entdecken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die Geschichte und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Kultur</a:t>
            </a:r>
            <a:r>
              <a:rPr lang="en-US" sz="2750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der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504815" y="6654488"/>
            <a:ext cx="170021" cy="853321"/>
          </a:xfrm>
          <a:prstGeom prst="roundRect">
            <a:avLst>
              <a:gd name="adj" fmla="val 5378"/>
            </a:avLst>
          </a:prstGeom>
          <a:solidFill>
            <a:srgbClr val="F5F5F5"/>
          </a:solidFill>
          <a:ln w="38100" cap="flat" cmpd="sng">
            <a:solidFill>
              <a:srgbClr val="1611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5014998" y="665448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Freunde</a:t>
            </a:r>
            <a:r>
              <a:rPr lang="en-US" sz="275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finden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14998" y="7144907"/>
            <a:ext cx="6365796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Baue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dauerhafte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Beziehungen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in de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Gehörlosengemeinschaft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auf.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3797984" y="8752373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Du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bist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nicht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alleine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!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Triff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dich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mit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anderen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die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Sprache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und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Erfahrungen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dirty="0" err="1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teilen</a:t>
            </a:r>
            <a:r>
              <a:rPr lang="en-US" sz="2750" b="1" dirty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1" i="0" u="none" strike="noStrike" cap="none" dirty="0">
              <a:solidFill>
                <a:schemeClr val="lt1"/>
              </a:solidFill>
              <a:sym typeface="Arial"/>
            </a:endParaRPr>
          </a:p>
        </p:txBody>
      </p:sp>
      <p:pic>
        <p:nvPicPr>
          <p:cNvPr id="303" name="Google Shape;303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48450" y="1698171"/>
            <a:ext cx="5410918" cy="720672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7"/>
          <p:cNvSpPr txBox="1"/>
          <p:nvPr/>
        </p:nvSpPr>
        <p:spPr>
          <a:xfrm>
            <a:off x="13171500" y="89049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10" name="Google Shape;310;p18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18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480074" y="9170127"/>
            <a:ext cx="2237001" cy="613954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8"/>
          <p:cNvSpPr txBox="1"/>
          <p:nvPr/>
        </p:nvSpPr>
        <p:spPr>
          <a:xfrm>
            <a:off x="3253515" y="631752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 err="1">
                <a:solidFill>
                  <a:schemeClr val="dk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Reflexion</a:t>
            </a:r>
            <a:r>
              <a:rPr lang="en-US" sz="8000" b="1" dirty="0">
                <a:solidFill>
                  <a:schemeClr val="dk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 &amp; </a:t>
            </a:r>
            <a:r>
              <a:rPr lang="en-US" sz="8000" b="1" dirty="0" err="1" smtClean="0">
                <a:solidFill>
                  <a:schemeClr val="dk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Reatktion</a:t>
            </a:r>
            <a:endParaRPr sz="2750" b="0" i="0" u="none" strike="noStrike" cap="none" dirty="0">
              <a:solidFill>
                <a:schemeClr val="dk1"/>
              </a:solidFill>
              <a:latin typeface="Arial Black" panose="020B0A04020102020204" pitchFamily="34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4992341" y="379096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Zeichnen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oder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Schreiben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3928876" y="4635709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103636"/>
              </a:lnSpc>
              <a:buSzPts val="2750"/>
            </a:pP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Was 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hast du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heute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gelernt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?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8"/>
          <p:cNvSpPr/>
          <p:nvPr/>
        </p:nvSpPr>
        <p:spPr>
          <a:xfrm>
            <a:off x="9361817" y="42788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13072875" y="384883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Gefühl</a:t>
            </a:r>
            <a:r>
              <a:rPr lang="en-US" sz="2750" dirty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ausdrücken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8"/>
          <p:cNvSpPr/>
          <p:nvPr/>
        </p:nvSpPr>
        <p:spPr>
          <a:xfrm>
            <a:off x="13072876" y="4469923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Ein Wort </a:t>
            </a:r>
            <a:r>
              <a:rPr lang="en-US" sz="2750" dirty="0" err="1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oder</a:t>
            </a:r>
            <a:r>
              <a:rPr lang="en-US" sz="2750" dirty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Emoji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8"/>
          <p:cNvSpPr/>
          <p:nvPr/>
        </p:nvSpPr>
        <p:spPr>
          <a:xfrm>
            <a:off x="11587690" y="466737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13097590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Teilen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13072876" y="7088278"/>
            <a:ext cx="3898821" cy="22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Präsentiere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deinen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sym typeface="Quicksand"/>
              </a:rPr>
              <a:t>Kreis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1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8"/>
          <p:cNvSpPr/>
          <p:nvPr/>
        </p:nvSpPr>
        <p:spPr>
          <a:xfrm>
            <a:off x="11199189" y="6893253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4992342" y="659785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buSzPts val="2750"/>
            </a:pPr>
            <a:r>
              <a:rPr lang="en-US" sz="2750" dirty="0" err="1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Handeln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3928876" y="7088277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r">
              <a:lnSpc>
                <a:spcPct val="103636"/>
              </a:lnSpc>
              <a:buSzPts val="2750"/>
            </a:pP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Wende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das </a:t>
            </a:r>
            <a:r>
              <a:rPr lang="en-US" sz="2750" dirty="0" err="1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Gelernte</a:t>
            </a:r>
            <a:r>
              <a:rPr lang="en-US" sz="2750" dirty="0" smtClean="0">
                <a:solidFill>
                  <a:srgbClr val="151617"/>
                </a:solidFill>
                <a:latin typeface="Quicksand"/>
                <a:ea typeface="Quicksand"/>
                <a:cs typeface="Quicksand"/>
                <a:sym typeface="Quicksand"/>
              </a:rPr>
              <a:t> an.</a:t>
            </a:r>
            <a:endParaRPr sz="27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18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67739" y="3515807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8"/>
          <p:cNvSpPr/>
          <p:nvPr/>
        </p:nvSpPr>
        <p:spPr>
          <a:xfrm>
            <a:off x="8973316" y="6504752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45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>
                <a:solidFill>
                  <a:srgbClr val="151617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sz="27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19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336" name="Google Shape;336;p19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19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19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-344113" y="13301"/>
            <a:ext cx="3610309" cy="2030799"/>
          </a:xfrm>
          <a:custGeom>
            <a:avLst/>
            <a:gdLst/>
            <a:ahLst/>
            <a:cxnLst/>
            <a:rect l="l" t="t" r="r" b="b"/>
            <a:pathLst>
              <a:path w="3610309" h="2030799" extrusionOk="0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 txBox="1"/>
          <p:nvPr/>
        </p:nvSpPr>
        <p:spPr>
          <a:xfrm>
            <a:off x="3266196" y="673984"/>
            <a:ext cx="148062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SzPts val="8000"/>
            </a:pPr>
            <a:r>
              <a:rPr lang="en-US" sz="8000" b="1" dirty="0" err="1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Vielen</a:t>
            </a:r>
            <a:r>
              <a:rPr lang="en-US" sz="8000" b="1" dirty="0">
                <a:solidFill>
                  <a:schemeClr val="lt1"/>
                </a:solidFill>
                <a:latin typeface="Arial Black" panose="020B0A04020102020204" pitchFamily="34" charset="0"/>
                <a:ea typeface="Anton"/>
                <a:cs typeface="Anton"/>
                <a:sym typeface="Anton"/>
              </a:rPr>
              <a:t> Dank!</a:t>
            </a:r>
            <a:endParaRPr sz="2750" b="0" i="0" u="none" strike="noStrike" cap="none" dirty="0">
              <a:solidFill>
                <a:schemeClr val="lt1"/>
              </a:solidFill>
              <a:latin typeface="Arial Black" panose="020B0A04020102020204" pitchFamily="34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4268510" y="3046922"/>
            <a:ext cx="3608070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lang="en-US" sz="585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sz="58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465486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>
                <a:solidFill>
                  <a:schemeClr val="lt1"/>
                </a:solidFill>
                <a:latin typeface="Anton"/>
                <a:sym typeface="Anton"/>
              </a:rPr>
              <a:t>e</a:t>
            </a:r>
            <a:r>
              <a:rPr lang="en-US" sz="2750" dirty="0" err="1" smtClean="0">
                <a:solidFill>
                  <a:schemeClr val="lt1"/>
                </a:solidFill>
                <a:latin typeface="Anton"/>
                <a:sym typeface="Anton"/>
              </a:rPr>
              <a:t>inzigartig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4268510" y="4569136"/>
            <a:ext cx="3608070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Du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bist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 </a:t>
            </a:r>
            <a:r>
              <a:rPr lang="en-US" sz="2750" dirty="0" err="1" smtClean="0">
                <a:solidFill>
                  <a:schemeClr val="lt1"/>
                </a:solidFill>
                <a:latin typeface="Quicksand"/>
                <a:sym typeface="Quicksand"/>
              </a:rPr>
              <a:t>wertvoll</a:t>
            </a:r>
            <a:r>
              <a:rPr lang="en-US" sz="2750" dirty="0" smtClean="0">
                <a:solidFill>
                  <a:schemeClr val="lt1"/>
                </a:solidFill>
                <a:latin typeface="Quicksand"/>
                <a:sym typeface="Quicksand"/>
              </a:rPr>
              <a:t>.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8216741" y="3046922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lang="en-US" sz="585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100%</a:t>
            </a:r>
            <a:endParaRPr sz="58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8603218" y="40787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 smtClean="0">
                <a:solidFill>
                  <a:schemeClr val="lt1"/>
                </a:solidFill>
                <a:latin typeface="Anton"/>
                <a:sym typeface="Anton"/>
              </a:rPr>
              <a:t>Stolz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8216741" y="4569136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Sei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stolz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auf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</a:t>
            </a:r>
            <a:r>
              <a:rPr lang="en-US" sz="2750" b="0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0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Gehörlosen-Identität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6242566" y="5725828"/>
            <a:ext cx="3608189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lang="en-US" sz="585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∞</a:t>
            </a:r>
            <a:endParaRPr sz="58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6629043" y="675762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dirty="0" err="1" smtClean="0">
                <a:solidFill>
                  <a:schemeClr val="lt1"/>
                </a:solidFill>
                <a:latin typeface="Anton"/>
                <a:sym typeface="Anton"/>
              </a:rPr>
              <a:t>Untertützng</a:t>
            </a:r>
            <a:endParaRPr sz="275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6242566" y="7248042"/>
            <a:ext cx="360818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de-DE" sz="2750" dirty="0" smtClean="0">
                <a:solidFill>
                  <a:schemeClr val="lt1"/>
                </a:solidFill>
                <a:latin typeface="Quicksand" panose="020B0604020202020204" charset="0"/>
              </a:rPr>
              <a:t>immer verfügbar</a:t>
            </a:r>
            <a:endParaRPr sz="2750" b="0" i="0" u="none" strike="noStrike" cap="none" dirty="0">
              <a:solidFill>
                <a:schemeClr val="lt1"/>
              </a:solidFill>
              <a:latin typeface="Quicksand" panose="020B0604020202020204" charset="0"/>
              <a:sym typeface="Arial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4268510" y="8399495"/>
            <a:ext cx="75564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Sei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stolz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auf </a:t>
            </a:r>
            <a:r>
              <a:rPr lang="en-US" sz="2750" b="1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deine</a:t>
            </a:r>
            <a:r>
              <a:rPr lang="en-US" sz="2750" b="1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Gehörlosenidentität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! </a:t>
            </a:r>
            <a:endParaRPr sz="2750" b="1" i="0" u="none" strike="noStrike" cap="none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marR="0" lvl="0" indent="0" algn="l" rtl="0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Es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gibt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immer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Unterstützung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wenn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du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etwas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750" b="1" i="0" u="none" strike="noStrike" cap="none" dirty="0" err="1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brauchst</a:t>
            </a:r>
            <a:r>
              <a:rPr lang="en-US" sz="2750" b="1" i="0" u="none" strike="noStrike" cap="none" dirty="0" smtClean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750" b="1" i="0" u="none" strike="noStrike" cap="none" dirty="0">
              <a:solidFill>
                <a:schemeClr val="lt1"/>
              </a:solidFill>
            </a:endParaRPr>
          </a:p>
        </p:txBody>
      </p:sp>
      <p:pic>
        <p:nvPicPr>
          <p:cNvPr id="351" name="Google Shape;351;p1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68149" y="0"/>
            <a:ext cx="5919851" cy="88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9"/>
          <p:cNvSpPr txBox="1"/>
          <p:nvPr/>
        </p:nvSpPr>
        <p:spPr>
          <a:xfrm>
            <a:off x="13171300" y="8879800"/>
            <a:ext cx="5116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Source: Image generated by ChatGPT</a:t>
            </a:r>
            <a:endParaRPr sz="13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oogle Shape;362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63" name="Google Shape;363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"/>
          <p:cNvSpPr txBox="1"/>
          <p:nvPr/>
        </p:nvSpPr>
        <p:spPr>
          <a:xfrm>
            <a:off x="2157043" y="1867848"/>
            <a:ext cx="3102769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Office PowerPoint</Application>
  <PresentationFormat>Benutzerdefiniert</PresentationFormat>
  <Paragraphs>142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Calibri</vt:lpstr>
      <vt:lpstr>Anton</vt:lpstr>
      <vt:lpstr>Quicksand</vt:lpstr>
      <vt:lpstr>Arial Black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34</cp:revision>
  <dcterms:created xsi:type="dcterms:W3CDTF">2006-08-16T00:00:00Z</dcterms:created>
  <dcterms:modified xsi:type="dcterms:W3CDTF">2026-03-31T12:30:59Z</dcterms:modified>
</cp:coreProperties>
</file>