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Anton"/>
      <p:regular r:id="rId19"/>
    </p:embeddedFont>
    <p:embeddedFont>
      <p:font typeface="Quicksand"/>
      <p:regular r:id="rId20"/>
      <p:bold r:id="rId21"/>
    </p:embeddedFont>
    <p:embeddedFont>
      <p:font typeface="Quicksand Medium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gbXfnjVTemXXXiWcJU/RVjNQd2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-regular.fntdata"/><Relationship Id="rId11" Type="http://schemas.openxmlformats.org/officeDocument/2006/relationships/slide" Target="slides/slide6.xml"/><Relationship Id="rId22" Type="http://schemas.openxmlformats.org/officeDocument/2006/relationships/font" Target="fonts/QuicksandMedium-regular.fntdata"/><Relationship Id="rId10" Type="http://schemas.openxmlformats.org/officeDocument/2006/relationships/slide" Target="slides/slide5.xml"/><Relationship Id="rId21" Type="http://schemas.openxmlformats.org/officeDocument/2006/relationships/font" Target="fonts/Quicksand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Quicksand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nton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3" name="Google Shape;35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hyperlink" Target="https://mubi.com/en/films/deaf-child/trailer" TargetMode="External"/><Relationship Id="rId6" Type="http://schemas.openxmlformats.org/officeDocument/2006/relationships/hyperlink" Target="https://www.imdb.com/title/tt7315798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22.png"/><Relationship Id="rId7" Type="http://schemas.openxmlformats.org/officeDocument/2006/relationships/image" Target="../media/image27.png"/><Relationship Id="rId8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4.png"/><Relationship Id="rId6" Type="http://schemas.openxmlformats.org/officeDocument/2006/relationships/image" Target="../media/image21.png"/><Relationship Id="rId7" Type="http://schemas.openxmlformats.org/officeDocument/2006/relationships/image" Target="../media/image12.png"/><Relationship Id="rId8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5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0.png"/><Relationship Id="rId5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6.png"/><Relationship Id="rId10" Type="http://schemas.openxmlformats.org/officeDocument/2006/relationships/image" Target="../media/image3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35.png"/><Relationship Id="rId5" Type="http://schemas.openxmlformats.org/officeDocument/2006/relationships/image" Target="../media/image20.png"/><Relationship Id="rId6" Type="http://schemas.openxmlformats.org/officeDocument/2006/relationships/image" Target="../media/image33.png"/><Relationship Id="rId7" Type="http://schemas.openxmlformats.org/officeDocument/2006/relationships/image" Target="../media/image28.png"/><Relationship Id="rId8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42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Salute mentale e benessere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32763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43254" y="5136055"/>
            <a:ext cx="114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Sviluppo dell'identità </a:t>
            </a:r>
            <a:r>
              <a:rPr lang="en-US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</a:t>
            </a: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orda e dell'autostima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3678697" y="2074951"/>
            <a:ext cx="791400" cy="7914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3678700" y="4840125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4866806" y="5756098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Imparare a sentirsi bene con se stessi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3678694" y="7636507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4866803" y="8552480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Muoversi, creare e connettersi con gli altri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0"/>
          <p:cNvPicPr preferRelativeResize="0"/>
          <p:nvPr/>
        </p:nvPicPr>
        <p:blipFill rotWithShape="1">
          <a:blip r:embed="rId5">
            <a:alphaModFix/>
          </a:blip>
          <a:srcRect b="0" l="9567" r="14496" t="19801"/>
          <a:stretch/>
        </p:blipFill>
        <p:spPr>
          <a:xfrm>
            <a:off x="11344875" y="0"/>
            <a:ext cx="6943124" cy="733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0"/>
          <p:cNvSpPr txBox="1"/>
          <p:nvPr/>
        </p:nvSpPr>
        <p:spPr>
          <a:xfrm>
            <a:off x="3125000" y="373050"/>
            <a:ext cx="14001300" cy="21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Perché siamo qui?</a:t>
            </a:r>
            <a:endParaRPr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4821793" y="2195696"/>
            <a:ext cx="55599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4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Esplorare l'identità Sorda</a:t>
            </a:r>
            <a:endParaRPr sz="42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4919460" y="3004116"/>
            <a:ext cx="53058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Scoprire cosa significa essere </a:t>
            </a:r>
            <a:r>
              <a:rPr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Sordə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4866799" y="4965625"/>
            <a:ext cx="54111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4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Aumentare l'autostima</a:t>
            </a:r>
            <a:endParaRPr sz="42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1" name="Google Shape;111;p10"/>
          <p:cNvSpPr/>
          <p:nvPr/>
        </p:nvSpPr>
        <p:spPr>
          <a:xfrm>
            <a:off x="4866803" y="7762015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4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Condividere insieme</a:t>
            </a:r>
            <a:endParaRPr sz="42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2" name="Google Shape;112;p10"/>
          <p:cNvSpPr txBox="1"/>
          <p:nvPr/>
        </p:nvSpPr>
        <p:spPr>
          <a:xfrm>
            <a:off x="13171500" y="73741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8" name="Google Shape;118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2" name="Google Shape;12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30096" y="2366200"/>
            <a:ext cx="2360822" cy="143373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1"/>
          <p:cNvSpPr/>
          <p:nvPr/>
        </p:nvSpPr>
        <p:spPr>
          <a:xfrm>
            <a:off x="6835553" y="3041989"/>
            <a:ext cx="3501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1"/>
          <p:cNvSpPr/>
          <p:nvPr/>
        </p:nvSpPr>
        <p:spPr>
          <a:xfrm>
            <a:off x="8253091" y="3795493"/>
            <a:ext cx="9426600" cy="29400"/>
          </a:xfrm>
          <a:prstGeom prst="roundRect">
            <a:avLst>
              <a:gd fmla="val 34286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5" name="Google Shape;125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49752" y="3862106"/>
            <a:ext cx="4721643" cy="143373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1"/>
          <p:cNvSpPr/>
          <p:nvPr/>
        </p:nvSpPr>
        <p:spPr>
          <a:xfrm>
            <a:off x="6835553" y="4360261"/>
            <a:ext cx="3501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9433567" y="5291399"/>
            <a:ext cx="8245800" cy="29400"/>
          </a:xfrm>
          <a:prstGeom prst="roundRect">
            <a:avLst>
              <a:gd fmla="val 34286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8" name="Google Shape;12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69275" y="5358011"/>
            <a:ext cx="7082464" cy="143373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/>
          <p:nvPr/>
        </p:nvSpPr>
        <p:spPr>
          <a:xfrm>
            <a:off x="6835422" y="5856167"/>
            <a:ext cx="3501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1"/>
          <p:cNvSpPr txBox="1"/>
          <p:nvPr/>
        </p:nvSpPr>
        <p:spPr>
          <a:xfrm>
            <a:off x="3253625" y="480600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Che cos'è l'identità?</a:t>
            </a:r>
            <a:endParaRPr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8439712" y="2485052"/>
            <a:ext cx="39813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Parti visibili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8439725" y="3077742"/>
            <a:ext cx="62073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Cosa vedono le persone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1"/>
          <p:cNvSpPr/>
          <p:nvPr/>
        </p:nvSpPr>
        <p:spPr>
          <a:xfrm>
            <a:off x="9620204" y="4071310"/>
            <a:ext cx="38703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Parti nascoste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1"/>
          <p:cNvSpPr/>
          <p:nvPr/>
        </p:nvSpPr>
        <p:spPr>
          <a:xfrm>
            <a:off x="9620240" y="4648917"/>
            <a:ext cx="63552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Sentimenti e sogni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1"/>
          <p:cNvSpPr/>
          <p:nvPr/>
        </p:nvSpPr>
        <p:spPr>
          <a:xfrm>
            <a:off x="10800548" y="5606832"/>
            <a:ext cx="44331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Identità profonda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10800557" y="6178248"/>
            <a:ext cx="7154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 e lotte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413975" y="7465161"/>
            <a:ext cx="144855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L'iceberg di ognuno è diverso!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Alcune parti dell'identità sono visibili, molte sono "sotto la superficie".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3" name="Google Shape;14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2"/>
          <p:cNvSpPr txBox="1"/>
          <p:nvPr/>
        </p:nvSpPr>
        <p:spPr>
          <a:xfrm>
            <a:off x="3253515" y="457087"/>
            <a:ext cx="148062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mia Identità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7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 dell’iceberg</a:t>
            </a:r>
            <a:endParaRPr i="0" sz="1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48" name="Google Shape;14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54315" y="3839061"/>
            <a:ext cx="1077397" cy="129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9" name="Google Shape;149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54315" y="5131961"/>
            <a:ext cx="1077397" cy="129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0" name="Google Shape;150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54315" y="64248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2"/>
          <p:cNvSpPr/>
          <p:nvPr/>
        </p:nvSpPr>
        <p:spPr>
          <a:xfrm>
            <a:off x="4954852" y="6564050"/>
            <a:ext cx="4295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Libera la </a:t>
            </a:r>
            <a:r>
              <a:rPr lang="en-US" sz="2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creatività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2" name="Google Shape;152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54315" y="7717760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2"/>
          <p:cNvSpPr/>
          <p:nvPr/>
        </p:nvSpPr>
        <p:spPr>
          <a:xfrm>
            <a:off x="4954847" y="3978245"/>
            <a:ext cx="2693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Sopra l'acqua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2"/>
          <p:cNvSpPr/>
          <p:nvPr/>
        </p:nvSpPr>
        <p:spPr>
          <a:xfrm>
            <a:off x="4954850" y="4444025"/>
            <a:ext cx="6429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Disegna ciò che la gente vede di </a:t>
            </a:r>
            <a:r>
              <a:rPr lang="en-US" sz="275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2"/>
          <p:cNvSpPr/>
          <p:nvPr/>
        </p:nvSpPr>
        <p:spPr>
          <a:xfrm>
            <a:off x="4954847" y="5271145"/>
            <a:ext cx="2693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Sotto l'acqua</a:t>
            </a:r>
            <a:endParaRPr sz="2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4954850" y="5736927"/>
            <a:ext cx="6156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Disegna </a:t>
            </a:r>
            <a:r>
              <a:rPr lang="en-US" sz="275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ciò che è nascosto dentro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2"/>
          <p:cNvSpPr/>
          <p:nvPr/>
        </p:nvSpPr>
        <p:spPr>
          <a:xfrm>
            <a:off x="4954850" y="7029830"/>
            <a:ext cx="6156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Utilizza disegni, adesivi, simboli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2"/>
          <p:cNvSpPr/>
          <p:nvPr/>
        </p:nvSpPr>
        <p:spPr>
          <a:xfrm>
            <a:off x="4954847" y="7856944"/>
            <a:ext cx="2693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</a:t>
            </a:r>
            <a:endParaRPr sz="2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4954850" y="8322739"/>
            <a:ext cx="6156000" cy="9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Racconta a unə compagn</a:t>
            </a:r>
            <a:r>
              <a:rPr lang="en-US" sz="275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ə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il vostro iceberg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2" title="Screenshot 2025-05-30 alle 12.44.08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491106" y="66725"/>
            <a:ext cx="6736594" cy="922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6" name="Google Shape;166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>
            <a:off x="3373600" y="3913201"/>
            <a:ext cx="4351200" cy="33888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8270475" y="3913200"/>
            <a:ext cx="4423200" cy="33888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8539737" y="5342757"/>
            <a:ext cx="3884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Rifletti sul tuo percorso nel tempo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13239375" y="3913200"/>
            <a:ext cx="4423200" cy="33888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13489625" y="4639850"/>
            <a:ext cx="3773700" cy="24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Individua le persone che ti hanno supportato e le difficoltà che hai affrontato</a:t>
            </a:r>
            <a:endParaRPr sz="3000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3253625" y="628025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Discussione sull'identità </a:t>
            </a: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orda</a:t>
            </a:r>
            <a:endParaRPr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3613575" y="4230050"/>
            <a:ext cx="39654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Cosa significa "</a:t>
            </a:r>
            <a:r>
              <a:rPr lang="en-US" sz="30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ord</a:t>
            </a:r>
            <a:r>
              <a:rPr lang="en-US" sz="30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ə</a:t>
            </a: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"?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3654075" y="5102450"/>
            <a:ext cx="3884400" cy="15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</a:t>
            </a:r>
            <a:r>
              <a:rPr lang="en-US" sz="30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</a:t>
            </a: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 </a:t>
            </a:r>
            <a:r>
              <a:rPr lang="en-US" sz="30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tua</a:t>
            </a: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definizione personale e le </a:t>
            </a:r>
            <a:r>
              <a:rPr lang="en-US" sz="30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tue</a:t>
            </a:r>
            <a:r>
              <a:rPr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esperienze</a:t>
            </a:r>
            <a:endParaRPr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8435925" y="4230050"/>
            <a:ext cx="40923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Come sono cambiat</a:t>
            </a:r>
            <a:r>
              <a:rPr lang="en-US" sz="30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 le emozioni</a:t>
            </a: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13394075" y="4099977"/>
            <a:ext cx="28353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Chi ti ha aiutato?</a:t>
            </a:r>
            <a:endParaRPr sz="3000">
              <a:solidFill>
                <a:srgbClr val="151617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>
            <a:off x="3547075" y="2720400"/>
            <a:ext cx="50517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Guardiamo insieme</a:t>
            </a:r>
            <a:endParaRPr i="0" sz="4000" u="none" cap="none" strike="noStrike">
              <a:solidFill>
                <a:schemeClr val="lt1"/>
              </a:solidFill>
            </a:endParaRPr>
          </a:p>
        </p:txBody>
      </p:sp>
      <p:sp>
        <p:nvSpPr>
          <p:cNvPr id="190" name="Google Shape;190;p14"/>
          <p:cNvSpPr/>
          <p:nvPr/>
        </p:nvSpPr>
        <p:spPr>
          <a:xfrm>
            <a:off x="3547075" y="3369215"/>
            <a:ext cx="6244800" cy="20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storia di una persona Sorda</a:t>
            </a:r>
            <a:endParaRPr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3547075" y="4616950"/>
            <a:ext cx="5777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Osserva le sue sfide e vittorie</a:t>
            </a:r>
            <a:endParaRPr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10416850" y="3468005"/>
            <a:ext cx="6244800" cy="21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Quali sfide hanno affrontato?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li ha aiutati a riuscire?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ti ispira di più?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3" name="Google Shape;193;p14"/>
          <p:cNvSpPr txBox="1"/>
          <p:nvPr/>
        </p:nvSpPr>
        <p:spPr>
          <a:xfrm>
            <a:off x="3253625" y="7434150"/>
            <a:ext cx="13971600" cy="17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32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lang="en-US" sz="275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Incontro con persone sorde che condividono le loro storie.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 </a:t>
            </a: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https://mubi.com/en/films/deaf-child/trailer</a:t>
            </a:r>
            <a:endParaRPr b="1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https://www.imdb.com/title/tt7315798/</a:t>
            </a: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Deaf Child (Doof Kind) 2017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4"/>
          <p:cNvSpPr txBox="1"/>
          <p:nvPr/>
        </p:nvSpPr>
        <p:spPr>
          <a:xfrm>
            <a:off x="3253625" y="723900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Storie </a:t>
            </a: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</a:t>
            </a:r>
            <a:r>
              <a:rPr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ispir</a:t>
            </a: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azione</a:t>
            </a:r>
            <a:endParaRPr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10416850" y="2720395"/>
            <a:ext cx="28353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Rifletti</a:t>
            </a:r>
            <a:endParaRPr sz="4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1" name="Google Shape;201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3" name="Google Shape;203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4"/>
          <p:cNvSpPr txBox="1"/>
          <p:nvPr/>
        </p:nvSpPr>
        <p:spPr>
          <a:xfrm>
            <a:off x="3253625" y="628025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Dove appartengo?</a:t>
            </a:r>
            <a:endParaRPr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4055974" y="4218812"/>
            <a:ext cx="4355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Legami familiari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7" name="Google Shape;20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4"/>
          <p:cNvSpPr/>
          <p:nvPr/>
        </p:nvSpPr>
        <p:spPr>
          <a:xfrm>
            <a:off x="905112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9206975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0" name="Google Shape;21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"/>
          <p:cNvSpPr/>
          <p:nvPr/>
        </p:nvSpPr>
        <p:spPr>
          <a:xfrm>
            <a:off x="1153655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11692404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3" name="Google Shape;213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"/>
          <p:cNvSpPr/>
          <p:nvPr/>
        </p:nvSpPr>
        <p:spPr>
          <a:xfrm>
            <a:off x="1153655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"/>
          <p:cNvSpPr/>
          <p:nvPr/>
        </p:nvSpPr>
        <p:spPr>
          <a:xfrm>
            <a:off x="11692404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6" name="Google Shape;216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"/>
          <p:cNvSpPr/>
          <p:nvPr/>
        </p:nvSpPr>
        <p:spPr>
          <a:xfrm>
            <a:off x="905112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9206975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4055988" y="7948420"/>
            <a:ext cx="13042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Spostati nell’angolo che ti rappresenta di più.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Condividi perché hai scelto quello spazio.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0" name="Google Shape;220;p4"/>
          <p:cNvSpPr/>
          <p:nvPr/>
        </p:nvSpPr>
        <p:spPr>
          <a:xfrm>
            <a:off x="5576050" y="3626827"/>
            <a:ext cx="28353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Famiglia</a:t>
            </a:r>
            <a:endParaRPr sz="3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1" name="Google Shape;221;p4"/>
          <p:cNvSpPr/>
          <p:nvPr/>
        </p:nvSpPr>
        <p:spPr>
          <a:xfrm>
            <a:off x="12743413" y="3626819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Scuola</a:t>
            </a:r>
            <a:endParaRPr sz="3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2" name="Google Shape;222;p4"/>
          <p:cNvSpPr/>
          <p:nvPr/>
        </p:nvSpPr>
        <p:spPr>
          <a:xfrm>
            <a:off x="12743488" y="4218812"/>
            <a:ext cx="4355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Ambiente di apprendimento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"/>
          <p:cNvSpPr/>
          <p:nvPr/>
        </p:nvSpPr>
        <p:spPr>
          <a:xfrm>
            <a:off x="12823713" y="5626508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Amici</a:t>
            </a:r>
            <a:endParaRPr sz="3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12743388" y="6214188"/>
            <a:ext cx="4355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Connessioni sociali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"/>
          <p:cNvSpPr/>
          <p:nvPr/>
        </p:nvSpPr>
        <p:spPr>
          <a:xfrm>
            <a:off x="5056975" y="5651925"/>
            <a:ext cx="33543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Comunità Sorda</a:t>
            </a:r>
            <a:endParaRPr sz="3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6" name="Google Shape;226;p4"/>
          <p:cNvSpPr/>
          <p:nvPr/>
        </p:nvSpPr>
        <p:spPr>
          <a:xfrm>
            <a:off x="4055974" y="6214776"/>
            <a:ext cx="4355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Appartenenza culturale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32" name="Google Shape;232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5"/>
          <p:cNvSpPr/>
          <p:nvPr/>
        </p:nvSpPr>
        <p:spPr>
          <a:xfrm>
            <a:off x="3391224" y="3213397"/>
            <a:ext cx="53400" cy="5085600"/>
          </a:xfrm>
          <a:prstGeom prst="roundRect">
            <a:avLst>
              <a:gd fmla="val 17143" name="adj"/>
            </a:avLst>
          </a:prstGeom>
          <a:solidFill>
            <a:srgbClr val="000000">
              <a:alpha val="745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5"/>
          <p:cNvSpPr/>
          <p:nvPr/>
        </p:nvSpPr>
        <p:spPr>
          <a:xfrm>
            <a:off x="3942910" y="3160002"/>
            <a:ext cx="680400" cy="53400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5"/>
          <p:cNvSpPr/>
          <p:nvPr/>
        </p:nvSpPr>
        <p:spPr>
          <a:xfrm>
            <a:off x="3485948" y="2931522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3571018" y="2974027"/>
            <a:ext cx="3402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4875169" y="3009388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Formare </a:t>
            </a:r>
            <a:r>
              <a:rPr lang="en-US" sz="275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</a:t>
            </a: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</a:t>
            </a:r>
            <a:r>
              <a:rPr lang="en-US" sz="275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up</a:t>
            </a: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</a:t>
            </a:r>
            <a:r>
              <a:rPr lang="en-US" sz="275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3942910" y="4730577"/>
            <a:ext cx="680400" cy="53400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3485948" y="4502096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3571018" y="4544602"/>
            <a:ext cx="3402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4103335" y="6569668"/>
            <a:ext cx="680400" cy="53400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3551648" y="6327261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3636718" y="6369768"/>
            <a:ext cx="3402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4008610" y="8320071"/>
            <a:ext cx="680400" cy="53400"/>
          </a:xfrm>
          <a:prstGeom prst="roundRect">
            <a:avLst>
              <a:gd fmla="val 17143" name="adj"/>
            </a:avLst>
          </a:prstGeom>
          <a:solidFill>
            <a:srgbClr val="E6E0C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3551648" y="8091590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3636718" y="8134096"/>
            <a:ext cx="3402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0" name="Google Shape;25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64925" y="0"/>
            <a:ext cx="5723075" cy="8584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5"/>
          <p:cNvSpPr txBox="1"/>
          <p:nvPr/>
        </p:nvSpPr>
        <p:spPr>
          <a:xfrm>
            <a:off x="3253631" y="1007584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 e supporti</a:t>
            </a:r>
            <a:endParaRPr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4875169" y="3499807"/>
            <a:ext cx="6167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Lavorare insieme in piccoli gruppi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4875169" y="4579963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Crea</a:t>
            </a:r>
            <a:r>
              <a:rPr lang="en-US" sz="275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</a:t>
            </a: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 il Poster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4875169" y="5070382"/>
            <a:ext cx="6167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Lato sinistro: barriere, </a:t>
            </a:r>
            <a:b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lato destro: supporti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4921226" y="6405129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Usare la creatività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4921226" y="6895548"/>
            <a:ext cx="6167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Immagini, adesivi, simboli sono benvenuti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4940869" y="816945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Presentazione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4940869" y="8659876"/>
            <a:ext cx="6167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Condivide</a:t>
            </a:r>
            <a:r>
              <a:rPr lang="en-US" sz="275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 il vostro poster con tutti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 txBox="1"/>
          <p:nvPr/>
        </p:nvSpPr>
        <p:spPr>
          <a:xfrm>
            <a:off x="13126775" y="8648925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65" name="Google Shape;265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7" name="Google Shape;267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9" name="Google Shape;26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6751" y="30649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6"/>
          <p:cNvSpPr/>
          <p:nvPr/>
        </p:nvSpPr>
        <p:spPr>
          <a:xfrm>
            <a:off x="3436750" y="3858775"/>
            <a:ext cx="27354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Dialogo interiore positivo</a:t>
            </a:r>
            <a:endParaRPr i="0" sz="3200" u="none" cap="none" strike="noStrike">
              <a:solidFill>
                <a:srgbClr val="000000"/>
              </a:solidFill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3436750" y="4952050"/>
            <a:ext cx="2735400" cy="27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Parla con te stessə in modo positivo.</a:t>
            </a:r>
            <a:endParaRPr sz="2800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Tratta te stessə con gentilezza, ogni giorno.</a:t>
            </a:r>
            <a:endParaRPr sz="2800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272" name="Google Shape;27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58514" y="3064996"/>
            <a:ext cx="566976" cy="566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3" name="Google Shape;273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17776" y="3064996"/>
            <a:ext cx="566976" cy="566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4" name="Google Shape;274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348761" y="-1"/>
            <a:ext cx="5939239" cy="890885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6"/>
          <p:cNvSpPr txBox="1"/>
          <p:nvPr/>
        </p:nvSpPr>
        <p:spPr>
          <a:xfrm>
            <a:off x="3279586" y="746722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Costruire l'autostima</a:t>
            </a:r>
            <a:r>
              <a:rPr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 </a:t>
            </a:r>
            <a:endParaRPr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6" name="Google Shape;276;p16"/>
          <p:cNvSpPr/>
          <p:nvPr/>
        </p:nvSpPr>
        <p:spPr>
          <a:xfrm>
            <a:off x="6758513" y="3858779"/>
            <a:ext cx="23298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Celebra le vittorie</a:t>
            </a:r>
            <a:endParaRPr sz="3200">
              <a:solidFill>
                <a:srgbClr val="151617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6758525" y="4952044"/>
            <a:ext cx="2329800" cy="17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Riconoscere le piccole vittorie.</a:t>
            </a:r>
            <a:endParaRPr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8" name="Google Shape;278;p16"/>
          <p:cNvSpPr/>
          <p:nvPr/>
        </p:nvSpPr>
        <p:spPr>
          <a:xfrm>
            <a:off x="9517775" y="3858756"/>
            <a:ext cx="23298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2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Trova supporto</a:t>
            </a:r>
            <a:endParaRPr sz="3200">
              <a:solidFill>
                <a:srgbClr val="151617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9" name="Google Shape;279;p16"/>
          <p:cNvSpPr/>
          <p:nvPr/>
        </p:nvSpPr>
        <p:spPr>
          <a:xfrm>
            <a:off x="9517775" y="4952046"/>
            <a:ext cx="2329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Connett</a:t>
            </a:r>
            <a:r>
              <a:rPr lang="en-US" sz="280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iti</a:t>
            </a:r>
            <a:r>
              <a:rPr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br>
              <a:rPr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modelli di ruolo positivi.</a:t>
            </a:r>
            <a:endParaRPr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0" name="Google Shape;280;p16"/>
          <p:cNvSpPr txBox="1"/>
          <p:nvPr/>
        </p:nvSpPr>
        <p:spPr>
          <a:xfrm>
            <a:off x="13171500" y="89088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6" name="Google Shape;286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" name="Google Shape;288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7"/>
          <p:cNvSpPr txBox="1"/>
          <p:nvPr/>
        </p:nvSpPr>
        <p:spPr>
          <a:xfrm>
            <a:off x="3253521" y="430400"/>
            <a:ext cx="87882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Connessione con </a:t>
            </a:r>
            <a:b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comunità Sorda</a:t>
            </a:r>
            <a:endParaRPr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3824373" y="3566750"/>
            <a:ext cx="170100" cy="853200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4164459" y="4882019"/>
            <a:ext cx="170100" cy="853200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4504815" y="6654488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94" name="Google Shape;29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48450" y="-4425"/>
            <a:ext cx="5939550" cy="8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7"/>
          <p:cNvSpPr txBox="1"/>
          <p:nvPr/>
        </p:nvSpPr>
        <p:spPr>
          <a:xfrm>
            <a:off x="13171500" y="89049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334547" y="3566750"/>
            <a:ext cx="43791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Partecipa agli eventi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4334556" y="4057169"/>
            <a:ext cx="7046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Frequenta i 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circoli</a:t>
            </a: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ritrovi </a:t>
            </a: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dei sordi</a:t>
            </a:r>
            <a:endParaRPr i="0" sz="27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4674728" y="4882025"/>
            <a:ext cx="38058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Impara la cultura Sorda</a:t>
            </a:r>
            <a:endParaRPr sz="3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4674717" y="5372438"/>
            <a:ext cx="6706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Esplora la storia e le tradizioni de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lla comunità sorda</a:t>
            </a:r>
            <a:endParaRPr i="0" sz="27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5014998" y="6654488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Fare amicizia</a:t>
            </a:r>
            <a:endParaRPr sz="3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14998" y="7144907"/>
            <a:ext cx="63657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Crea legami duraturi con la comunità</a:t>
            </a:r>
            <a:endParaRPr i="0" sz="27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3824375" y="8277150"/>
            <a:ext cx="7556400" cy="10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Non 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sei</a:t>
            </a: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sol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ə</a:t>
            </a: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! Collegat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</a:t>
            </a: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 altr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ə</a:t>
            </a: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che condividono la 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tua</a:t>
            </a: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lingua e le </a:t>
            </a:r>
            <a:r>
              <a:rPr lang="en-US" sz="27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tue</a:t>
            </a:r>
            <a:r>
              <a:rPr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esperienze.</a:t>
            </a:r>
            <a:endParaRPr i="0" sz="27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08" name="Google Shape;308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12" name="Google Shape;31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8"/>
          <p:cNvSpPr/>
          <p:nvPr/>
        </p:nvSpPr>
        <p:spPr>
          <a:xfrm>
            <a:off x="9361817" y="42788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14" name="Google Shape;31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8"/>
          <p:cNvSpPr/>
          <p:nvPr/>
        </p:nvSpPr>
        <p:spPr>
          <a:xfrm>
            <a:off x="11587690" y="46673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13072875" y="7088271"/>
            <a:ext cx="38988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Condivisione nel cerchio (facoltativo)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317" name="Google Shape;317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8"/>
          <p:cNvSpPr/>
          <p:nvPr/>
        </p:nvSpPr>
        <p:spPr>
          <a:xfrm>
            <a:off x="11199189" y="6893253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19" name="Google Shape;31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8"/>
          <p:cNvSpPr/>
          <p:nvPr/>
        </p:nvSpPr>
        <p:spPr>
          <a:xfrm>
            <a:off x="8973316" y="6504752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8"/>
          <p:cNvSpPr txBox="1"/>
          <p:nvPr/>
        </p:nvSpPr>
        <p:spPr>
          <a:xfrm>
            <a:off x="3253515" y="631752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Riflessione </a:t>
            </a:r>
            <a:r>
              <a:rPr lang="en-US" sz="8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&amp;</a:t>
            </a:r>
            <a:r>
              <a:rPr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zione</a:t>
            </a:r>
            <a:endParaRPr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2" name="Google Shape;322;p18"/>
          <p:cNvSpPr/>
          <p:nvPr/>
        </p:nvSpPr>
        <p:spPr>
          <a:xfrm>
            <a:off x="5373342" y="368809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Disegn</a:t>
            </a:r>
            <a:r>
              <a:rPr lang="en-US" sz="28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28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o scriv</a:t>
            </a:r>
            <a:r>
              <a:rPr lang="en-US" sz="28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4011700" y="4234175"/>
            <a:ext cx="41523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</a:t>
            </a:r>
            <a:r>
              <a:rPr lang="en-US" sz="275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hai</a:t>
            </a: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imparato oggi?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4992342" y="6597859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Agi</a:t>
            </a:r>
            <a:r>
              <a:rPr lang="en-US" sz="28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sci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4473475" y="7088275"/>
            <a:ext cx="33543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Applica ciò che </a:t>
            </a:r>
            <a:b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2750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hai </a:t>
            </a: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imparato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6" name="Google Shape;326;p18"/>
          <p:cNvSpPr/>
          <p:nvPr/>
        </p:nvSpPr>
        <p:spPr>
          <a:xfrm>
            <a:off x="13072875" y="4145300"/>
            <a:ext cx="358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Esprimi ciò che provi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13072876" y="4635709"/>
            <a:ext cx="38988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Una parola o un'emoji</a:t>
            </a:r>
            <a:endParaRPr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13072876" y="6597859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80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Condividi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34" name="Google Shape;334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" name="Google Shape;336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3887510" y="2665922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65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65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7835741" y="2665922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65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100%</a:t>
            </a:r>
            <a:endParaRPr b="0" i="0" sz="65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5861566" y="5344828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65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∞</a:t>
            </a:r>
            <a:endParaRPr b="0" i="0" sz="65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1" name="Google Shape;34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68149" y="0"/>
            <a:ext cx="5919851" cy="88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9"/>
          <p:cNvSpPr txBox="1"/>
          <p:nvPr/>
        </p:nvSpPr>
        <p:spPr>
          <a:xfrm>
            <a:off x="13171300" y="88798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3" name="Google Shape;343;p19"/>
          <p:cNvSpPr txBox="1"/>
          <p:nvPr/>
        </p:nvSpPr>
        <p:spPr>
          <a:xfrm>
            <a:off x="3266196" y="673984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4273868" y="369771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Unic</a:t>
            </a:r>
            <a:r>
              <a:rPr lang="en-US" sz="36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ə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3887510" y="4227423"/>
            <a:ext cx="3608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4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Sei</a:t>
            </a:r>
            <a:r>
              <a:rPr i="0" lang="en-US" sz="34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prezios</a:t>
            </a:r>
            <a:r>
              <a:rPr lang="en-US" sz="34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ə</a:t>
            </a:r>
            <a:endParaRPr i="0" sz="34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8222218" y="369771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Orgogliosə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7835741" y="4227423"/>
            <a:ext cx="3608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4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</a:t>
            </a:r>
            <a:r>
              <a:rPr i="0" lang="en-US" sz="34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ella </a:t>
            </a:r>
            <a:r>
              <a:rPr lang="en-US" sz="34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tua</a:t>
            </a:r>
            <a:r>
              <a:rPr i="0" lang="en-US" sz="34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identità </a:t>
            </a:r>
            <a:r>
              <a:rPr lang="en-US" sz="34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i="0" lang="en-US" sz="34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orda</a:t>
            </a:r>
            <a:endParaRPr i="0" sz="34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6248043" y="6376624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Supporto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9"/>
          <p:cNvSpPr/>
          <p:nvPr/>
        </p:nvSpPr>
        <p:spPr>
          <a:xfrm>
            <a:off x="5519027" y="7010374"/>
            <a:ext cx="425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345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i="0" lang="en-US" sz="34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empre disponibile</a:t>
            </a:r>
            <a:endParaRPr i="0" sz="34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3712675" y="8364250"/>
            <a:ext cx="7621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</a:t>
            </a: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ii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orgoglios</a:t>
            </a: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ə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della </a:t>
            </a: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tua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identità </a:t>
            </a: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ord</a:t>
            </a: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!</a:t>
            </a:r>
            <a:endParaRPr b="1" i="0" sz="3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Il </a:t>
            </a: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supporto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è sempre presente quando ne </a:t>
            </a: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hai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bisogno.</a:t>
            </a:r>
            <a:endParaRPr b="1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0" name="Google Shape;360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1" name="Google Shape;361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3" name="Google Shape;363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"/>
          <p:cNvSpPr txBox="1"/>
          <p:nvPr/>
        </p:nvSpPr>
        <p:spPr>
          <a:xfrm>
            <a:off x="2157054" y="1867850"/>
            <a:ext cx="465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"/>
          <p:cNvSpPr txBox="1"/>
          <p:nvPr/>
        </p:nvSpPr>
        <p:spPr>
          <a:xfrm>
            <a:off x="47874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70" name="Google Shape;370;p3"/>
          <p:cNvSpPr txBox="1"/>
          <p:nvPr/>
        </p:nvSpPr>
        <p:spPr>
          <a:xfrm>
            <a:off x="47874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71" name="Google Shape;371;p3"/>
          <p:cNvSpPr txBox="1"/>
          <p:nvPr/>
        </p:nvSpPr>
        <p:spPr>
          <a:xfrm>
            <a:off x="47874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