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10287000" cx="18288000"/>
  <p:notesSz cx="6858000" cy="9144000"/>
  <p:embeddedFontLst>
    <p:embeddedFont>
      <p:font typeface="Anton"/>
      <p:regular r:id="rId21"/>
    </p:embeddedFont>
    <p:embeddedFont>
      <p:font typeface="Quicksand"/>
      <p:regular r:id="rId22"/>
      <p:bold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4" roundtripDataSignature="AMtx7mhaPiTwHE9V8+3XMcwz3jsXUkQZ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font" Target="fonts/Quicksand-regular.fntdata"/><Relationship Id="rId10" Type="http://schemas.openxmlformats.org/officeDocument/2006/relationships/slide" Target="slides/slide5.xml"/><Relationship Id="rId21" Type="http://schemas.openxmlformats.org/officeDocument/2006/relationships/font" Target="fonts/Anton-regular.fntdata"/><Relationship Id="rId13" Type="http://schemas.openxmlformats.org/officeDocument/2006/relationships/slide" Target="slides/slide8.xml"/><Relationship Id="rId24" Type="http://customschemas.google.com/relationships/presentationmetadata" Target="metadata"/><Relationship Id="rId12" Type="http://schemas.openxmlformats.org/officeDocument/2006/relationships/slide" Target="slides/slide7.xml"/><Relationship Id="rId23" Type="http://schemas.openxmlformats.org/officeDocument/2006/relationships/font" Target="fonts/Quicksand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5" name="Google Shape;115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3" name="Google Shape;163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d8909e0429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0" name="Google Shape;200;g3d8909e0429_0_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d8909e0429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0" name="Google Shape;210;g3d8909e0429_0_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0" name="Google Shape;220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1" name="Google Shape;251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4" name="Google Shape;284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5" name="Google Shape;305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7" name="Google Shape;327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3" name="Google Shape;353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75" name="Google Shape;37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2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9" Type="http://schemas.openxmlformats.org/officeDocument/2006/relationships/image" Target="../media/image2.jpg"/><Relationship Id="rId5" Type="http://schemas.openxmlformats.org/officeDocument/2006/relationships/image" Target="../media/image6.png"/><Relationship Id="rId6" Type="http://schemas.openxmlformats.org/officeDocument/2006/relationships/image" Target="../media/image1.png"/><Relationship Id="rId7" Type="http://schemas.openxmlformats.org/officeDocument/2006/relationships/image" Target="../media/image3.png"/><Relationship Id="rId8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hyperlink" Target="https://mubi.com/en/films/deaf-child/trailer" TargetMode="External"/><Relationship Id="rId6" Type="http://schemas.openxmlformats.org/officeDocument/2006/relationships/hyperlink" Target="https://www.imdb.com/title/tt7315798/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hyperlink" Target="http://www.youtube.com/watch?v=PJWh4IGc4Cc" TargetMode="External"/><Relationship Id="rId6" Type="http://schemas.openxmlformats.org/officeDocument/2006/relationships/image" Target="../media/image1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hyperlink" Target="http://www.youtube.com/watch?v=xv9Im1T3dCQ" TargetMode="External"/><Relationship Id="rId6" Type="http://schemas.openxmlformats.org/officeDocument/2006/relationships/image" Target="../media/image2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14.png"/><Relationship Id="rId6" Type="http://schemas.openxmlformats.org/officeDocument/2006/relationships/image" Target="../media/image18.png"/><Relationship Id="rId7" Type="http://schemas.openxmlformats.org/officeDocument/2006/relationships/image" Target="../media/image28.png"/><Relationship Id="rId8" Type="http://schemas.openxmlformats.org/officeDocument/2006/relationships/image" Target="../media/image2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2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25.png"/><Relationship Id="rId6" Type="http://schemas.openxmlformats.org/officeDocument/2006/relationships/image" Target="../media/image15.png"/><Relationship Id="rId7" Type="http://schemas.openxmlformats.org/officeDocument/2006/relationships/image" Target="../media/image34.png"/><Relationship Id="rId8" Type="http://schemas.openxmlformats.org/officeDocument/2006/relationships/image" Target="../media/image2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Relationship Id="rId4" Type="http://schemas.openxmlformats.org/officeDocument/2006/relationships/image" Target="../media/image20.png"/><Relationship Id="rId5" Type="http://schemas.openxmlformats.org/officeDocument/2006/relationships/image" Target="../media/image1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openxmlformats.org/officeDocument/2006/relationships/image" Target="../media/image31.png"/><Relationship Id="rId7" Type="http://schemas.openxmlformats.org/officeDocument/2006/relationships/image" Target="../media/image16.png"/><Relationship Id="rId8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Relationship Id="rId4" Type="http://schemas.openxmlformats.org/officeDocument/2006/relationships/image" Target="../media/image17.png"/><Relationship Id="rId5" Type="http://schemas.openxmlformats.org/officeDocument/2006/relationships/image" Target="../media/image36.png"/></Relationships>
</file>

<file path=ppt/slides/_rels/slide15.xml.rels><?xml version="1.0" encoding="UTF-8" standalone="yes"?><Relationships xmlns="http://schemas.openxmlformats.org/package/2006/relationships"><Relationship Id="rId11" Type="http://schemas.openxmlformats.org/officeDocument/2006/relationships/image" Target="../media/image33.png"/><Relationship Id="rId10" Type="http://schemas.openxmlformats.org/officeDocument/2006/relationships/image" Target="../media/image30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9" Type="http://schemas.openxmlformats.org/officeDocument/2006/relationships/image" Target="../media/image32.png"/><Relationship Id="rId5" Type="http://schemas.openxmlformats.org/officeDocument/2006/relationships/image" Target="../media/image27.png"/><Relationship Id="rId6" Type="http://schemas.openxmlformats.org/officeDocument/2006/relationships/image" Target="../media/image22.png"/><Relationship Id="rId7" Type="http://schemas.openxmlformats.org/officeDocument/2006/relationships/image" Target="../media/image38.png"/><Relationship Id="rId8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50" y="3904550"/>
            <a:ext cx="14429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Geestelijke gezondheid en welzijn</a:t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57354" y="5450055"/>
            <a:ext cx="11401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Ontwikkeling van de identiteit en het zelfbeeld van doven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4" y="3428788"/>
            <a:ext cx="8667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Workshop </a:t>
            </a:r>
            <a:r>
              <a:rPr lang="en-US" sz="2299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Deaf Studies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10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1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1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1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0"/>
          <p:cNvSpPr txBox="1"/>
          <p:nvPr/>
        </p:nvSpPr>
        <p:spPr>
          <a:xfrm>
            <a:off x="3253625" y="351600"/>
            <a:ext cx="14001300" cy="239485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Waarom zijn we hier?</a:t>
            </a:r>
            <a:endParaRPr b="1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2" name="Google Shape;102;p10"/>
          <p:cNvSpPr/>
          <p:nvPr/>
        </p:nvSpPr>
        <p:spPr>
          <a:xfrm>
            <a:off x="3136347" y="2505251"/>
            <a:ext cx="791400" cy="791400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0"/>
          <p:cNvSpPr/>
          <p:nvPr/>
        </p:nvSpPr>
        <p:spPr>
          <a:xfrm>
            <a:off x="4142028" y="2191125"/>
            <a:ext cx="7578900" cy="5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40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Ontdek de identiteit van doven</a:t>
            </a:r>
            <a:endParaRPr b="0" i="0" sz="40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0"/>
          <p:cNvSpPr/>
          <p:nvPr/>
        </p:nvSpPr>
        <p:spPr>
          <a:xfrm>
            <a:off x="4142020" y="2956075"/>
            <a:ext cx="78909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Ontdek wat het betekent om doof te zijn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0"/>
          <p:cNvSpPr/>
          <p:nvPr/>
        </p:nvSpPr>
        <p:spPr>
          <a:xfrm>
            <a:off x="3136350" y="4965625"/>
            <a:ext cx="822600" cy="822600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0"/>
          <p:cNvSpPr/>
          <p:nvPr/>
        </p:nvSpPr>
        <p:spPr>
          <a:xfrm>
            <a:off x="4173221" y="4922575"/>
            <a:ext cx="7578900" cy="57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40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Versterk je zelfvertrouwen</a:t>
            </a:r>
            <a:endParaRPr b="0" i="0" sz="40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0"/>
          <p:cNvSpPr/>
          <p:nvPr/>
        </p:nvSpPr>
        <p:spPr>
          <a:xfrm>
            <a:off x="4173222" y="5732075"/>
            <a:ext cx="79671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Leer manieren om je goed over jezelf te voelen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0"/>
          <p:cNvSpPr/>
          <p:nvPr/>
        </p:nvSpPr>
        <p:spPr>
          <a:xfrm>
            <a:off x="3136344" y="7762032"/>
            <a:ext cx="822600" cy="822600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0"/>
          <p:cNvSpPr/>
          <p:nvPr/>
        </p:nvSpPr>
        <p:spPr>
          <a:xfrm>
            <a:off x="4173228" y="7669890"/>
            <a:ext cx="4569900" cy="57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40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Samen delen</a:t>
            </a:r>
            <a:endParaRPr b="0" i="0" sz="40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0"/>
          <p:cNvSpPr/>
          <p:nvPr/>
        </p:nvSpPr>
        <p:spPr>
          <a:xfrm>
            <a:off x="4173224" y="8412625"/>
            <a:ext cx="77628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Beweeg, creëer en maak contact met anderen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0"/>
          <p:cNvPicPr preferRelativeResize="0"/>
          <p:nvPr/>
        </p:nvPicPr>
        <p:blipFill rotWithShape="1">
          <a:blip r:embed="rId5">
            <a:alphaModFix/>
          </a:blip>
          <a:srcRect b="0" l="9567" r="14496" t="19801"/>
          <a:stretch/>
        </p:blipFill>
        <p:spPr>
          <a:xfrm>
            <a:off x="12448225" y="0"/>
            <a:ext cx="5839775" cy="616714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0"/>
          <p:cNvSpPr txBox="1"/>
          <p:nvPr/>
        </p:nvSpPr>
        <p:spPr>
          <a:xfrm>
            <a:off x="13171500" y="6257150"/>
            <a:ext cx="5116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Bron: Afbeelding gegenereerd door ChatGPT</a:t>
            </a:r>
            <a:endParaRPr b="0" i="0" sz="13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oogle Shape;117;p1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18" name="Google Shape;118;p1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1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0" name="Google Shape;120;p1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1"/>
          <p:cNvSpPr txBox="1"/>
          <p:nvPr/>
        </p:nvSpPr>
        <p:spPr>
          <a:xfrm>
            <a:off x="3253625" y="480600"/>
            <a:ext cx="14806200" cy="16004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Wat is identiteit?</a:t>
            </a:r>
            <a:endParaRPr b="0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preencoded.png" id="123" name="Google Shape;123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04309" y="2990043"/>
            <a:ext cx="2152055" cy="1306949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1"/>
          <p:cNvSpPr/>
          <p:nvPr/>
        </p:nvSpPr>
        <p:spPr>
          <a:xfrm>
            <a:off x="7120853" y="3606072"/>
            <a:ext cx="318968" cy="3986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 b="0" i="0" sz="2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1"/>
          <p:cNvSpPr/>
          <p:nvPr/>
        </p:nvSpPr>
        <p:spPr>
          <a:xfrm>
            <a:off x="8583172" y="3216850"/>
            <a:ext cx="35250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Zichtba</a:t>
            </a:r>
            <a:r>
              <a:rPr lang="en-US" sz="275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ar deel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1"/>
          <p:cNvSpPr/>
          <p:nvPr/>
        </p:nvSpPr>
        <p:spPr>
          <a:xfrm>
            <a:off x="8583168" y="3707275"/>
            <a:ext cx="56580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Wat mensen zien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1"/>
          <p:cNvSpPr/>
          <p:nvPr/>
        </p:nvSpPr>
        <p:spPr>
          <a:xfrm>
            <a:off x="8413038" y="4292944"/>
            <a:ext cx="8592860" cy="26670"/>
          </a:xfrm>
          <a:prstGeom prst="roundRect">
            <a:avLst>
              <a:gd fmla="val 34286" name="adj"/>
            </a:avLst>
          </a:prstGeom>
          <a:solidFill>
            <a:srgbClr val="068E8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28" name="Google Shape;128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28342" y="4353666"/>
            <a:ext cx="4304109" cy="130694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1"/>
          <p:cNvSpPr/>
          <p:nvPr/>
        </p:nvSpPr>
        <p:spPr>
          <a:xfrm>
            <a:off x="7120853" y="4807770"/>
            <a:ext cx="318968" cy="3986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2</a:t>
            </a:r>
            <a:endParaRPr b="0" i="0" sz="2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1"/>
          <p:cNvSpPr/>
          <p:nvPr/>
        </p:nvSpPr>
        <p:spPr>
          <a:xfrm>
            <a:off x="9659284" y="4580475"/>
            <a:ext cx="40947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Verborgen de</a:t>
            </a:r>
            <a:r>
              <a:rPr lang="en-US" sz="275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el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1"/>
          <p:cNvSpPr/>
          <p:nvPr/>
        </p:nvSpPr>
        <p:spPr>
          <a:xfrm>
            <a:off x="9659291" y="5070900"/>
            <a:ext cx="57933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Gevoelens en dromen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1"/>
          <p:cNvSpPr/>
          <p:nvPr/>
        </p:nvSpPr>
        <p:spPr>
          <a:xfrm>
            <a:off x="9489125" y="5656567"/>
            <a:ext cx="7516773" cy="26670"/>
          </a:xfrm>
          <a:prstGeom prst="roundRect">
            <a:avLst>
              <a:gd fmla="val 34286" name="adj"/>
            </a:avLst>
          </a:prstGeom>
          <a:solidFill>
            <a:srgbClr val="16114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33" name="Google Shape;133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52255" y="5717289"/>
            <a:ext cx="6456164" cy="1306949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1"/>
          <p:cNvSpPr/>
          <p:nvPr/>
        </p:nvSpPr>
        <p:spPr>
          <a:xfrm>
            <a:off x="7120734" y="6171393"/>
            <a:ext cx="318968" cy="3986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3</a:t>
            </a:r>
            <a:endParaRPr b="0" i="0" sz="2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1"/>
          <p:cNvSpPr/>
          <p:nvPr/>
        </p:nvSpPr>
        <p:spPr>
          <a:xfrm>
            <a:off x="10735221" y="5944100"/>
            <a:ext cx="3354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Diepere identiteit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1"/>
          <p:cNvSpPr/>
          <p:nvPr/>
        </p:nvSpPr>
        <p:spPr>
          <a:xfrm>
            <a:off x="10735210" y="6434525"/>
            <a:ext cx="65217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Cultuur en worstelingen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1"/>
          <p:cNvSpPr/>
          <p:nvPr/>
        </p:nvSpPr>
        <p:spPr>
          <a:xfrm>
            <a:off x="3555750" y="7477100"/>
            <a:ext cx="135069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Ieders ijsberg is anders!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Sommige dele</a:t>
            </a:r>
            <a:r>
              <a:rPr lang="en-US" sz="275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 van een </a:t>
            </a: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identiteits</a:t>
            </a:r>
            <a:r>
              <a:rPr lang="en-US" sz="275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zijn zichtbaar, veel liggen 'onder de oppervlakte'.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43" name="Google Shape;143;p1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1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5" name="Google Shape;145;p1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2"/>
          <p:cNvSpPr txBox="1"/>
          <p:nvPr/>
        </p:nvSpPr>
        <p:spPr>
          <a:xfrm>
            <a:off x="3253515" y="457087"/>
            <a:ext cx="14806200" cy="14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65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Activiteit </a:t>
            </a:r>
            <a:r>
              <a:rPr b="1" lang="en-US" sz="65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“identiteits</a:t>
            </a:r>
            <a:r>
              <a:rPr b="1" i="0" lang="en-US" sz="65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ijsberg</a:t>
            </a:r>
            <a:r>
              <a:rPr b="1" lang="en-US" sz="65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”</a:t>
            </a:r>
            <a:endParaRPr b="0" i="0" sz="12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preencoded.png" id="148" name="Google Shape;148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41776" y="2989198"/>
            <a:ext cx="1228557" cy="1474296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2"/>
          <p:cNvSpPr/>
          <p:nvPr/>
        </p:nvSpPr>
        <p:spPr>
          <a:xfrm>
            <a:off x="5138805" y="3234802"/>
            <a:ext cx="30717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36"/>
              <a:buFont typeface="Arial"/>
              <a:buNone/>
            </a:pPr>
            <a:r>
              <a:rPr b="0" i="0" lang="en-US" sz="3136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Boven water</a:t>
            </a:r>
            <a:endParaRPr b="0" i="0" sz="3136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2"/>
          <p:cNvSpPr/>
          <p:nvPr/>
        </p:nvSpPr>
        <p:spPr>
          <a:xfrm>
            <a:off x="5138805" y="3765925"/>
            <a:ext cx="7019700" cy="3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36"/>
              <a:buFont typeface="Arial"/>
              <a:buNone/>
            </a:pPr>
            <a:r>
              <a:rPr b="0" i="0" lang="en-US" sz="313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Teken wat mensen in jou zien</a:t>
            </a:r>
            <a:endParaRPr b="0" i="0" sz="3136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51" name="Google Shape;151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541776" y="4463499"/>
            <a:ext cx="1228557" cy="1474296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"/>
          <p:cNvSpPr/>
          <p:nvPr/>
        </p:nvSpPr>
        <p:spPr>
          <a:xfrm>
            <a:off x="5138805" y="4709102"/>
            <a:ext cx="30717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36"/>
              <a:buFont typeface="Arial"/>
              <a:buNone/>
            </a:pPr>
            <a:r>
              <a:rPr b="0" i="0" lang="en-US" sz="3136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Onder water</a:t>
            </a:r>
            <a:endParaRPr b="0" i="0" sz="3136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2"/>
          <p:cNvSpPr/>
          <p:nvPr/>
        </p:nvSpPr>
        <p:spPr>
          <a:xfrm>
            <a:off x="5138805" y="5240224"/>
            <a:ext cx="7019700" cy="3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36"/>
              <a:buFont typeface="Arial"/>
              <a:buNone/>
            </a:pPr>
            <a:r>
              <a:rPr b="0" i="0" lang="en-US" sz="313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Teken wat er van binnen verborgen zit</a:t>
            </a:r>
            <a:endParaRPr b="0" i="0" sz="3136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54" name="Google Shape;154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541776" y="5937799"/>
            <a:ext cx="1228557" cy="1474296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2"/>
          <p:cNvSpPr/>
          <p:nvPr/>
        </p:nvSpPr>
        <p:spPr>
          <a:xfrm>
            <a:off x="5138805" y="6183402"/>
            <a:ext cx="30717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36"/>
              <a:buFont typeface="Arial"/>
              <a:buNone/>
            </a:pPr>
            <a:r>
              <a:rPr b="0" i="0" lang="en-US" sz="3136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Wees creatief</a:t>
            </a:r>
            <a:endParaRPr b="0" i="0" sz="3136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12"/>
          <p:cNvSpPr/>
          <p:nvPr/>
        </p:nvSpPr>
        <p:spPr>
          <a:xfrm>
            <a:off x="5138805" y="6714524"/>
            <a:ext cx="7019700" cy="3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36"/>
              <a:buFont typeface="Arial"/>
              <a:buNone/>
            </a:pPr>
            <a:r>
              <a:rPr b="0" i="0" lang="en-US" sz="313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Gebruik tekeningen, stickers, symbolen</a:t>
            </a:r>
            <a:endParaRPr b="0" i="0" sz="3136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57" name="Google Shape;157;p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541776" y="7412098"/>
            <a:ext cx="1228557" cy="1474296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2"/>
          <p:cNvSpPr/>
          <p:nvPr/>
        </p:nvSpPr>
        <p:spPr>
          <a:xfrm>
            <a:off x="5138805" y="7657701"/>
            <a:ext cx="30717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36"/>
              <a:buFont typeface="Arial"/>
              <a:buNone/>
            </a:pPr>
            <a:r>
              <a:rPr b="0" i="0" lang="en-US" sz="3136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Deel</a:t>
            </a:r>
            <a:endParaRPr b="0" i="0" sz="3136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12"/>
          <p:cNvSpPr/>
          <p:nvPr/>
        </p:nvSpPr>
        <p:spPr>
          <a:xfrm>
            <a:off x="5138805" y="8188825"/>
            <a:ext cx="7019700" cy="3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36"/>
              <a:buFont typeface="Arial"/>
              <a:buNone/>
            </a:pPr>
            <a:r>
              <a:rPr b="0" i="0" lang="en-US" sz="3136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Vertel een partner over je ijsberg</a:t>
            </a:r>
            <a:endParaRPr b="0" i="0" sz="3136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diagram of water with text&#10;&#10;AI-generated content may be incorrect." id="160" name="Google Shape;160;p12"/>
          <p:cNvPicPr preferRelativeResize="0"/>
          <p:nvPr/>
        </p:nvPicPr>
        <p:blipFill rotWithShape="1">
          <a:blip r:embed="rId9">
            <a:alphaModFix/>
          </a:blip>
          <a:srcRect b="0" l="10663" r="9493" t="0"/>
          <a:stretch/>
        </p:blipFill>
        <p:spPr>
          <a:xfrm>
            <a:off x="12762201" y="1996939"/>
            <a:ext cx="4450688" cy="68795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Google Shape;165;p13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66" name="Google Shape;166;p1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13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8" name="Google Shape;168;p13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3"/>
          <p:cNvSpPr txBox="1"/>
          <p:nvPr/>
        </p:nvSpPr>
        <p:spPr>
          <a:xfrm>
            <a:off x="3253625" y="628025"/>
            <a:ext cx="14806200" cy="16004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Discussie over de identiteit van doven</a:t>
            </a:r>
            <a:endParaRPr b="0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1" name="Google Shape;171;p13"/>
          <p:cNvSpPr/>
          <p:nvPr/>
        </p:nvSpPr>
        <p:spPr>
          <a:xfrm>
            <a:off x="3413800" y="4566025"/>
            <a:ext cx="4351200" cy="2846700"/>
          </a:xfrm>
          <a:prstGeom prst="roundRect">
            <a:avLst>
              <a:gd fmla="val 524" name="adj"/>
            </a:avLst>
          </a:prstGeom>
          <a:solidFill>
            <a:srgbClr val="F5F5F5"/>
          </a:solidFill>
          <a:ln cap="flat" cmpd="sng" w="38100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13"/>
          <p:cNvSpPr/>
          <p:nvPr/>
        </p:nvSpPr>
        <p:spPr>
          <a:xfrm>
            <a:off x="3703052" y="4830950"/>
            <a:ext cx="39654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Wat betekent 'doof'?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3"/>
          <p:cNvSpPr/>
          <p:nvPr/>
        </p:nvSpPr>
        <p:spPr>
          <a:xfrm>
            <a:off x="3727749" y="5321350"/>
            <a:ext cx="3884400" cy="10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Deel je persoonlijke definitie en ervaringen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3"/>
          <p:cNvSpPr/>
          <p:nvPr/>
        </p:nvSpPr>
        <p:spPr>
          <a:xfrm>
            <a:off x="8029900" y="4566026"/>
            <a:ext cx="4423200" cy="2846700"/>
          </a:xfrm>
          <a:prstGeom prst="roundRect">
            <a:avLst>
              <a:gd fmla="val 524" name="adj"/>
            </a:avLst>
          </a:prstGeom>
          <a:solidFill>
            <a:srgbClr val="F5F5F5"/>
          </a:solidFill>
          <a:ln cap="flat" cmpd="sng" w="38100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3"/>
          <p:cNvSpPr/>
          <p:nvPr/>
        </p:nvSpPr>
        <p:spPr>
          <a:xfrm>
            <a:off x="8249800" y="4830950"/>
            <a:ext cx="4299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Hoe zijn je gevoelens veranderd?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13"/>
          <p:cNvSpPr/>
          <p:nvPr/>
        </p:nvSpPr>
        <p:spPr>
          <a:xfrm>
            <a:off x="8280187" y="5740907"/>
            <a:ext cx="3884700" cy="10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Denk na over je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reis in de loop van de tijd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13"/>
          <p:cNvSpPr/>
          <p:nvPr/>
        </p:nvSpPr>
        <p:spPr>
          <a:xfrm>
            <a:off x="12679900" y="4566025"/>
            <a:ext cx="4423200" cy="2846700"/>
          </a:xfrm>
          <a:prstGeom prst="roundRect">
            <a:avLst>
              <a:gd fmla="val 524" name="adj"/>
            </a:avLst>
          </a:prstGeom>
          <a:solidFill>
            <a:srgbClr val="F5F5F5"/>
          </a:solidFill>
          <a:ln cap="flat" cmpd="sng" w="38100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13"/>
          <p:cNvSpPr/>
          <p:nvPr/>
        </p:nvSpPr>
        <p:spPr>
          <a:xfrm>
            <a:off x="12944796" y="4830950"/>
            <a:ext cx="38847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Wie heeft je geholpen?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3"/>
          <p:cNvSpPr/>
          <p:nvPr/>
        </p:nvSpPr>
        <p:spPr>
          <a:xfrm>
            <a:off x="12908799" y="5321350"/>
            <a:ext cx="3965400" cy="10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Identificeer je steunpunten en de uitdagingen waarmee je te maken hebt gehad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p14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85" name="Google Shape;185;p1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1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7" name="Google Shape;187;p1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4"/>
          <p:cNvSpPr txBox="1"/>
          <p:nvPr/>
        </p:nvSpPr>
        <p:spPr>
          <a:xfrm>
            <a:off x="3253625" y="723900"/>
            <a:ext cx="14806200" cy="16004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Inspirerende verhalen</a:t>
            </a:r>
            <a:endParaRPr b="0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0" name="Google Shape;190;p14"/>
          <p:cNvSpPr/>
          <p:nvPr/>
        </p:nvSpPr>
        <p:spPr>
          <a:xfrm>
            <a:off x="3611131" y="3737180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Samen kijken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4"/>
          <p:cNvSpPr/>
          <p:nvPr/>
        </p:nvSpPr>
        <p:spPr>
          <a:xfrm>
            <a:off x="3611131" y="4213624"/>
            <a:ext cx="62448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Zie hoe het verhaal van een dove zich ontvouwt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4"/>
          <p:cNvSpPr/>
          <p:nvPr/>
        </p:nvSpPr>
        <p:spPr>
          <a:xfrm>
            <a:off x="3611131" y="5143500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Zie hun uitdagingen en overwinningen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14"/>
          <p:cNvSpPr/>
          <p:nvPr/>
        </p:nvSpPr>
        <p:spPr>
          <a:xfrm>
            <a:off x="10416862" y="3737168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Reflecteer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4"/>
          <p:cNvSpPr/>
          <p:nvPr/>
        </p:nvSpPr>
        <p:spPr>
          <a:xfrm>
            <a:off x="10416825" y="4278199"/>
            <a:ext cx="62448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Met welke uitdagingen werden ze geconfronteerd?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14"/>
          <p:cNvSpPr/>
          <p:nvPr/>
        </p:nvSpPr>
        <p:spPr>
          <a:xfrm>
            <a:off x="10416862" y="5143500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Wat hielp hen om te slagen?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14"/>
          <p:cNvSpPr/>
          <p:nvPr/>
        </p:nvSpPr>
        <p:spPr>
          <a:xfrm>
            <a:off x="10416862" y="5710475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Wat inspireert jou het meest?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4"/>
          <p:cNvSpPr txBox="1"/>
          <p:nvPr/>
        </p:nvSpPr>
        <p:spPr>
          <a:xfrm>
            <a:off x="3253625" y="7006921"/>
            <a:ext cx="12765033" cy="1767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03225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50"/>
              <a:buFont typeface="Quicksand"/>
              <a:buChar char="○"/>
            </a:pPr>
            <a:r>
              <a:rPr b="1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Video: </a:t>
            </a: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Maak kennis met coole dove mensen die hun verhalen delen.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3225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50"/>
              <a:buFont typeface="Quicksand"/>
              <a:buChar char="○"/>
            </a:pPr>
            <a:r>
              <a:rPr b="1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Video:</a:t>
            </a:r>
            <a:r>
              <a:rPr b="1" i="0" lang="en-US" sz="2750" u="sng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https://mubi.com/en/films/deaf-child/trailer</a:t>
            </a:r>
            <a:endParaRPr b="1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03225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50"/>
              <a:buFont typeface="Quicksand"/>
              <a:buChar char="○"/>
            </a:pPr>
            <a:r>
              <a:rPr b="1" i="0" lang="en-US" sz="2750" u="sng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https://www.imdb.com/title/tt7315798/ </a:t>
            </a: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Deaf Child (Doof Kind) 2017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" name="Google Shape;202;g3d8909e0429_0_3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03" name="Google Shape;203;g3d8909e0429_0_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g3d8909e0429_0_3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5" name="Google Shape;205;g3d8909e0429_0_3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g3d8909e0429_0_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7" name="Google Shape;207;g3d8909e0429_0_3" title="4A - Identiteitsontwikkeling - NL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32881" y="1426125"/>
            <a:ext cx="12832450" cy="721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" name="Google Shape;212;g3d8909e0429_0_21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13" name="Google Shape;213;g3d8909e0429_0_2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g3d8909e0429_0_21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5" name="Google Shape;215;g3d8909e0429_0_2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g3d8909e0429_0_2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7" name="Google Shape;217;g3d8909e0429_0_21" title="3B   Language deprivation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35583" y="1736675"/>
            <a:ext cx="11728275" cy="6597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" name="Google Shape;222;p4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23" name="Google Shape;223;p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5" name="Google Shape;225;p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4"/>
          <p:cNvSpPr txBox="1"/>
          <p:nvPr/>
        </p:nvSpPr>
        <p:spPr>
          <a:xfrm>
            <a:off x="3253625" y="628025"/>
            <a:ext cx="14806200" cy="16004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Waar hoor ik thuis?</a:t>
            </a:r>
            <a:endParaRPr b="0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28" name="Google Shape;228;p4"/>
          <p:cNvSpPr/>
          <p:nvPr/>
        </p:nvSpPr>
        <p:spPr>
          <a:xfrm>
            <a:off x="5576045" y="3728394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Familie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4"/>
          <p:cNvSpPr/>
          <p:nvPr/>
        </p:nvSpPr>
        <p:spPr>
          <a:xfrm>
            <a:off x="4055974" y="4218812"/>
            <a:ext cx="4355306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Thuisbanden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30" name="Google Shape;230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51442" y="3327153"/>
            <a:ext cx="3651885" cy="3651885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4"/>
          <p:cNvSpPr/>
          <p:nvPr/>
        </p:nvSpPr>
        <p:spPr>
          <a:xfrm>
            <a:off x="9051122" y="3626834"/>
            <a:ext cx="566976" cy="566976"/>
          </a:xfrm>
          <a:prstGeom prst="roundRect">
            <a:avLst>
              <a:gd fmla="val 1611154" name="adj"/>
            </a:avLst>
          </a:prstGeom>
          <a:solidFill>
            <a:srgbClr val="F5F5F5"/>
          </a:solidFill>
          <a:ln cap="flat" cmpd="sng" w="38100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4"/>
          <p:cNvSpPr/>
          <p:nvPr/>
        </p:nvSpPr>
        <p:spPr>
          <a:xfrm>
            <a:off x="9206975" y="3750778"/>
            <a:ext cx="255151" cy="3189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4"/>
          <p:cNvSpPr/>
          <p:nvPr/>
        </p:nvSpPr>
        <p:spPr>
          <a:xfrm>
            <a:off x="12743488" y="3728394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School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4"/>
          <p:cNvSpPr/>
          <p:nvPr/>
        </p:nvSpPr>
        <p:spPr>
          <a:xfrm>
            <a:off x="12743488" y="4218812"/>
            <a:ext cx="4355306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Leeromgeving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35" name="Google Shape;235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51442" y="3327153"/>
            <a:ext cx="3651885" cy="3651885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4"/>
          <p:cNvSpPr/>
          <p:nvPr/>
        </p:nvSpPr>
        <p:spPr>
          <a:xfrm>
            <a:off x="11536552" y="3626834"/>
            <a:ext cx="566976" cy="566976"/>
          </a:xfrm>
          <a:prstGeom prst="roundRect">
            <a:avLst>
              <a:gd fmla="val 1611154" name="adj"/>
            </a:avLst>
          </a:prstGeom>
          <a:solidFill>
            <a:srgbClr val="F5F5F5"/>
          </a:solidFill>
          <a:ln cap="flat" cmpd="sng" w="38100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4"/>
          <p:cNvSpPr/>
          <p:nvPr/>
        </p:nvSpPr>
        <p:spPr>
          <a:xfrm>
            <a:off x="11692404" y="3750778"/>
            <a:ext cx="255151" cy="3189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2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4"/>
          <p:cNvSpPr/>
          <p:nvPr/>
        </p:nvSpPr>
        <p:spPr>
          <a:xfrm>
            <a:off x="12743488" y="572435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Vrienden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4"/>
          <p:cNvSpPr/>
          <p:nvPr/>
        </p:nvSpPr>
        <p:spPr>
          <a:xfrm>
            <a:off x="12743488" y="6214776"/>
            <a:ext cx="4355306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Sociale contacten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40" name="Google Shape;240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751442" y="3327153"/>
            <a:ext cx="3651885" cy="3651885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4"/>
          <p:cNvSpPr/>
          <p:nvPr/>
        </p:nvSpPr>
        <p:spPr>
          <a:xfrm>
            <a:off x="11536552" y="6112263"/>
            <a:ext cx="566976" cy="566976"/>
          </a:xfrm>
          <a:prstGeom prst="roundRect">
            <a:avLst>
              <a:gd fmla="val 1611154" name="adj"/>
            </a:avLst>
          </a:prstGeom>
          <a:solidFill>
            <a:srgbClr val="F5F5F5"/>
          </a:solidFill>
          <a:ln cap="flat" cmpd="sng" w="38100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4"/>
          <p:cNvSpPr/>
          <p:nvPr/>
        </p:nvSpPr>
        <p:spPr>
          <a:xfrm>
            <a:off x="11692404" y="6236207"/>
            <a:ext cx="255151" cy="3189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3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4"/>
          <p:cNvSpPr/>
          <p:nvPr/>
        </p:nvSpPr>
        <p:spPr>
          <a:xfrm>
            <a:off x="5576045" y="572435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Dovengemeenschap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4"/>
          <p:cNvSpPr/>
          <p:nvPr/>
        </p:nvSpPr>
        <p:spPr>
          <a:xfrm>
            <a:off x="4055974" y="6214776"/>
            <a:ext cx="4355306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Cultureel gevoel van verbondenheid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45" name="Google Shape;245;p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751442" y="3327153"/>
            <a:ext cx="3651885" cy="3651885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4"/>
          <p:cNvSpPr/>
          <p:nvPr/>
        </p:nvSpPr>
        <p:spPr>
          <a:xfrm>
            <a:off x="9051122" y="6112263"/>
            <a:ext cx="566976" cy="566976"/>
          </a:xfrm>
          <a:prstGeom prst="roundRect">
            <a:avLst>
              <a:gd fmla="val 1611154" name="adj"/>
            </a:avLst>
          </a:prstGeom>
          <a:solidFill>
            <a:srgbClr val="F5F5F5"/>
          </a:solidFill>
          <a:ln cap="flat" cmpd="sng" w="38100">
            <a:solidFill>
              <a:srgbClr val="E6E0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4"/>
          <p:cNvSpPr/>
          <p:nvPr/>
        </p:nvSpPr>
        <p:spPr>
          <a:xfrm>
            <a:off x="9206975" y="6236207"/>
            <a:ext cx="255151" cy="3189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4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4"/>
          <p:cNvSpPr/>
          <p:nvPr/>
        </p:nvSpPr>
        <p:spPr>
          <a:xfrm>
            <a:off x="4055974" y="7575361"/>
            <a:ext cx="13042821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Ga naar de hoek die het beste bij je past.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Vertel waarom je voor die plek hebt gekozen.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3" name="Google Shape;253;p15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54" name="Google Shape;254;p1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15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6" name="Google Shape;256;p15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5"/>
          <p:cNvSpPr txBox="1"/>
          <p:nvPr/>
        </p:nvSpPr>
        <p:spPr>
          <a:xfrm>
            <a:off x="3253631" y="685084"/>
            <a:ext cx="148062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lang="en-US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Barriers</a:t>
            </a:r>
            <a:r>
              <a:rPr b="1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en</a:t>
            </a:r>
            <a:r>
              <a:rPr b="1" lang="en-US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steun</a:t>
            </a:r>
            <a:endParaRPr b="0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59" name="Google Shape;259;p15"/>
          <p:cNvSpPr/>
          <p:nvPr/>
        </p:nvSpPr>
        <p:spPr>
          <a:xfrm>
            <a:off x="3901524" y="3443393"/>
            <a:ext cx="53340" cy="5085636"/>
          </a:xfrm>
          <a:prstGeom prst="roundRect">
            <a:avLst>
              <a:gd fmla="val 17143" name="adj"/>
            </a:avLst>
          </a:prstGeom>
          <a:solidFill>
            <a:srgbClr val="000000">
              <a:alpha val="7843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5"/>
          <p:cNvSpPr/>
          <p:nvPr/>
        </p:nvSpPr>
        <p:spPr>
          <a:xfrm>
            <a:off x="4103335" y="3671873"/>
            <a:ext cx="680442" cy="53340"/>
          </a:xfrm>
          <a:prstGeom prst="roundRect">
            <a:avLst>
              <a:gd fmla="val 17143" name="adj"/>
            </a:avLst>
          </a:prstGeom>
          <a:solidFill>
            <a:srgbClr val="068E8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15"/>
          <p:cNvSpPr/>
          <p:nvPr/>
        </p:nvSpPr>
        <p:spPr>
          <a:xfrm>
            <a:off x="3646373" y="3443393"/>
            <a:ext cx="510302" cy="510302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5"/>
          <p:cNvSpPr/>
          <p:nvPr/>
        </p:nvSpPr>
        <p:spPr>
          <a:xfrm>
            <a:off x="3731443" y="3485898"/>
            <a:ext cx="340162" cy="4252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50"/>
              <a:buFont typeface="Arial"/>
              <a:buNone/>
            </a:pPr>
            <a:r>
              <a:rPr b="0" i="0" lang="en-US" sz="26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 b="0" i="0" sz="26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5"/>
          <p:cNvSpPr/>
          <p:nvPr/>
        </p:nvSpPr>
        <p:spPr>
          <a:xfrm>
            <a:off x="5035594" y="3521259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Groepen vormen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15"/>
          <p:cNvSpPr/>
          <p:nvPr/>
        </p:nvSpPr>
        <p:spPr>
          <a:xfrm>
            <a:off x="5035594" y="4011678"/>
            <a:ext cx="616719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Werk samen in kleine teams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5"/>
          <p:cNvSpPr/>
          <p:nvPr/>
        </p:nvSpPr>
        <p:spPr>
          <a:xfrm>
            <a:off x="4103335" y="5056689"/>
            <a:ext cx="680442" cy="53340"/>
          </a:xfrm>
          <a:prstGeom prst="roundRect">
            <a:avLst>
              <a:gd fmla="val 17143" name="adj"/>
            </a:avLst>
          </a:prstGeom>
          <a:solidFill>
            <a:srgbClr val="833F9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5"/>
          <p:cNvSpPr/>
          <p:nvPr/>
        </p:nvSpPr>
        <p:spPr>
          <a:xfrm>
            <a:off x="3646373" y="4828208"/>
            <a:ext cx="510302" cy="510302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5"/>
          <p:cNvSpPr/>
          <p:nvPr/>
        </p:nvSpPr>
        <p:spPr>
          <a:xfrm>
            <a:off x="3731443" y="4870714"/>
            <a:ext cx="340162" cy="4252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50"/>
              <a:buFont typeface="Arial"/>
              <a:buNone/>
            </a:pPr>
            <a:r>
              <a:rPr b="0" i="0" lang="en-US" sz="26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2</a:t>
            </a:r>
            <a:endParaRPr b="0" i="0" sz="26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5"/>
          <p:cNvSpPr/>
          <p:nvPr/>
        </p:nvSpPr>
        <p:spPr>
          <a:xfrm>
            <a:off x="5035594" y="4906075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Maak een poster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5"/>
          <p:cNvSpPr/>
          <p:nvPr/>
        </p:nvSpPr>
        <p:spPr>
          <a:xfrm>
            <a:off x="5035594" y="5396494"/>
            <a:ext cx="616719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Linkerkant: belemmeringen, rechterkant: steunpunten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15"/>
          <p:cNvSpPr/>
          <p:nvPr/>
        </p:nvSpPr>
        <p:spPr>
          <a:xfrm>
            <a:off x="4103335" y="6441505"/>
            <a:ext cx="680442" cy="53340"/>
          </a:xfrm>
          <a:prstGeom prst="roundRect">
            <a:avLst>
              <a:gd fmla="val 17143" name="adj"/>
            </a:avLst>
          </a:prstGeom>
          <a:solidFill>
            <a:srgbClr val="16114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15"/>
          <p:cNvSpPr/>
          <p:nvPr/>
        </p:nvSpPr>
        <p:spPr>
          <a:xfrm>
            <a:off x="3646373" y="6213024"/>
            <a:ext cx="510302" cy="510302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15"/>
          <p:cNvSpPr/>
          <p:nvPr/>
        </p:nvSpPr>
        <p:spPr>
          <a:xfrm>
            <a:off x="3731443" y="6255530"/>
            <a:ext cx="340162" cy="4252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50"/>
              <a:buFont typeface="Arial"/>
              <a:buNone/>
            </a:pPr>
            <a:r>
              <a:rPr b="0" i="0" lang="en-US" sz="26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3</a:t>
            </a:r>
            <a:endParaRPr b="0" i="0" sz="26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15"/>
          <p:cNvSpPr/>
          <p:nvPr/>
        </p:nvSpPr>
        <p:spPr>
          <a:xfrm>
            <a:off x="5035607" y="6290900"/>
            <a:ext cx="60864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Gebruik je creativiteit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5"/>
          <p:cNvSpPr/>
          <p:nvPr/>
        </p:nvSpPr>
        <p:spPr>
          <a:xfrm>
            <a:off x="5035594" y="6781310"/>
            <a:ext cx="616719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Foto's, stickers en symbolen zijn welkom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15"/>
          <p:cNvSpPr/>
          <p:nvPr/>
        </p:nvSpPr>
        <p:spPr>
          <a:xfrm>
            <a:off x="4103335" y="7826321"/>
            <a:ext cx="680442" cy="53340"/>
          </a:xfrm>
          <a:prstGeom prst="roundRect">
            <a:avLst>
              <a:gd fmla="val 17143" name="adj"/>
            </a:avLst>
          </a:prstGeom>
          <a:solidFill>
            <a:srgbClr val="E6E0C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15"/>
          <p:cNvSpPr/>
          <p:nvPr/>
        </p:nvSpPr>
        <p:spPr>
          <a:xfrm>
            <a:off x="3646373" y="7597840"/>
            <a:ext cx="510302" cy="510302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E6E0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5"/>
          <p:cNvSpPr/>
          <p:nvPr/>
        </p:nvSpPr>
        <p:spPr>
          <a:xfrm>
            <a:off x="3731443" y="7640346"/>
            <a:ext cx="340162" cy="4252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50"/>
              <a:buFont typeface="Arial"/>
              <a:buNone/>
            </a:pPr>
            <a:r>
              <a:rPr b="0" i="0" lang="en-US" sz="26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4</a:t>
            </a:r>
            <a:endParaRPr b="0" i="0" sz="26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15"/>
          <p:cNvSpPr/>
          <p:nvPr/>
        </p:nvSpPr>
        <p:spPr>
          <a:xfrm>
            <a:off x="5035594" y="767570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Presenteren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15"/>
          <p:cNvSpPr/>
          <p:nvPr/>
        </p:nvSpPr>
        <p:spPr>
          <a:xfrm>
            <a:off x="5035594" y="8166126"/>
            <a:ext cx="616719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Deel je poster met iedereen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80" name="Google Shape;280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283523" y="0"/>
            <a:ext cx="6004477" cy="9006716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15"/>
          <p:cNvSpPr txBox="1"/>
          <p:nvPr/>
        </p:nvSpPr>
        <p:spPr>
          <a:xfrm>
            <a:off x="13171500" y="9006725"/>
            <a:ext cx="5116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Bron: Afbeelding gegenereerd door ChatGPT</a:t>
            </a:r>
            <a:endParaRPr b="0" i="0" sz="13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" name="Google Shape;286;p16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87" name="Google Shape;287;p1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1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9" name="Google Shape;289;p16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6"/>
          <p:cNvSpPr txBox="1"/>
          <p:nvPr/>
        </p:nvSpPr>
        <p:spPr>
          <a:xfrm>
            <a:off x="3266786" y="639147"/>
            <a:ext cx="14806200" cy="28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Zelfvertrouwen </a:t>
            </a:r>
            <a:endParaRPr b="1" i="0" sz="8000" u="none" cap="none" strike="noStrike">
              <a:solidFill>
                <a:schemeClr val="dk1"/>
              </a:solidFill>
              <a:latin typeface="Anton"/>
              <a:ea typeface="Anton"/>
              <a:cs typeface="Anton"/>
              <a:sym typeface="Anton"/>
              <a:extLst>
                <a:ext uri="http://customooxmlschemas.google.com/">
                  <go:slidesCustomData xmlns:go="http://customooxmlschemas.google.com/" textRoundtripDataId="1"/>
                </a:ext>
              </a:extLst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  <a:extLst>
                  <a:ext uri="http://customooxmlschemas.google.com/">
                    <go:slidesCustomData xmlns:go="http://customooxmlschemas.google.com/" textRoundtripDataId="2"/>
                  </a:ext>
                </a:extLst>
              </a:rPr>
              <a:t>opbouwen</a:t>
            </a:r>
            <a:endParaRPr b="0" i="0" sz="275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preencoded.png" id="292" name="Google Shape;292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09426" y="3750796"/>
            <a:ext cx="566976" cy="566976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16"/>
          <p:cNvSpPr/>
          <p:nvPr/>
        </p:nvSpPr>
        <p:spPr>
          <a:xfrm>
            <a:off x="3609425" y="4544575"/>
            <a:ext cx="27354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Positieve </a:t>
            </a:r>
            <a:r>
              <a:rPr lang="en-US" sz="275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tegenover jezelf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6"/>
          <p:cNvSpPr/>
          <p:nvPr/>
        </p:nvSpPr>
        <p:spPr>
          <a:xfrm>
            <a:off x="3609425" y="5404925"/>
            <a:ext cx="2589300" cy="15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Wees elke dag lief voor jezelf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95" name="Google Shape;295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483989" y="3750796"/>
            <a:ext cx="566976" cy="566976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16"/>
          <p:cNvSpPr/>
          <p:nvPr/>
        </p:nvSpPr>
        <p:spPr>
          <a:xfrm>
            <a:off x="6483989" y="4544585"/>
            <a:ext cx="232981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Vier je overwinningen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6"/>
          <p:cNvSpPr/>
          <p:nvPr/>
        </p:nvSpPr>
        <p:spPr>
          <a:xfrm>
            <a:off x="6484001" y="5461850"/>
            <a:ext cx="2589300" cy="7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Erken je kleine overwinningen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98" name="Google Shape;298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358551" y="3750796"/>
            <a:ext cx="566976" cy="566976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16"/>
          <p:cNvSpPr/>
          <p:nvPr/>
        </p:nvSpPr>
        <p:spPr>
          <a:xfrm>
            <a:off x="9358551" y="4544585"/>
            <a:ext cx="232981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Zoek steun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16"/>
          <p:cNvSpPr/>
          <p:nvPr/>
        </p:nvSpPr>
        <p:spPr>
          <a:xfrm>
            <a:off x="9358576" y="5461804"/>
            <a:ext cx="2329800" cy="7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Zoek contact met positieve rolmodellen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01" name="Google Shape;301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2348761" y="-1"/>
            <a:ext cx="5939239" cy="8908859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16"/>
          <p:cNvSpPr txBox="1"/>
          <p:nvPr/>
        </p:nvSpPr>
        <p:spPr>
          <a:xfrm>
            <a:off x="13171500" y="8908850"/>
            <a:ext cx="5116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Bron: Afbeelding gegenereerd door ChatGPT</a:t>
            </a:r>
            <a:endParaRPr b="0" i="0" sz="13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" name="Google Shape;307;p17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08" name="Google Shape;308;p1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17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0" name="Google Shape;310;p1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7"/>
          <p:cNvSpPr/>
          <p:nvPr/>
        </p:nvSpPr>
        <p:spPr>
          <a:xfrm>
            <a:off x="-344113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7"/>
          <p:cNvSpPr txBox="1"/>
          <p:nvPr/>
        </p:nvSpPr>
        <p:spPr>
          <a:xfrm>
            <a:off x="3253515" y="430391"/>
            <a:ext cx="14806200" cy="305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lang="en-US" sz="69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Verbinding met </a:t>
            </a:r>
            <a:br>
              <a:rPr b="1" lang="en-US" sz="69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1" i="0" lang="en-US" sz="69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Dovengemeenschap </a:t>
            </a:r>
            <a:endParaRPr b="0" i="0" sz="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13" name="Google Shape;313;p17"/>
          <p:cNvSpPr/>
          <p:nvPr/>
        </p:nvSpPr>
        <p:spPr>
          <a:xfrm>
            <a:off x="3824373" y="4023950"/>
            <a:ext cx="170021" cy="853321"/>
          </a:xfrm>
          <a:prstGeom prst="roundRect">
            <a:avLst>
              <a:gd fmla="val 5378" name="adj"/>
            </a:avLst>
          </a:prstGeom>
          <a:solidFill>
            <a:srgbClr val="F5F5F5"/>
          </a:solidFill>
          <a:ln cap="flat" cmpd="sng" w="38100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17"/>
          <p:cNvSpPr/>
          <p:nvPr/>
        </p:nvSpPr>
        <p:spPr>
          <a:xfrm>
            <a:off x="4334545" y="4023950"/>
            <a:ext cx="49947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Doe mee aan evenementen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17"/>
          <p:cNvSpPr/>
          <p:nvPr/>
        </p:nvSpPr>
        <p:spPr>
          <a:xfrm>
            <a:off x="4334556" y="4514369"/>
            <a:ext cx="7046238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Bezoek dovenclubs en bijeenkomsten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17"/>
          <p:cNvSpPr/>
          <p:nvPr/>
        </p:nvSpPr>
        <p:spPr>
          <a:xfrm>
            <a:off x="4164534" y="5339219"/>
            <a:ext cx="170021" cy="853321"/>
          </a:xfrm>
          <a:prstGeom prst="roundRect">
            <a:avLst>
              <a:gd fmla="val 5378" name="adj"/>
            </a:avLst>
          </a:prstGeom>
          <a:solidFill>
            <a:srgbClr val="F5F5F5"/>
          </a:solidFill>
          <a:ln cap="flat" cmpd="sng" w="38100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17"/>
          <p:cNvSpPr/>
          <p:nvPr/>
        </p:nvSpPr>
        <p:spPr>
          <a:xfrm>
            <a:off x="4674729" y="5339225"/>
            <a:ext cx="41709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Leer de cultuur kennen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17"/>
          <p:cNvSpPr/>
          <p:nvPr/>
        </p:nvSpPr>
        <p:spPr>
          <a:xfrm>
            <a:off x="4674717" y="5829638"/>
            <a:ext cx="6706076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Ontdek de geschiedenis en tradities van de dovengemeenschap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17"/>
          <p:cNvSpPr/>
          <p:nvPr/>
        </p:nvSpPr>
        <p:spPr>
          <a:xfrm>
            <a:off x="4571990" y="6808188"/>
            <a:ext cx="170100" cy="853200"/>
          </a:xfrm>
          <a:prstGeom prst="roundRect">
            <a:avLst>
              <a:gd fmla="val 5378" name="adj"/>
            </a:avLst>
          </a:prstGeom>
          <a:solidFill>
            <a:srgbClr val="F5F5F5"/>
          </a:solidFill>
          <a:ln cap="flat" cmpd="sng" w="38100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17"/>
          <p:cNvSpPr/>
          <p:nvPr/>
        </p:nvSpPr>
        <p:spPr>
          <a:xfrm>
            <a:off x="5082173" y="6808188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Maak vrienden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17"/>
          <p:cNvSpPr/>
          <p:nvPr/>
        </p:nvSpPr>
        <p:spPr>
          <a:xfrm>
            <a:off x="5082173" y="7298607"/>
            <a:ext cx="63657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Bouw blijvende banden op binnen de gemeenschap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17"/>
          <p:cNvSpPr/>
          <p:nvPr/>
        </p:nvSpPr>
        <p:spPr>
          <a:xfrm>
            <a:off x="3824373" y="8277151"/>
            <a:ext cx="7556421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Je bent niet alleen! Kom in contact met anderen die jouw taal en ervaringen delen.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23" name="Google Shape;323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348450" y="-4425"/>
            <a:ext cx="5939550" cy="8909325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17"/>
          <p:cNvSpPr txBox="1"/>
          <p:nvPr/>
        </p:nvSpPr>
        <p:spPr>
          <a:xfrm>
            <a:off x="13171500" y="8904900"/>
            <a:ext cx="5116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Bron: Afbeelding gegenereerd door ChatGPT</a:t>
            </a:r>
            <a:endParaRPr b="0" i="0" sz="13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9" name="Google Shape;329;p18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30" name="Google Shape;330;p1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1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2" name="Google Shape;332;p1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1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18"/>
          <p:cNvSpPr txBox="1"/>
          <p:nvPr/>
        </p:nvSpPr>
        <p:spPr>
          <a:xfrm>
            <a:off x="3253515" y="631752"/>
            <a:ext cx="14806200" cy="16004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Reflectie &amp; Actie</a:t>
            </a:r>
            <a:endParaRPr b="0" i="0" sz="275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35" name="Google Shape;335;p18"/>
          <p:cNvSpPr/>
          <p:nvPr/>
        </p:nvSpPr>
        <p:spPr>
          <a:xfrm>
            <a:off x="4992342" y="4145290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Teken of schrijf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18"/>
          <p:cNvSpPr/>
          <p:nvPr/>
        </p:nvSpPr>
        <p:spPr>
          <a:xfrm>
            <a:off x="3928876" y="4635709"/>
            <a:ext cx="3898702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Wat heb je vandaag geleerd?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37" name="Google Shape;337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67739" y="3515807"/>
            <a:ext cx="4564975" cy="45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18"/>
          <p:cNvSpPr/>
          <p:nvPr/>
        </p:nvSpPr>
        <p:spPr>
          <a:xfrm>
            <a:off x="9361817" y="4278879"/>
            <a:ext cx="339328" cy="424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45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18"/>
          <p:cNvSpPr/>
          <p:nvPr/>
        </p:nvSpPr>
        <p:spPr>
          <a:xfrm>
            <a:off x="13072876" y="4145290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Gevoel uitdrukken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18"/>
          <p:cNvSpPr/>
          <p:nvPr/>
        </p:nvSpPr>
        <p:spPr>
          <a:xfrm>
            <a:off x="13072876" y="4635709"/>
            <a:ext cx="3898821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Eén woord of emoji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41" name="Google Shape;341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167739" y="3515807"/>
            <a:ext cx="4564975" cy="45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18"/>
          <p:cNvSpPr/>
          <p:nvPr/>
        </p:nvSpPr>
        <p:spPr>
          <a:xfrm>
            <a:off x="11587690" y="4667379"/>
            <a:ext cx="339328" cy="424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45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2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18"/>
          <p:cNvSpPr/>
          <p:nvPr/>
        </p:nvSpPr>
        <p:spPr>
          <a:xfrm>
            <a:off x="13072876" y="6597859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Delen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18"/>
          <p:cNvSpPr/>
          <p:nvPr/>
        </p:nvSpPr>
        <p:spPr>
          <a:xfrm>
            <a:off x="13072876" y="7088277"/>
            <a:ext cx="3898821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Optioneel delen via cirkel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45" name="Google Shape;345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167739" y="3515807"/>
            <a:ext cx="4564975" cy="45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18"/>
          <p:cNvSpPr/>
          <p:nvPr/>
        </p:nvSpPr>
        <p:spPr>
          <a:xfrm>
            <a:off x="11199189" y="6893253"/>
            <a:ext cx="339328" cy="424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45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3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18"/>
          <p:cNvSpPr/>
          <p:nvPr/>
        </p:nvSpPr>
        <p:spPr>
          <a:xfrm>
            <a:off x="4992342" y="6597859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Kom in actie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18"/>
          <p:cNvSpPr/>
          <p:nvPr/>
        </p:nvSpPr>
        <p:spPr>
          <a:xfrm>
            <a:off x="3928876" y="7088277"/>
            <a:ext cx="3898702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Pas toe wat je hebt geleerd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49" name="Google Shape;349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167739" y="3515807"/>
            <a:ext cx="4564975" cy="45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18"/>
          <p:cNvSpPr/>
          <p:nvPr/>
        </p:nvSpPr>
        <p:spPr>
          <a:xfrm>
            <a:off x="8973316" y="6504752"/>
            <a:ext cx="339328" cy="424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45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4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5" name="Google Shape;355;p19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56" name="Google Shape;356;p1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" name="Google Shape;357;p1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8" name="Google Shape;358;p1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19"/>
          <p:cNvSpPr/>
          <p:nvPr/>
        </p:nvSpPr>
        <p:spPr>
          <a:xfrm>
            <a:off x="-344113" y="13301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19"/>
          <p:cNvSpPr txBox="1"/>
          <p:nvPr/>
        </p:nvSpPr>
        <p:spPr>
          <a:xfrm>
            <a:off x="3266196" y="673984"/>
            <a:ext cx="14806200" cy="16004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Bedankt!</a:t>
            </a:r>
            <a:endParaRPr b="0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61" name="Google Shape;361;p19"/>
          <p:cNvSpPr/>
          <p:nvPr/>
        </p:nvSpPr>
        <p:spPr>
          <a:xfrm>
            <a:off x="4268510" y="3046922"/>
            <a:ext cx="3608070" cy="7484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50"/>
              <a:buFont typeface="Arial"/>
              <a:buNone/>
            </a:pPr>
            <a:r>
              <a:rPr b="0" i="0" lang="en-US" sz="58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 b="0" i="0" sz="58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19"/>
          <p:cNvSpPr/>
          <p:nvPr/>
        </p:nvSpPr>
        <p:spPr>
          <a:xfrm>
            <a:off x="4654868" y="407871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Uniek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19"/>
          <p:cNvSpPr/>
          <p:nvPr/>
        </p:nvSpPr>
        <p:spPr>
          <a:xfrm>
            <a:off x="4268510" y="4569136"/>
            <a:ext cx="3608070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Je bent waardevol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19"/>
          <p:cNvSpPr/>
          <p:nvPr/>
        </p:nvSpPr>
        <p:spPr>
          <a:xfrm>
            <a:off x="8216741" y="3046922"/>
            <a:ext cx="3608189" cy="7484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50"/>
              <a:buFont typeface="Arial"/>
              <a:buNone/>
            </a:pPr>
            <a:r>
              <a:rPr b="0" i="0" lang="en-US" sz="58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100%</a:t>
            </a:r>
            <a:endParaRPr b="0" i="0" sz="58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19"/>
          <p:cNvSpPr/>
          <p:nvPr/>
        </p:nvSpPr>
        <p:spPr>
          <a:xfrm>
            <a:off x="8603218" y="407871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Trots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19"/>
          <p:cNvSpPr/>
          <p:nvPr/>
        </p:nvSpPr>
        <p:spPr>
          <a:xfrm>
            <a:off x="8216741" y="4569136"/>
            <a:ext cx="360818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Van je identiteit als dove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19"/>
          <p:cNvSpPr/>
          <p:nvPr/>
        </p:nvSpPr>
        <p:spPr>
          <a:xfrm>
            <a:off x="6242566" y="5725828"/>
            <a:ext cx="3608189" cy="7484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50"/>
              <a:buFont typeface="Arial"/>
              <a:buNone/>
            </a:pPr>
            <a:r>
              <a:rPr b="0" i="0" lang="en-US" sz="58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∞</a:t>
            </a:r>
            <a:endParaRPr b="0" i="0" sz="58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19"/>
          <p:cNvSpPr/>
          <p:nvPr/>
        </p:nvSpPr>
        <p:spPr>
          <a:xfrm>
            <a:off x="6629043" y="6757624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Steun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19"/>
          <p:cNvSpPr/>
          <p:nvPr/>
        </p:nvSpPr>
        <p:spPr>
          <a:xfrm>
            <a:off x="6242566" y="7248042"/>
            <a:ext cx="360818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Altijd beschikbaar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19"/>
          <p:cNvSpPr/>
          <p:nvPr/>
        </p:nvSpPr>
        <p:spPr>
          <a:xfrm>
            <a:off x="4268510" y="8399495"/>
            <a:ext cx="7556400" cy="7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1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Wees trots op je identiteit als dove! </a:t>
            </a:r>
            <a:endParaRPr b="1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1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Er is altijd ondersteuning beschikbaar wanneer je die nodig hebt.</a:t>
            </a:r>
            <a:endParaRPr b="1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71" name="Google Shape;371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368149" y="0"/>
            <a:ext cx="5919851" cy="8879801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19"/>
          <p:cNvSpPr txBox="1"/>
          <p:nvPr/>
        </p:nvSpPr>
        <p:spPr>
          <a:xfrm>
            <a:off x="13171300" y="8879800"/>
            <a:ext cx="5116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Bron: Afbeelding gegenereerd door ChatGPT</a:t>
            </a:r>
            <a:endParaRPr b="0" i="0" sz="13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3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82" name="Google Shape;382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383" name="Google Shape;383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4" name="Google Shape;384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5" name="Google Shape;385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3"/>
          <p:cNvSpPr txBox="1"/>
          <p:nvPr/>
        </p:nvSpPr>
        <p:spPr>
          <a:xfrm>
            <a:off x="2157051" y="1867850"/>
            <a:ext cx="35109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p3"/>
          <p:cNvSpPr txBox="1"/>
          <p:nvPr/>
        </p:nvSpPr>
        <p:spPr>
          <a:xfrm>
            <a:off x="4863628" y="3711204"/>
            <a:ext cx="38993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61"/>
              <a:buFont typeface="Arial"/>
              <a:buNone/>
            </a:pPr>
            <a:r>
              <a:rPr lang="en-US" sz="2461">
                <a:solidFill>
                  <a:schemeClr val="lt1"/>
                </a:solidFill>
              </a:rPr>
              <a:t>Deaf Culture, Heritage and Diversity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3"/>
          <p:cNvSpPr txBox="1"/>
          <p:nvPr/>
        </p:nvSpPr>
        <p:spPr>
          <a:xfrm>
            <a:off x="4863629" y="5655400"/>
            <a:ext cx="29849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2006-08-16T00:00:00.0000000Z</dcterms:created>
</cp:coreProperties>
</file>