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Anton" panose="020B0604020202020204" charset="0"/>
      <p:regular r:id="rId27"/>
    </p:embeddedFont>
    <p:embeddedFont>
      <p:font typeface="Quicksand Medium" panose="020B0604020202020204" charset="0"/>
      <p:regular r:id="rId28"/>
      <p:bold r:id="rId29"/>
    </p:embeddedFont>
    <p:embeddedFont>
      <p:font typeface="Quicksand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i3CnfpjBW+Jx+j6N7WTgT9At9j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E85D8B-6133-4D26-A050-3CBC9C8E6284}">
  <a:tblStyle styleId="{86E85D8B-6133-4D26-A050-3CBC9C8E62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3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a0057963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34a0057963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4a0057963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4a0057963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77471896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3577471896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a0057963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34a0057963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4d582fec1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34d582fec1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77471896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577471896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d582fec11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34d582fec11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77471896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3577471896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77471896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3577471896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77471896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577471896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4d582fec11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4d582fec11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774718967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3577471896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774718967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g35774718967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4d582fec11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34d582fec11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a00579630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6" name="Google Shape;256;g34a00579630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4a0057963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34a0057963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4a005796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34a005796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4000675"/>
            <a:ext cx="138225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Gebärdensprache</a:t>
            </a:r>
            <a:endParaRPr sz="80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Spracherwerb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-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entwicklung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en-US" sz="22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82" y="1534517"/>
            <a:ext cx="3098518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dirty="0"/>
          </a:p>
        </p:txBody>
      </p:sp>
      <p:sp>
        <p:nvSpPr>
          <p:cNvPr id="102" name="Google Shape;102;p2"/>
          <p:cNvSpPr txBox="1"/>
          <p:nvPr/>
        </p:nvSpPr>
        <p:spPr>
          <a:xfrm>
            <a:off x="4562500" y="3382600"/>
            <a:ext cx="11808900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31800">
              <a:lnSpc>
                <a:spcPct val="115000"/>
              </a:lnSpc>
              <a:buClr>
                <a:schemeClr val="lt1"/>
              </a:buClr>
              <a:buSzPts val="3200"/>
              <a:buFont typeface="Quicksand"/>
              <a:buChar char="●"/>
            </a:pP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Einleitung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Theorie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Sprachentwicklung
Video: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Sprachentzug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Theorie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Sprachentzug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Individuelle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Arbeit: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Ihr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eigenes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Sprachprofil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Erfahrungen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austauschen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</a:t>
            </a:r>
            <a:r>
              <a:rPr lang="en-US" sz="32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nsere</a:t>
            </a: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Sprachprofile
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Reflexion</a:t>
            </a:r>
            <a:endParaRPr sz="3200"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4a00579630_0_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08" name="Google Shape;108;g34a00579630_0_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4a00579630_0_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4a00579630_0_7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4a00579630_0_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4a00579630_0_7"/>
          <p:cNvSpPr txBox="1"/>
          <p:nvPr/>
        </p:nvSpPr>
        <p:spPr>
          <a:xfrm>
            <a:off x="4064267" y="1534525"/>
            <a:ext cx="65574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Einleitung</a:t>
            </a:r>
            <a:endParaRPr dirty="0"/>
          </a:p>
        </p:txBody>
      </p:sp>
      <p:sp>
        <p:nvSpPr>
          <p:cNvPr id="113" name="Google Shape;113;g34a00579630_0_7"/>
          <p:cNvSpPr txBox="1"/>
          <p:nvPr/>
        </p:nvSpPr>
        <p:spPr>
          <a:xfrm>
            <a:off x="3944774" y="4060325"/>
            <a:ext cx="13442077" cy="30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54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57200">
              <a:lnSpc>
                <a:spcPct val="114000"/>
              </a:lnSpc>
              <a:spcBef>
                <a:spcPts val="20"/>
              </a:spcBef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Vorstellungsrunde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Fragen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zum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Eisbrecher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!
Wie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viele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Sprachen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kennst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du,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wieviele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Sprachen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benutzt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du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Welche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Sprache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möchtest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du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lernen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warum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g34a00579630_0_7"/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7925217" y="155637"/>
            <a:ext cx="10876052" cy="620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4a00579630_0_1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0" name="Google Shape;120;g34a00579630_0_1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4a00579630_0_1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4a00579630_0_18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4a00579630_0_18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4a00579630_0_18"/>
          <p:cNvSpPr txBox="1"/>
          <p:nvPr/>
        </p:nvSpPr>
        <p:spPr>
          <a:xfrm>
            <a:off x="4064279" y="1534525"/>
            <a:ext cx="99696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Clr>
                <a:schemeClr val="lt1"/>
              </a:buClr>
              <a:buSzPts val="4400"/>
            </a:pPr>
            <a:r>
              <a:rPr lang="en-US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Einleitung</a:t>
            </a: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: Ziel</a:t>
            </a:r>
            <a:endParaRPr sz="5000" dirty="0"/>
          </a:p>
        </p:txBody>
      </p:sp>
      <p:sp>
        <p:nvSpPr>
          <p:cNvPr id="125" name="Google Shape;125;g34a00579630_0_18"/>
          <p:cNvSpPr txBox="1"/>
          <p:nvPr/>
        </p:nvSpPr>
        <p:spPr>
          <a:xfrm>
            <a:off x="3789225" y="4030550"/>
            <a:ext cx="12886500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Wir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tauchen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 die Welt der Sprachentwicklung, </a:t>
            </a: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der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Zweisprachigkeit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und des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Sprachentzugs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</a:t>
            </a: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algn="ctr">
              <a:lnSpc>
                <a:spcPct val="115000"/>
              </a:lnSpc>
            </a:pPr>
            <a:endParaRPr lang="en-US"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algn="ctr">
              <a:lnSpc>
                <a:spcPct val="115000"/>
              </a:lnSpc>
            </a:pP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b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32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Wir</a:t>
            </a: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erfahren</a:t>
            </a: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  <a:b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32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warum</a:t>
            </a: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frühe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zugängliche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</a:t>
            </a: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32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für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jedes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Kind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unerlässlich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774718967_0_1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5774718967_0_1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5774718967_0_13"/>
          <p:cNvSpPr txBox="1"/>
          <p:nvPr/>
        </p:nvSpPr>
        <p:spPr>
          <a:xfrm>
            <a:off x="2851624" y="1725275"/>
            <a:ext cx="133608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4400"/>
            </a:pPr>
            <a:r>
              <a:rPr lang="en-US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Theorie</a:t>
            </a: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: Sprachentwicklung</a:t>
            </a:r>
            <a:endParaRPr sz="5000" dirty="0"/>
          </a:p>
        </p:txBody>
      </p:sp>
      <p:sp>
        <p:nvSpPr>
          <p:cNvPr id="133" name="Google Shape;133;g35774718967_0_13"/>
          <p:cNvSpPr txBox="1"/>
          <p:nvPr/>
        </p:nvSpPr>
        <p:spPr>
          <a:xfrm>
            <a:off x="2144696" y="4092579"/>
            <a:ext cx="12886500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Sprachentwicklung und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warum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wichtig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4a00579630_0_28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4a00579630_0_28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4a00579630_0_28"/>
          <p:cNvSpPr txBox="1"/>
          <p:nvPr/>
        </p:nvSpPr>
        <p:spPr>
          <a:xfrm>
            <a:off x="3312933" y="890388"/>
            <a:ext cx="13065600" cy="1421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6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Entwicklung</a:t>
            </a:r>
            <a:r>
              <a:rPr lang="en-US" sz="66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von </a:t>
            </a:r>
            <a:r>
              <a:rPr lang="en-US" sz="66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Standardsprachen</a:t>
            </a:r>
            <a:endParaRPr sz="21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1" name="Google Shape;141;g34a00579630_0_28"/>
          <p:cNvSpPr txBox="1"/>
          <p:nvPr/>
        </p:nvSpPr>
        <p:spPr>
          <a:xfrm>
            <a:off x="729743" y="2167309"/>
            <a:ext cx="14170200" cy="780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n-US" sz="2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Sprachentwicklung </a:t>
            </a:r>
            <a:r>
              <a:rPr lang="en-US" sz="2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erfolgt</a:t>
            </a:r>
            <a:r>
              <a:rPr lang="en-US" sz="2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</a:t>
            </a:r>
            <a:r>
              <a:rPr lang="en-US" sz="2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sechs</a:t>
            </a:r>
            <a:r>
              <a:rPr lang="en-US" sz="2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5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Phasen</a:t>
            </a:r>
            <a:r>
              <a:rPr lang="en-US" sz="25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</a:t>
            </a: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2" name="Google Shape;142;g34a00579630_0_28"/>
          <p:cNvPicPr preferRelativeResize="0"/>
          <p:nvPr/>
        </p:nvPicPr>
        <p:blipFill rotWithShape="1">
          <a:blip r:embed="rId5">
            <a:alphaModFix/>
          </a:blip>
          <a:srcRect l="480" r="-480"/>
          <a:stretch/>
        </p:blipFill>
        <p:spPr>
          <a:xfrm>
            <a:off x="3358988" y="2167309"/>
            <a:ext cx="14124145" cy="7944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5643154" y="91440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AT" dirty="0"/>
          </a:p>
        </p:txBody>
      </p:sp>
      <p:sp>
        <p:nvSpPr>
          <p:cNvPr id="17" name="Textfeld 16"/>
          <p:cNvSpPr txBox="1"/>
          <p:nvPr/>
        </p:nvSpPr>
        <p:spPr>
          <a:xfrm>
            <a:off x="5469962" y="8748892"/>
            <a:ext cx="66240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latin typeface="Quicksand" panose="020B0604020202020204" charset="0"/>
              </a:rPr>
              <a:t>Vorsprachliche Phase:</a:t>
            </a:r>
          </a:p>
          <a:p>
            <a:r>
              <a:rPr lang="de-DE" sz="1800" dirty="0" err="1" smtClean="0">
                <a:latin typeface="Quicksand" panose="020B0604020202020204" charset="0"/>
              </a:rPr>
              <a:t>Gurrlaute</a:t>
            </a:r>
            <a:r>
              <a:rPr lang="de-DE" sz="1800" dirty="0" smtClean="0">
                <a:latin typeface="Quicksand" panose="020B0604020202020204" charset="0"/>
              </a:rPr>
              <a:t>, plappern, beginnt </a:t>
            </a:r>
            <a:r>
              <a:rPr lang="de-DE" sz="1800" dirty="0">
                <a:latin typeface="Quicksand" panose="020B0604020202020204" charset="0"/>
              </a:rPr>
              <a:t>K</a:t>
            </a:r>
            <a:r>
              <a:rPr lang="de-DE" sz="1800" dirty="0" smtClean="0">
                <a:latin typeface="Quicksand" panose="020B0604020202020204" charset="0"/>
              </a:rPr>
              <a:t>ommunikation zu verstehen</a:t>
            </a:r>
            <a:endParaRPr lang="de-AT" sz="1800" dirty="0">
              <a:latin typeface="Quicksand" panose="020B060402020202020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355975" y="7673035"/>
            <a:ext cx="55834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latin typeface="Quicksand" panose="020B0604020202020204" charset="0"/>
              </a:rPr>
              <a:t>Ein-Wort-Phase:</a:t>
            </a:r>
          </a:p>
          <a:p>
            <a:r>
              <a:rPr lang="de-DE" sz="1800" dirty="0">
                <a:latin typeface="Quicksand" panose="020B0604020202020204" charset="0"/>
              </a:rPr>
              <a:t>erste Worte und mehr verstehen als sprechen</a:t>
            </a:r>
            <a:endParaRPr lang="de-AT" sz="1800" dirty="0">
              <a:latin typeface="Quicksand" panose="020B060402020202020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089199" y="6597178"/>
            <a:ext cx="56340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latin typeface="Quicksand" panose="020B0604020202020204" charset="0"/>
              </a:rPr>
              <a:t>Zwei-Wort-Phase:</a:t>
            </a:r>
          </a:p>
          <a:p>
            <a:r>
              <a:rPr lang="de-DE" sz="1800" dirty="0">
                <a:latin typeface="Quicksand" panose="020B0604020202020204" charset="0"/>
              </a:rPr>
              <a:t>e</a:t>
            </a:r>
            <a:r>
              <a:rPr lang="de-DE" sz="1800" dirty="0" smtClean="0">
                <a:latin typeface="Quicksand" panose="020B0604020202020204" charset="0"/>
              </a:rPr>
              <a:t>infache </a:t>
            </a:r>
            <a:r>
              <a:rPr lang="de-DE" sz="1800" dirty="0">
                <a:latin typeface="Quicksand" panose="020B0604020202020204" charset="0"/>
              </a:rPr>
              <a:t>Z</a:t>
            </a:r>
            <a:r>
              <a:rPr lang="de-DE" sz="1800" dirty="0" smtClean="0">
                <a:latin typeface="Quicksand" panose="020B0604020202020204" charset="0"/>
              </a:rPr>
              <a:t>wei-Wort-Kombinationen, wie „will Keks“</a:t>
            </a:r>
            <a:endParaRPr lang="de-AT" sz="1800" dirty="0">
              <a:latin typeface="Quicksand" panose="020B060402020202020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956816" y="5521321"/>
            <a:ext cx="784924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latin typeface="Quicksand" panose="020B0604020202020204" charset="0"/>
              </a:rPr>
              <a:t>Frühe Mehr-Wort-Phase:</a:t>
            </a:r>
          </a:p>
          <a:p>
            <a:r>
              <a:rPr lang="de-DE" sz="1800" dirty="0" smtClean="0">
                <a:latin typeface="Quicksand" panose="020B0604020202020204" charset="0"/>
              </a:rPr>
              <a:t>Der Wortschatz erweitert sich, einfache Sätze mit einfacher Grammatik</a:t>
            </a:r>
            <a:endParaRPr lang="de-AT" sz="1800" dirty="0">
              <a:latin typeface="Quicksand" panose="020B060402020202020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8781966" y="4370191"/>
            <a:ext cx="759656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latin typeface="Quicksand" panose="020B0604020202020204" charset="0"/>
              </a:rPr>
              <a:t>Komplexe Sätze:</a:t>
            </a:r>
          </a:p>
          <a:p>
            <a:r>
              <a:rPr lang="de-DE" sz="1800" dirty="0">
                <a:latin typeface="Quicksand" panose="020B0604020202020204" charset="0"/>
              </a:rPr>
              <a:t>längere, komplexere Sätze bilden und Grammatikregeln verstehen</a:t>
            </a:r>
            <a:endParaRPr lang="de-AT" sz="1800" dirty="0">
              <a:latin typeface="Quicksand" panose="020B060402020202020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9588585" y="3176062"/>
            <a:ext cx="734087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latin typeface="Quicksand" panose="020B0604020202020204" charset="0"/>
              </a:rPr>
              <a:t>Ausgereifte Sprache:</a:t>
            </a:r>
          </a:p>
          <a:p>
            <a:r>
              <a:rPr lang="de-DE" sz="1800" dirty="0" smtClean="0">
                <a:latin typeface="Quicksand" panose="020B0604020202020204" charset="0"/>
              </a:rPr>
              <a:t>Verfeinerte Sprachkenntnisse für </a:t>
            </a:r>
            <a:r>
              <a:rPr lang="de-DE" sz="1800" dirty="0">
                <a:latin typeface="Quicksand" panose="020B0604020202020204" charset="0"/>
              </a:rPr>
              <a:t>verschiedene </a:t>
            </a:r>
            <a:r>
              <a:rPr lang="de-DE" sz="1800" dirty="0" smtClean="0">
                <a:latin typeface="Quicksand" panose="020B0604020202020204" charset="0"/>
              </a:rPr>
              <a:t>soziale </a:t>
            </a:r>
          </a:p>
          <a:p>
            <a:r>
              <a:rPr lang="de-DE" sz="1800" dirty="0" smtClean="0">
                <a:latin typeface="Quicksand" panose="020B0604020202020204" charset="0"/>
              </a:rPr>
              <a:t>und </a:t>
            </a:r>
            <a:r>
              <a:rPr lang="de-DE" sz="1800" dirty="0">
                <a:latin typeface="Quicksand" panose="020B0604020202020204" charset="0"/>
              </a:rPr>
              <a:t>akademische </a:t>
            </a:r>
            <a:r>
              <a:rPr lang="de-DE" sz="1800" dirty="0" smtClean="0">
                <a:latin typeface="Quicksand" panose="020B0604020202020204" charset="0"/>
              </a:rPr>
              <a:t>Zusammenhänge</a:t>
            </a:r>
            <a:endParaRPr lang="de-AT" sz="1800" dirty="0">
              <a:latin typeface="Quicksand" panose="020B060402020202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g34d582fec11_1_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8" name="Google Shape;148;g34d582fec11_1_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g34d582fec11_1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g34d582fec11_1_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4d582fec11_1_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4d582fec11_1_0"/>
          <p:cNvSpPr txBox="1"/>
          <p:nvPr/>
        </p:nvSpPr>
        <p:spPr>
          <a:xfrm>
            <a:off x="3617574" y="1285575"/>
            <a:ext cx="14341800" cy="14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Sprachentwicklung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bei</a:t>
            </a: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</a:t>
            </a: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Kindern</a:t>
            </a:r>
            <a:endParaRPr sz="20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3" name="Google Shape;153;g34d582fec11_1_0"/>
          <p:cNvSpPr txBox="1"/>
          <p:nvPr/>
        </p:nvSpPr>
        <p:spPr>
          <a:xfrm>
            <a:off x="3617575" y="2719550"/>
            <a:ext cx="13448400" cy="693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dirty="0">
              <a:solidFill>
                <a:schemeClr val="lt1"/>
              </a:solidFill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</a:rPr>
              <a:t>Was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</a:rPr>
              <a:t>ist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</a:rPr>
              <a:t>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</a:rPr>
              <a:t>Unterschied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</a:rPr>
              <a:t>bei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</a:rPr>
              <a:t>gehörlosen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</a:rPr>
              <a:t>Kindern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</a:rPr>
              <a:t>? </a:t>
            </a: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</a:rPr>
              <a:t>Kein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</a:rPr>
              <a:t>Zugang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</a:rPr>
              <a:t>zu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</a:rPr>
              <a:t>gesprochener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durch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Hören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→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endParaRPr lang="en-US" sz="2800" dirty="0" smtClean="0">
              <a:solidFill>
                <a:schemeClr val="lt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Die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natürliche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visuelle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vollständiger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Grammatik und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aktiviert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gleichen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Sprachzentren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im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Gehirn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wie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gesprochene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Kinder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brauchen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–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nicht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nur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gesprochene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– </a:t>
            </a:r>
            <a:endParaRPr lang="en-US" sz="2800" dirty="0" smtClean="0">
              <a:solidFill>
                <a:schemeClr val="lt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für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gesunde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Entwicklung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</a:t>
            </a:r>
            <a:endParaRPr sz="3200" dirty="0">
              <a:solidFill>
                <a:schemeClr val="lt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</p:txBody>
      </p:sp>
      <p:pic>
        <p:nvPicPr>
          <p:cNvPr id="154" name="Google Shape;154;g34d582fec11_1_0"/>
          <p:cNvPicPr preferRelativeResize="0"/>
          <p:nvPr/>
        </p:nvPicPr>
        <p:blipFill rotWithShape="1">
          <a:blip r:embed="rId5">
            <a:alphaModFix/>
          </a:blip>
          <a:srcRect l="35107" t="33333" r="33924"/>
          <a:stretch/>
        </p:blipFill>
        <p:spPr>
          <a:xfrm>
            <a:off x="13787200" y="2574500"/>
            <a:ext cx="2730276" cy="330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774718967_0_2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5774718967_0_2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5774718967_0_21"/>
          <p:cNvSpPr txBox="1"/>
          <p:nvPr/>
        </p:nvSpPr>
        <p:spPr>
          <a:xfrm>
            <a:off x="3617574" y="1285575"/>
            <a:ext cx="14341800" cy="14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Sprachentwicklung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bei</a:t>
            </a: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</a:t>
            </a: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Kindern</a:t>
            </a:r>
            <a:endParaRPr sz="20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g35774718967_0_21"/>
          <p:cNvSpPr txBox="1"/>
          <p:nvPr/>
        </p:nvSpPr>
        <p:spPr>
          <a:xfrm>
            <a:off x="595611" y="2881936"/>
            <a:ext cx="10348790" cy="60262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Anbindung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an die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Sprachentwicklungsstufen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früher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Zugang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unerlässlich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  →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Sprachnetzwerke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Gehirn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werden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sehr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jungem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Alter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gebildet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
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Gebärdensprache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kann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jede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Phase der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Sprachentwicklung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lang="en-US" sz="24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unterstützen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aber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"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früher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desto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besser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!"
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Kinder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können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sowohl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Gebärdensprache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als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auch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lang="en-US" sz="24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geschriebene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/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gesprochene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lernen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endParaRPr lang="en-US" sz="28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2800" b="1" u="sng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Diskussion</a:t>
            </a:r>
            <a:r>
              <a:rPr lang="en-US" sz="28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28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8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</a:t>
            </a:r>
            <a:r>
              <a:rPr lang="en-US" sz="28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kann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Gebärdensprache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jeder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Phase des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Spracherwerbs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angeboten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werden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800" b="1" i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63" name="Google Shape;163;g35774718967_0_21"/>
          <p:cNvPicPr preferRelativeResize="0"/>
          <p:nvPr/>
        </p:nvPicPr>
        <p:blipFill rotWithShape="1">
          <a:blip r:embed="rId5">
            <a:alphaModFix/>
          </a:blip>
          <a:srcRect l="480" r="-480"/>
          <a:stretch/>
        </p:blipFill>
        <p:spPr>
          <a:xfrm>
            <a:off x="9808760" y="2847366"/>
            <a:ext cx="8600499" cy="48377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feld 7"/>
          <p:cNvSpPr txBox="1"/>
          <p:nvPr/>
        </p:nvSpPr>
        <p:spPr>
          <a:xfrm>
            <a:off x="10944401" y="6888262"/>
            <a:ext cx="440218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latin typeface="Quicksand" panose="020B0604020202020204" charset="0"/>
              </a:rPr>
              <a:t>Vorsprachliche Phase:</a:t>
            </a:r>
          </a:p>
          <a:p>
            <a:r>
              <a:rPr lang="de-DE" sz="1200" dirty="0" err="1" smtClean="0">
                <a:latin typeface="Quicksand" panose="020B0604020202020204" charset="0"/>
              </a:rPr>
              <a:t>Gurrlaute</a:t>
            </a:r>
            <a:r>
              <a:rPr lang="de-DE" sz="1200" dirty="0" smtClean="0">
                <a:latin typeface="Quicksand" panose="020B0604020202020204" charset="0"/>
              </a:rPr>
              <a:t>, plappern, beginnt </a:t>
            </a:r>
            <a:r>
              <a:rPr lang="de-DE" sz="1200" dirty="0">
                <a:latin typeface="Quicksand" panose="020B0604020202020204" charset="0"/>
              </a:rPr>
              <a:t>K</a:t>
            </a:r>
            <a:r>
              <a:rPr lang="de-DE" sz="1200" dirty="0" smtClean="0">
                <a:latin typeface="Quicksand" panose="020B0604020202020204" charset="0"/>
              </a:rPr>
              <a:t>ommunikation zu verstehen</a:t>
            </a:r>
            <a:endParaRPr lang="de-AT" sz="1200" dirty="0">
              <a:latin typeface="Quicksand" panose="020B060402020202020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543896" y="6200815"/>
            <a:ext cx="367580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latin typeface="Quicksand" panose="020B0604020202020204" charset="0"/>
              </a:rPr>
              <a:t>Ein-Wort-Phase:</a:t>
            </a:r>
          </a:p>
          <a:p>
            <a:r>
              <a:rPr lang="de-DE" sz="1200" dirty="0">
                <a:latin typeface="Quicksand" panose="020B0604020202020204" charset="0"/>
              </a:rPr>
              <a:t>erste Worte und mehr verstehen als sprechen</a:t>
            </a:r>
            <a:endParaRPr lang="de-AT" sz="1200" dirty="0">
              <a:latin typeface="Quicksand" panose="020B060402020202020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1990629" y="5544187"/>
            <a:ext cx="399424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latin typeface="Quicksand" panose="020B0604020202020204" charset="0"/>
              </a:rPr>
              <a:t>Zwei-Wort-Phase:</a:t>
            </a:r>
          </a:p>
          <a:p>
            <a:r>
              <a:rPr lang="de-DE" sz="1200" dirty="0">
                <a:latin typeface="Quicksand" panose="020B0604020202020204" charset="0"/>
              </a:rPr>
              <a:t>e</a:t>
            </a:r>
            <a:r>
              <a:rPr lang="de-DE" sz="1200" dirty="0" smtClean="0">
                <a:latin typeface="Quicksand" panose="020B0604020202020204" charset="0"/>
              </a:rPr>
              <a:t>infache </a:t>
            </a:r>
            <a:r>
              <a:rPr lang="de-DE" sz="1200" dirty="0">
                <a:latin typeface="Quicksand" panose="020B0604020202020204" charset="0"/>
              </a:rPr>
              <a:t>Z</a:t>
            </a:r>
            <a:r>
              <a:rPr lang="de-DE" sz="1200" dirty="0" smtClean="0">
                <a:latin typeface="Quicksand" panose="020B0604020202020204" charset="0"/>
              </a:rPr>
              <a:t>wei-Wort-Kombinationen, wie „will Keks“</a:t>
            </a:r>
            <a:endParaRPr lang="de-AT" sz="1200" dirty="0">
              <a:latin typeface="Quicksand" panose="020B060402020202020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2504312" y="4856740"/>
            <a:ext cx="543077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latin typeface="Quicksand" panose="020B0604020202020204" charset="0"/>
              </a:rPr>
              <a:t>Frühe Mehr-Wort-Phase:</a:t>
            </a:r>
          </a:p>
          <a:p>
            <a:r>
              <a:rPr lang="de-DE" sz="1200" dirty="0" smtClean="0">
                <a:latin typeface="Quicksand" panose="020B0604020202020204" charset="0"/>
              </a:rPr>
              <a:t>Der Wortschatz erweitert sich, einfache Sätze mit einfacher Grammatik</a:t>
            </a:r>
            <a:endParaRPr lang="de-AT" sz="1200" dirty="0">
              <a:latin typeface="Quicksand" panose="020B060402020202020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2995055" y="4191813"/>
            <a:ext cx="49643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latin typeface="Quicksand" panose="020B0604020202020204" charset="0"/>
              </a:rPr>
              <a:t>Komplexe Sätze:</a:t>
            </a:r>
          </a:p>
          <a:p>
            <a:r>
              <a:rPr lang="de-DE" sz="1200" dirty="0">
                <a:latin typeface="Quicksand" panose="020B0604020202020204" charset="0"/>
              </a:rPr>
              <a:t>längere, komplexere Sätze bilden und Grammatikregeln verstehen</a:t>
            </a:r>
            <a:endParaRPr lang="de-AT" sz="1200" dirty="0">
              <a:latin typeface="Quicksand" panose="020B060402020202020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3458679" y="3291115"/>
            <a:ext cx="420230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latin typeface="Quicksand" panose="020B0604020202020204" charset="0"/>
              </a:rPr>
              <a:t>Ausgereifte Sprache:</a:t>
            </a:r>
          </a:p>
          <a:p>
            <a:r>
              <a:rPr lang="de-DE" sz="1200" dirty="0" smtClean="0">
                <a:latin typeface="Quicksand" panose="020B0604020202020204" charset="0"/>
              </a:rPr>
              <a:t>Verfeinerte Sprachkenntnisse für </a:t>
            </a:r>
            <a:r>
              <a:rPr lang="de-DE" sz="1200" dirty="0">
                <a:latin typeface="Quicksand" panose="020B0604020202020204" charset="0"/>
              </a:rPr>
              <a:t>verschiedene soziale </a:t>
            </a:r>
            <a:endParaRPr lang="de-DE" sz="1200" dirty="0" smtClean="0">
              <a:latin typeface="Quicksand" panose="020B0604020202020204" charset="0"/>
            </a:endParaRPr>
          </a:p>
          <a:p>
            <a:r>
              <a:rPr lang="de-DE" sz="1200" dirty="0" smtClean="0">
                <a:latin typeface="Quicksand" panose="020B0604020202020204" charset="0"/>
              </a:rPr>
              <a:t>und </a:t>
            </a:r>
            <a:r>
              <a:rPr lang="de-DE" sz="1200" dirty="0">
                <a:latin typeface="Quicksand" panose="020B0604020202020204" charset="0"/>
              </a:rPr>
              <a:t>akademische </a:t>
            </a:r>
            <a:r>
              <a:rPr lang="de-DE" sz="1200" dirty="0" smtClean="0">
                <a:latin typeface="Quicksand" panose="020B0604020202020204" charset="0"/>
              </a:rPr>
              <a:t>Kontexte</a:t>
            </a:r>
            <a:endParaRPr lang="de-AT" sz="1200" dirty="0">
              <a:latin typeface="Quicksand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g34d582fec11_1_1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69" name="Google Shape;169;g34d582fec11_1_1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34d582fec11_1_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g34d582fec11_1_1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4d582fec11_1_1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4d582fec11_1_11"/>
          <p:cNvSpPr txBox="1"/>
          <p:nvPr/>
        </p:nvSpPr>
        <p:spPr>
          <a:xfrm>
            <a:off x="3763875" y="663468"/>
            <a:ext cx="13065600" cy="148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9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Häufige</a:t>
            </a:r>
            <a:r>
              <a:rPr lang="en-US" sz="69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9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Missverständnisse</a:t>
            </a:r>
            <a:endParaRPr sz="24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4" name="Google Shape;174;g34d582fec11_1_11"/>
          <p:cNvSpPr txBox="1"/>
          <p:nvPr/>
        </p:nvSpPr>
        <p:spPr>
          <a:xfrm>
            <a:off x="3572475" y="2328447"/>
            <a:ext cx="13448400" cy="7597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“Sie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können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doch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einfach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Lippenlesen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lernen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oder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?"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Das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Lippenlesen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eingeschränkt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!</a:t>
            </a:r>
            <a:b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Nur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etwa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30–40 %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Sprachlaute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sind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visuell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unterscheidbar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</a:t>
            </a:r>
            <a:b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"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verzögert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die Sprachentwicklung."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Dafür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gibt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es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keinen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Beweis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 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Im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Gegenteil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: 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Die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visuell-gestische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unterstützt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b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und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stimuliert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gesamte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Sprachentwicklung.
</a:t>
            </a:r>
            <a:endParaRPr lang="en-US" sz="2800" dirty="0" smtClean="0">
              <a:solidFill>
                <a:schemeClr val="lt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"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Sie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sollten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zuerst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gesprochene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lernen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dann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später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."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Kinder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brauchen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von Anfang an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Zugang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ihrer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Erstsprache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,</a:t>
            </a:r>
            <a:b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sie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wichtig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zum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Erwerb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Zweitsprache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!</a:t>
            </a:r>
            <a:r>
              <a:rPr lang="en-US" sz="2200" dirty="0">
                <a:solidFill>
                  <a:schemeClr val="lt1"/>
                </a:solidFill>
              </a:rPr>
              <a:t/>
            </a:r>
            <a:br>
              <a:rPr lang="en-US" sz="2200" dirty="0">
                <a:solidFill>
                  <a:schemeClr val="lt1"/>
                </a:solidFill>
              </a:rPr>
            </a:br>
            <a:endParaRPr sz="2200" dirty="0">
              <a:solidFill>
                <a:schemeClr val="lt1"/>
              </a:solidFill>
            </a:endParaRPr>
          </a:p>
        </p:txBody>
      </p:sp>
      <p:pic>
        <p:nvPicPr>
          <p:cNvPr id="175" name="Google Shape;175;g34d582fec11_1_11"/>
          <p:cNvPicPr preferRelativeResize="0"/>
          <p:nvPr/>
        </p:nvPicPr>
        <p:blipFill rotWithShape="1">
          <a:blip r:embed="rId5">
            <a:alphaModFix/>
          </a:blip>
          <a:srcRect l="64660" b="33297"/>
          <a:stretch/>
        </p:blipFill>
        <p:spPr>
          <a:xfrm>
            <a:off x="14290175" y="485050"/>
            <a:ext cx="2922102" cy="31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g35774718967_0_4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1" name="Google Shape;181;g35774718967_0_4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g35774718967_0_4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g35774718967_0_4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774718967_0_4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774718967_0_42"/>
          <p:cNvSpPr txBox="1"/>
          <p:nvPr/>
        </p:nvSpPr>
        <p:spPr>
          <a:xfrm>
            <a:off x="3763875" y="676531"/>
            <a:ext cx="13065600" cy="148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9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Häufige</a:t>
            </a:r>
            <a:r>
              <a:rPr lang="en-US" sz="69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9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Missverständnisse</a:t>
            </a:r>
            <a:endParaRPr sz="24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5774718967_0_42"/>
          <p:cNvSpPr txBox="1"/>
          <p:nvPr/>
        </p:nvSpPr>
        <p:spPr>
          <a:xfrm>
            <a:off x="3381075" y="3171330"/>
            <a:ext cx="14162342" cy="5838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“Wenn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Kind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Cochlear </a:t>
            </a:r>
            <a:r>
              <a:rPr lang="en-US" sz="2800" b="1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Implantat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(CI) hat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en-US" sz="2800" b="1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braucht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es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keine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.“</a:t>
            </a:r>
          </a:p>
          <a:p>
            <a:pPr lvl="0">
              <a:lnSpc>
                <a:spcPct val="150000"/>
              </a:lnSpc>
              <a:spcBef>
                <a:spcPts val="1200"/>
              </a:spcBef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CI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ermöglicht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Zugang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Klängen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aber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nicht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selbst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
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CI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keine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Garantie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für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vollständige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Sprachentwicklung.
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Die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bleibt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unverzichtbar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–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als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Grundlage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oder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als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Unterstützung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
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Zweisprachigkeit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(Laut- und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)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kraftvoll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möglich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</a:t>
            </a:r>
            <a:r>
              <a:rPr lang="en-US" sz="2200" dirty="0">
                <a:solidFill>
                  <a:schemeClr val="lt1"/>
                </a:solidFill>
              </a:rPr>
              <a:t/>
            </a:r>
            <a:br>
              <a:rPr lang="en-US" sz="2200" dirty="0">
                <a:solidFill>
                  <a:schemeClr val="lt1"/>
                </a:solidFill>
              </a:rPr>
            </a:br>
            <a:endParaRPr sz="2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35774718967_0_3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2" name="Google Shape;192;g35774718967_0_3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35774718967_0_3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g35774718967_0_3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5774718967_0_3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5774718967_0_32"/>
          <p:cNvSpPr txBox="1"/>
          <p:nvPr/>
        </p:nvSpPr>
        <p:spPr>
          <a:xfrm>
            <a:off x="4064283" y="372372"/>
            <a:ext cx="13065600" cy="14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Zweisprachigkeit</a:t>
            </a:r>
            <a:endParaRPr sz="20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7" name="Google Shape;197;g35774718967_0_32"/>
          <p:cNvSpPr txBox="1"/>
          <p:nvPr/>
        </p:nvSpPr>
        <p:spPr>
          <a:xfrm>
            <a:off x="4064283" y="1772755"/>
            <a:ext cx="13448400" cy="667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Zweisprachigkeit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ZWEI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verwenden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oder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verstehen
</a:t>
            </a:r>
            <a:r>
              <a:rPr lang="en-US" sz="28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&gt;&gt; </a:t>
            </a:r>
            <a:r>
              <a:rPr lang="en-US" sz="28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Mehrsprachigkeit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DREI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oder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MEHR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Kann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Gebärden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-/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schriftliche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/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gesprochene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enthalten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endParaRPr lang="en-US" sz="2800" b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US" sz="28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Beispiele</a:t>
            </a:r>
            <a:r>
              <a:rPr lang="en-US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ÖGS 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+ </a:t>
            </a:r>
            <a:r>
              <a:rPr lang="en-US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Deutsch 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Schrift/Schrift
</a:t>
            </a:r>
            <a:r>
              <a:rPr lang="en-US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Deutsch 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Schrift/Schrift + Englisch in Schrift/Schrift 
</a:t>
            </a:r>
            <a:r>
              <a:rPr lang="en-US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ÖGS 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+ 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Arabisch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 Schrift/Wort
</a:t>
            </a:r>
            <a:r>
              <a:rPr lang="en-US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ÖGS 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+ </a:t>
            </a:r>
            <a:r>
              <a:rPr lang="en-US" sz="28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Deutsch 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Schrift/Schrift + Englisch in Schrift/Schrift (</a:t>
            </a:r>
            <a:r>
              <a:rPr lang="en-US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Mehrsprachigkeit</a:t>
            </a:r>
            <a:r>
              <a:rPr lang="en-US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28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8" name="Google Shape;198;g35774718967_0_32"/>
          <p:cNvPicPr preferRelativeResize="0"/>
          <p:nvPr/>
        </p:nvPicPr>
        <p:blipFill rotWithShape="1">
          <a:blip r:embed="rId5">
            <a:alphaModFix/>
          </a:blip>
          <a:srcRect r="49568"/>
          <a:stretch/>
        </p:blipFill>
        <p:spPr>
          <a:xfrm>
            <a:off x="10906816" y="-502840"/>
            <a:ext cx="7365248" cy="82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g35774718967_0_5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4" name="Google Shape;204;g35774718967_0_5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g35774718967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g35774718967_0_5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5774718967_0_5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5774718967_0_52"/>
          <p:cNvSpPr txBox="1"/>
          <p:nvPr/>
        </p:nvSpPr>
        <p:spPr>
          <a:xfrm>
            <a:off x="4064283" y="1449700"/>
            <a:ext cx="13065600" cy="14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Zweisprachigkeit</a:t>
            </a:r>
            <a:endParaRPr sz="20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9" name="Google Shape;209;g35774718967_0_52"/>
          <p:cNvSpPr txBox="1"/>
          <p:nvPr/>
        </p:nvSpPr>
        <p:spPr>
          <a:xfrm>
            <a:off x="3968250" y="2748825"/>
            <a:ext cx="13448400" cy="658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50000"/>
              </a:lnSpc>
              <a:spcBef>
                <a:spcPts val="1200"/>
              </a:spcBef>
            </a:pPr>
            <a:r>
              <a:rPr lang="en-US" sz="2800" b="1" u="sng" dirty="0" err="1">
                <a:solidFill>
                  <a:schemeClr val="lt1"/>
                </a:solidFill>
                <a:latin typeface="Quicksand" panose="020B0604020202020204" charset="0"/>
                <a:ea typeface="Quicksand"/>
                <a:cs typeface="Quicksand"/>
                <a:sym typeface="Quicksand"/>
              </a:rPr>
              <a:t>Vorteile</a:t>
            </a:r>
            <a:r>
              <a:rPr lang="en-US" sz="2800" b="1" u="sng" dirty="0">
                <a:solidFill>
                  <a:schemeClr val="lt1"/>
                </a:solidFill>
                <a:latin typeface="Quicksand" panose="020B0604020202020204" charset="0"/>
                <a:ea typeface="Quicksand"/>
                <a:cs typeface="Quicksand"/>
                <a:sym typeface="Quicksand"/>
              </a:rPr>
              <a:t> der </a:t>
            </a:r>
            <a:r>
              <a:rPr lang="en-US" sz="2800" b="1" u="sng" dirty="0" err="1">
                <a:solidFill>
                  <a:schemeClr val="lt1"/>
                </a:solidFill>
                <a:latin typeface="Quicksand" panose="020B0604020202020204" charset="0"/>
                <a:ea typeface="Quicksand"/>
                <a:cs typeface="Quicksand"/>
                <a:sym typeface="Quicksand"/>
              </a:rPr>
              <a:t>Zweisprachigkeit</a:t>
            </a:r>
            <a:r>
              <a:rPr lang="en-US" sz="2800" b="1" u="sng" dirty="0">
                <a:solidFill>
                  <a:schemeClr val="lt1"/>
                </a:solidFill>
                <a:latin typeface="Quicksand" panose="020B0604020202020204" charset="0"/>
                <a:ea typeface="Quicksand"/>
                <a:cs typeface="Quicksand"/>
                <a:sym typeface="Quicksand"/>
              </a:rPr>
              <a:t> (Forschung):</a:t>
            </a:r>
            <a:endParaRPr sz="2800" b="1" u="sng" dirty="0">
              <a:solidFill>
                <a:schemeClr val="lt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  <a:p>
            <a:pPr marL="457200" lvl="0" indent="-393700">
              <a:lnSpc>
                <a:spcPct val="150000"/>
              </a:lnSpc>
              <a:spcBef>
                <a:spcPts val="1200"/>
              </a:spcBef>
              <a:buClr>
                <a:schemeClr val="lt1"/>
              </a:buClr>
              <a:buSzPts val="2600"/>
              <a:buFont typeface="Quicksand Medium"/>
              <a:buChar char="●"/>
            </a:pP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Unterstützt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vollen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Zugriff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auf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Kommunikation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Lernen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Stärkung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Sprachkenntnisse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und des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Gedächtnisses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Hilft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bei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Entwicklung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flexiblem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Denken (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kognitive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Flexibilität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)
Macht es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einfacher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später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weitere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lernen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Stärkung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kulturellen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Identität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und des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kulturellen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Bewusstseins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Fördert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schulischen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sozialen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Erfolg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Schafft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solide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Grundlage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für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visuelles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Lernen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(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durch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)</a:t>
            </a:r>
            <a:endParaRPr sz="2800" dirty="0">
              <a:solidFill>
                <a:schemeClr val="lt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10" name="Google Shape;210;g35774718967_0_52"/>
          <p:cNvPicPr preferRelativeResize="0"/>
          <p:nvPr/>
        </p:nvPicPr>
        <p:blipFill rotWithShape="1">
          <a:blip r:embed="rId5">
            <a:alphaModFix/>
          </a:blip>
          <a:srcRect l="68386" b="42303"/>
          <a:stretch/>
        </p:blipFill>
        <p:spPr>
          <a:xfrm>
            <a:off x="13070226" y="394046"/>
            <a:ext cx="4346424" cy="446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g34d582fec11_2_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16" name="Google Shape;216;g34d582fec11_2_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g34d582fec11_2_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g34d582fec11_2_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4d582fec11_2_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4d582fec11_2_1"/>
          <p:cNvSpPr txBox="1"/>
          <p:nvPr/>
        </p:nvSpPr>
        <p:spPr>
          <a:xfrm>
            <a:off x="8746539" y="3721605"/>
            <a:ext cx="2922000" cy="1421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" dirty="0"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</a:t>
            </a:r>
            <a:endParaRPr sz="2000" dirty="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g35774718967_0_6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6" name="Google Shape;226;g35774718967_0_6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g35774718967_0_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8" name="Google Shape;228;g35774718967_0_6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5774718967_0_6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774718967_0_62"/>
          <p:cNvSpPr txBox="1"/>
          <p:nvPr/>
        </p:nvSpPr>
        <p:spPr>
          <a:xfrm>
            <a:off x="3914408" y="1753150"/>
            <a:ext cx="13065600" cy="1421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" dirty="0"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</a:pP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haben</a:t>
            </a: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Sie </a:t>
            </a:r>
            <a:r>
              <a:rPr lang="en-US" sz="65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gesehen</a:t>
            </a:r>
            <a:r>
              <a:rPr lang="en-US" sz="65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20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1" name="Google Shape;231;g35774718967_0_62"/>
          <p:cNvSpPr txBox="1"/>
          <p:nvPr/>
        </p:nvSpPr>
        <p:spPr>
          <a:xfrm>
            <a:off x="3855350" y="3068550"/>
            <a:ext cx="13065600" cy="4646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300" dirty="0">
              <a:solidFill>
                <a:schemeClr val="lt1"/>
              </a:solidFill>
            </a:endParaRPr>
          </a:p>
          <a:p>
            <a:pPr marL="457200" lvl="0" indent="-400050">
              <a:lnSpc>
                <a:spcPct val="150000"/>
              </a:lnSpc>
              <a:buClr>
                <a:schemeClr val="lt1"/>
              </a:buClr>
              <a:buSzPts val="2700"/>
              <a:buFont typeface="Quicksand Medium"/>
              <a:buChar char="●"/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Was 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hast du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im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Video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gesehen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?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Was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genau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der Person in dem Video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passiert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?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Welche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Auswirkungen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hatte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das auf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ihr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Leben?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Warum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deiner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Meinung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nach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dieser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Situation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gekommen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?
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Glaubst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du,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dass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es in der Gesellschaft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genügend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Bewusstsein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für dieses Thema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gibt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?</a:t>
            </a:r>
            <a:endParaRPr sz="2800" dirty="0">
              <a:solidFill>
                <a:schemeClr val="lt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</p:txBody>
      </p:sp>
      <p:pic>
        <p:nvPicPr>
          <p:cNvPr id="232" name="Google Shape;232;g35774718967_0_62"/>
          <p:cNvPicPr preferRelativeResize="0"/>
          <p:nvPr/>
        </p:nvPicPr>
        <p:blipFill rotWithShape="1">
          <a:blip r:embed="rId5">
            <a:alphaModFix/>
          </a:blip>
          <a:srcRect r="28294"/>
          <a:stretch/>
        </p:blipFill>
        <p:spPr>
          <a:xfrm>
            <a:off x="10447208" y="6756131"/>
            <a:ext cx="3801426" cy="29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774718967_0_7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5774718967_0_7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5774718967_0_72"/>
          <p:cNvSpPr txBox="1"/>
          <p:nvPr/>
        </p:nvSpPr>
        <p:spPr>
          <a:xfrm>
            <a:off x="3996712" y="506824"/>
            <a:ext cx="11903100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smtClean="0"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</a:pPr>
            <a:r>
              <a:rPr lang="en-US" sz="650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ist Sprachentzug?</a:t>
            </a:r>
            <a:endParaRPr sz="20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0" name="Google Shape;240;g35774718967_0_72"/>
          <p:cNvSpPr txBox="1"/>
          <p:nvPr/>
        </p:nvSpPr>
        <p:spPr>
          <a:xfrm>
            <a:off x="1066724" y="2789250"/>
            <a:ext cx="15183469" cy="7472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Kein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Zugriff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auf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in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kritischen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Entwicklungsphase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(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0-5 Jahre)
</a:t>
            </a:r>
            <a:endParaRPr lang="en-US" sz="2800" dirty="0" smtClean="0">
              <a:solidFill>
                <a:schemeClr val="lt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endParaRPr lang="en-US" sz="2800" b="1" dirty="0">
              <a:solidFill>
                <a:schemeClr val="lt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30000"/>
              </a:lnSpc>
              <a:buClr>
                <a:schemeClr val="bg1"/>
              </a:buClr>
              <a:buSzPts val="1100"/>
            </a:pPr>
            <a:r>
              <a:rPr lang="en-US" sz="2800" b="1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Konsequenzen</a:t>
            </a:r>
            <a:r>
              <a:rPr lang="en-US" sz="2800" b="1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: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endParaRPr lang="en-US" sz="2800" dirty="0" smtClean="0">
              <a:solidFill>
                <a:schemeClr val="lt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30000"/>
              </a:lnSpc>
              <a:buClr>
                <a:schemeClr val="bg1"/>
              </a:buClr>
              <a:buSzPts val="1100"/>
            </a:pP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</a:t>
            </a:r>
            <a:r>
              <a:rPr lang="en-US" sz="2800" dirty="0" err="1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Kognitive</a:t>
            </a: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Verzögerungen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</a:t>
            </a:r>
            <a:r>
              <a:rPr lang="en-US" sz="2800" dirty="0" err="1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Soziale</a:t>
            </a: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und </a:t>
            </a:r>
            <a:r>
              <a:rPr lang="en-US" sz="2800" dirty="0" err="1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emotionale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Schwierigkeiten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
</a:t>
            </a: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</a:t>
            </a:r>
            <a:r>
              <a:rPr lang="en-US" sz="2800" dirty="0" err="1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Schwierigkeiten</a:t>
            </a: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beim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Lesen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Schreiben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- </a:t>
            </a:r>
            <a:r>
              <a:rPr lang="en-US" sz="2800" dirty="0" err="1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Risiken</a:t>
            </a:r>
            <a:r>
              <a:rPr lang="en-US" sz="2800" dirty="0" smtClean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für die </a:t>
            </a:r>
            <a:r>
              <a:rPr lang="en-US" sz="2800" dirty="0" err="1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psychische</a:t>
            </a:r>
            <a:r>
              <a:rPr lang="en-US" sz="2800" dirty="0">
                <a:solidFill>
                  <a:schemeClr val="bg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Gesundheit </a:t>
            </a:r>
            <a:endParaRPr lang="en-US" sz="2800" dirty="0" smtClean="0">
              <a:solidFill>
                <a:schemeClr val="bg1"/>
              </a:solidFill>
              <a:latin typeface="Quicksand" panose="020B0604020202020204" charset="0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b="1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Diese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Konsequenzen</a:t>
            </a:r>
            <a: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br>
              <a:rPr lang="en-US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de-AT" sz="2800" b="1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sind lebenslange Begleiter!</a:t>
            </a:r>
            <a:endParaRPr sz="2800" b="1" dirty="0">
              <a:solidFill>
                <a:schemeClr val="lt1"/>
              </a:solidFill>
              <a:highlight>
                <a:srgbClr val="DBDFE4"/>
              </a:highlight>
              <a:latin typeface="Quicksand" panose="020B060402020202020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1" name="Google Shape;241;g35774718967_0_72"/>
          <p:cNvPicPr preferRelativeResize="0"/>
          <p:nvPr/>
        </p:nvPicPr>
        <p:blipFill rotWithShape="1">
          <a:blip r:embed="rId5">
            <a:alphaModFix/>
          </a:blip>
          <a:srcRect l="480" r="-480"/>
          <a:stretch/>
        </p:blipFill>
        <p:spPr>
          <a:xfrm>
            <a:off x="7816023" y="3300327"/>
            <a:ext cx="10471977" cy="58904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9353004" y="8216539"/>
            <a:ext cx="497695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Vorsprachliche Phase:</a:t>
            </a:r>
          </a:p>
          <a:p>
            <a:r>
              <a:rPr lang="de-DE" dirty="0" err="1" smtClean="0">
                <a:latin typeface="Quicksand" panose="020B0604020202020204" charset="0"/>
              </a:rPr>
              <a:t>Gurrlaute</a:t>
            </a:r>
            <a:r>
              <a:rPr lang="de-DE" dirty="0" smtClean="0">
                <a:latin typeface="Quicksand" panose="020B0604020202020204" charset="0"/>
              </a:rPr>
              <a:t>, plappern, beginnt </a:t>
            </a:r>
            <a:r>
              <a:rPr lang="de-DE" dirty="0">
                <a:latin typeface="Quicksand" panose="020B0604020202020204" charset="0"/>
              </a:rPr>
              <a:t>K</a:t>
            </a:r>
            <a:r>
              <a:rPr lang="de-DE" dirty="0" smtClean="0">
                <a:latin typeface="Quicksand" panose="020B0604020202020204" charset="0"/>
              </a:rPr>
              <a:t>ommunikation zu verstehen</a:t>
            </a:r>
            <a:endParaRPr lang="de-AT" dirty="0">
              <a:latin typeface="Quicksand" panose="020B060402020202020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9948262" y="7360020"/>
            <a:ext cx="497695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Ein-Wort-Phase:</a:t>
            </a:r>
          </a:p>
          <a:p>
            <a:r>
              <a:rPr lang="de-DE" dirty="0">
                <a:latin typeface="Quicksand" panose="020B0604020202020204" charset="0"/>
              </a:rPr>
              <a:t>erste Worte und mehr verstehen als sprechen</a:t>
            </a:r>
            <a:endParaRPr lang="de-AT" dirty="0">
              <a:latin typeface="Quicksand" panose="020B060402020202020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63536" y="6573768"/>
            <a:ext cx="497695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Zwei-Wort-Phase:</a:t>
            </a:r>
          </a:p>
          <a:p>
            <a:r>
              <a:rPr lang="de-DE" dirty="0">
                <a:latin typeface="Quicksand" panose="020B0604020202020204" charset="0"/>
              </a:rPr>
              <a:t>e</a:t>
            </a:r>
            <a:r>
              <a:rPr lang="de-DE" dirty="0" smtClean="0">
                <a:latin typeface="Quicksand" panose="020B0604020202020204" charset="0"/>
              </a:rPr>
              <a:t>infache </a:t>
            </a:r>
            <a:r>
              <a:rPr lang="de-DE" dirty="0">
                <a:latin typeface="Quicksand" panose="020B0604020202020204" charset="0"/>
              </a:rPr>
              <a:t>Z</a:t>
            </a:r>
            <a:r>
              <a:rPr lang="de-DE" dirty="0" smtClean="0">
                <a:latin typeface="Quicksand" panose="020B0604020202020204" charset="0"/>
              </a:rPr>
              <a:t>wei-Wort-Kombinationen, wie „will Keks“</a:t>
            </a:r>
            <a:endParaRPr lang="de-AT" dirty="0">
              <a:latin typeface="Quicksand" panose="020B060402020202020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1235593" y="5812320"/>
            <a:ext cx="618872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Frühe Mehr-Wort-Phase:</a:t>
            </a:r>
          </a:p>
          <a:p>
            <a:r>
              <a:rPr lang="de-DE" dirty="0" smtClean="0">
                <a:latin typeface="Quicksand" panose="020B0604020202020204" charset="0"/>
              </a:rPr>
              <a:t>Der Wortschatz erweitert sich, einfache Sätze mit einfacher Grammatik</a:t>
            </a:r>
            <a:endParaRPr lang="de-AT" dirty="0">
              <a:latin typeface="Quicksand" panose="020B060402020202020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1825613" y="4955801"/>
            <a:ext cx="575982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Komplexe Sätze:</a:t>
            </a:r>
          </a:p>
          <a:p>
            <a:r>
              <a:rPr lang="de-DE" dirty="0">
                <a:latin typeface="Quicksand" panose="020B0604020202020204" charset="0"/>
              </a:rPr>
              <a:t>längere, komplexere Sätze bilden und Grammatikregeln verstehen</a:t>
            </a:r>
            <a:endParaRPr lang="de-AT" dirty="0">
              <a:latin typeface="Quicksand" panose="020B060402020202020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2436737" y="3946019"/>
            <a:ext cx="530262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Ausgereifte Sprache:</a:t>
            </a:r>
          </a:p>
          <a:p>
            <a:r>
              <a:rPr lang="de-DE" dirty="0" smtClean="0">
                <a:latin typeface="Quicksand" panose="020B0604020202020204" charset="0"/>
              </a:rPr>
              <a:t>Verfeinerte Sprachkenntnisse für </a:t>
            </a:r>
            <a:r>
              <a:rPr lang="de-DE" dirty="0">
                <a:latin typeface="Quicksand" panose="020B0604020202020204" charset="0"/>
              </a:rPr>
              <a:t>verschiedene soziale </a:t>
            </a:r>
            <a:endParaRPr lang="de-DE" dirty="0" smtClean="0">
              <a:latin typeface="Quicksand" panose="020B0604020202020204" charset="0"/>
            </a:endParaRPr>
          </a:p>
          <a:p>
            <a:r>
              <a:rPr lang="de-DE" dirty="0" smtClean="0">
                <a:latin typeface="Quicksand" panose="020B0604020202020204" charset="0"/>
              </a:rPr>
              <a:t>und </a:t>
            </a:r>
            <a:r>
              <a:rPr lang="de-DE" dirty="0">
                <a:latin typeface="Quicksand" panose="020B0604020202020204" charset="0"/>
              </a:rPr>
              <a:t>akademische </a:t>
            </a:r>
            <a:r>
              <a:rPr lang="de-DE" dirty="0" smtClean="0">
                <a:latin typeface="Quicksand" panose="020B0604020202020204" charset="0"/>
              </a:rPr>
              <a:t>Kontexte</a:t>
            </a:r>
            <a:endParaRPr lang="de-AT" dirty="0">
              <a:latin typeface="Quicksand" panose="020B060402020202020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g34d582fec11_2_1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7" name="Google Shape;247;g34d582fec11_2_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g34d582fec11_2_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g34d582fec11_2_1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4d582fec11_2_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4d582fec11_2_12"/>
          <p:cNvSpPr txBox="1"/>
          <p:nvPr/>
        </p:nvSpPr>
        <p:spPr>
          <a:xfrm>
            <a:off x="3585179" y="442431"/>
            <a:ext cx="5416800" cy="1572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" dirty="0"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</a:pPr>
            <a:r>
              <a:rPr lang="en-US" sz="72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Fakten</a:t>
            </a:r>
            <a:endParaRPr sz="72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2" name="Google Shape;252;g34d582fec11_2_12"/>
          <p:cNvSpPr txBox="1"/>
          <p:nvPr/>
        </p:nvSpPr>
        <p:spPr>
          <a:xfrm>
            <a:off x="3336985" y="2621220"/>
            <a:ext cx="14951015" cy="458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u="sng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30000"/>
              </a:lnSpc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Weniger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als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2 %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Kinder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haben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frühzeitig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Zugang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zur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</a:t>
            </a:r>
            <a:b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</a:b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Etwa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90 % 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Kinder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werden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hörenden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Eltern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geboren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</a:t>
            </a:r>
          </a:p>
          <a:p>
            <a:pPr lvl="0">
              <a:lnSpc>
                <a:spcPct val="130000"/>
              </a:lnSpc>
            </a:pP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
Die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meisten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hörenden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Eltern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Familien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verwenden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keine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.
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Woran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liegt</a:t>
            </a:r>
            <a:r>
              <a:rPr lang="en-US" sz="2800" dirty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das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deiner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Meinung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nach</a:t>
            </a:r>
            <a:r>
              <a:rPr lang="en-US" sz="2800" dirty="0" smtClean="0">
                <a:solidFill>
                  <a:schemeClr val="lt1"/>
                </a:solidFill>
                <a:latin typeface="Quicksand" panose="020B0604020202020204" charset="0"/>
                <a:ea typeface="Quicksand Medium"/>
                <a:cs typeface="Quicksand Medium"/>
                <a:sym typeface="Quicksand Medium"/>
              </a:rPr>
              <a:t>?</a:t>
            </a:r>
            <a:endParaRPr sz="2800" dirty="0">
              <a:solidFill>
                <a:schemeClr val="lt1"/>
              </a:solidFill>
              <a:latin typeface="Quicksand" panose="020B0604020202020204" charset="0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3" name="Google Shape;253;g34d582fec11_2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65438" y="6322214"/>
            <a:ext cx="7200093" cy="3780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4a00579630_0_101"/>
          <p:cNvSpPr/>
          <p:nvPr/>
        </p:nvSpPr>
        <p:spPr>
          <a:xfrm>
            <a:off x="-317693" y="-207818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a00579630_0_101"/>
          <p:cNvSpPr/>
          <p:nvPr/>
        </p:nvSpPr>
        <p:spPr>
          <a:xfrm>
            <a:off x="14802507" y="9539295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4a00579630_0_101"/>
          <p:cNvSpPr txBox="1"/>
          <p:nvPr/>
        </p:nvSpPr>
        <p:spPr>
          <a:xfrm>
            <a:off x="2592064" y="1240675"/>
            <a:ext cx="14148900" cy="1572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" dirty="0"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</a:pPr>
            <a:r>
              <a:rPr lang="en-US" sz="72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Einzelarbeit</a:t>
            </a:r>
            <a:r>
              <a:rPr lang="en-US" sz="72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: </a:t>
            </a:r>
            <a:r>
              <a:rPr lang="en-US" sz="72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Sprachprofil</a:t>
            </a:r>
            <a:endParaRPr sz="7200"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1" name="Google Shape;261;g34a00579630_0_101"/>
          <p:cNvSpPr txBox="1"/>
          <p:nvPr/>
        </p:nvSpPr>
        <p:spPr>
          <a:xfrm>
            <a:off x="4072984" y="4512086"/>
            <a:ext cx="13448400" cy="1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018330"/>
              </p:ext>
            </p:extLst>
          </p:nvPr>
        </p:nvGraphicFramePr>
        <p:xfrm>
          <a:off x="1007756" y="3322466"/>
          <a:ext cx="16383000" cy="5882640"/>
        </p:xfrm>
        <a:graphic>
          <a:graphicData uri="http://schemas.openxmlformats.org/drawingml/2006/table">
            <a:tbl>
              <a:tblPr firstRow="1" bandRow="1">
                <a:tableStyleId>{86E85D8B-6133-4D26-A050-3CBC9C8E6284}</a:tableStyleId>
              </a:tblPr>
              <a:tblGrid>
                <a:gridCol w="11005719">
                  <a:extLst>
                    <a:ext uri="{9D8B030D-6E8A-4147-A177-3AD203B41FA5}">
                      <a16:colId xmlns:a16="http://schemas.microsoft.com/office/drawing/2014/main" val="3475459102"/>
                    </a:ext>
                  </a:extLst>
                </a:gridCol>
                <a:gridCol w="5377281">
                  <a:extLst>
                    <a:ext uri="{9D8B030D-6E8A-4147-A177-3AD203B41FA5}">
                      <a16:colId xmlns:a16="http://schemas.microsoft.com/office/drawing/2014/main" val="708881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i="1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Quicksand Medium"/>
                        </a:rPr>
                        <a:t>Frage / Erklärung</a:t>
                      </a:r>
                      <a:endParaRPr lang="de-AT" sz="1800" b="1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i="1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"/>
                          <a:cs typeface="Quicksand"/>
                          <a:sym typeface="Quicksand"/>
                        </a:rPr>
                        <a:t>Antwort</a:t>
                      </a:r>
                    </a:p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00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1800" b="1" i="0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Quicksand Medium"/>
                        </a:rPr>
                        <a:t>Geburtssprache / Erstsprache</a:t>
                      </a:r>
                      <a:r>
                        <a:rPr lang="de-DE" sz="1800" b="0" i="0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Quicksand Medium"/>
                        </a:rPr>
                        <a:t>
Mit welcher/welchen Sprache(n) bist du als Baby zum ersten Mal in Berührung gekommen? </a:t>
                      </a:r>
                      <a:br>
                        <a:rPr lang="de-DE" sz="1800" b="0" i="0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Quicksand Medium"/>
                        </a:rPr>
                      </a:br>
                      <a:r>
                        <a:rPr lang="de-DE" sz="1800" b="0" i="0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Quicksand Medium"/>
                        </a:rPr>
                        <a:t>Denke</a:t>
                      </a:r>
                      <a:r>
                        <a:rPr lang="de-DE" sz="1800" b="0" i="0" baseline="0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Quicksand Medium"/>
                        </a:rPr>
                        <a:t> </a:t>
                      </a:r>
                      <a:r>
                        <a:rPr lang="de-DE" sz="1800" b="0" i="0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Quicksand Medium"/>
                        </a:rPr>
                        <a:t>an die häusliche oder frühkindliche Betreuung.</a:t>
                      </a:r>
                      <a:endParaRPr lang="de-AT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3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1800" b="1" i="0" u="none" strike="noStrike" cap="none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Arial"/>
                        </a:rPr>
                        <a:t>Sprache der Eltern / Erziehungsberechtigten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1800" b="0" i="0" u="none" strike="noStrike" cap="none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Arial"/>
                        </a:rPr>
                        <a:t>Welche Sprache(n) sprechen deine</a:t>
                      </a:r>
                      <a:r>
                        <a:rPr lang="de-DE" sz="1800" b="0" i="0" u="none" strike="noStrike" cap="none" baseline="0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Arial"/>
                        </a:rPr>
                        <a:t> </a:t>
                      </a:r>
                      <a:r>
                        <a:rPr lang="de-DE" sz="1800" b="0" i="0" u="none" strike="noStrike" cap="none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Arial"/>
                        </a:rPr>
                        <a:t>Eltern oder Erziehungsberechtigten zu Hause, </a:t>
                      </a:r>
                      <a:br>
                        <a:rPr lang="de-DE" sz="1800" b="0" i="0" u="none" strike="noStrike" cap="none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Arial"/>
                        </a:rPr>
                      </a:br>
                      <a:r>
                        <a:rPr lang="de-DE" sz="1800" b="0" i="0" u="none" strike="noStrike" cap="none" dirty="0" smtClean="0">
                          <a:solidFill>
                            <a:schemeClr val="lt1"/>
                          </a:solidFill>
                          <a:latin typeface="Quicksand" panose="020B0604020202020204" charset="0"/>
                          <a:ea typeface="Quicksand Medium"/>
                          <a:cs typeface="Quicksand Medium"/>
                          <a:sym typeface="Arial"/>
                        </a:rPr>
                        <a:t>wenn sie mit dir kommunizieren?</a:t>
                      </a:r>
                      <a:endParaRPr lang="de-AT" sz="1800" b="0" i="0" u="none" strike="noStrike" cap="none" dirty="0">
                        <a:solidFill>
                          <a:schemeClr val="lt1"/>
                        </a:solidFill>
                        <a:latin typeface="Quicksand" panose="020B0604020202020204" charset="0"/>
                        <a:ea typeface="Quicksand Medium"/>
                        <a:cs typeface="Quicksand Medium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00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dirty="0" smtClean="0">
                          <a:solidFill>
                            <a:schemeClr val="bg1"/>
                          </a:solidFill>
                          <a:latin typeface="Quicksand" panose="020B0604020202020204" charset="0"/>
                        </a:rPr>
                        <a:t>Sprache in der Schule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bg1"/>
                          </a:solidFill>
                          <a:latin typeface="Quicksand" panose="020B0604020202020204" charset="0"/>
                        </a:rPr>
                        <a:t>Welche Sprache(n) wird/werden in deiner Ausbildung verwendet?</a:t>
                      </a:r>
                      <a:endParaRPr lang="de-AT" sz="1800" dirty="0">
                        <a:solidFill>
                          <a:schemeClr val="bg1"/>
                        </a:solidFill>
                        <a:latin typeface="Quicksa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6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de-DE" sz="18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Sprache im sozialen Kontakt</a:t>
                      </a:r>
                    </a:p>
                    <a:p>
                      <a:pPr rtl="0"/>
                      <a:r>
                        <a:rPr lang="de-DE" sz="18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Welche Sprache(n) verwendest du mit Freunden, Familie oder online?</a:t>
                      </a:r>
                      <a:endParaRPr lang="de-AT" sz="1800" b="0" dirty="0">
                        <a:latin typeface="Quicksa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19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de-DE" sz="18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Die Sprache, die du am besten verstehst</a:t>
                      </a:r>
                    </a:p>
                    <a:p>
                      <a:pPr rtl="0"/>
                      <a:r>
                        <a:rPr lang="de-DE" sz="18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In welcher Sprache bzw. welchen Sprachen verstehst du Anweisungen, </a:t>
                      </a:r>
                      <a:br>
                        <a:rPr lang="de-DE" sz="18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de-DE" sz="18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Erklärungen oder Geschichten am besten?</a:t>
                      </a:r>
                      <a:endParaRPr lang="de-AT" sz="1800" b="0" dirty="0">
                        <a:latin typeface="Quicksa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47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de-DE" sz="18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Bevorzugte Sprache</a:t>
                      </a:r>
                    </a:p>
                    <a:p>
                      <a:pPr rtl="0"/>
                      <a:r>
                        <a:rPr lang="de-DE" sz="18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In welcher Sprache bzw. welchen Sprachen kommunizierst</a:t>
                      </a:r>
                      <a:r>
                        <a:rPr lang="de-DE" sz="1800" b="0" i="0" u="none" strike="noStrike" cap="none" baseline="0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 du </a:t>
                      </a:r>
                      <a:r>
                        <a:rPr lang="de-DE" sz="18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Quicksand" panose="020B0604020202020204" charset="0"/>
                          <a:ea typeface="Arial"/>
                          <a:cs typeface="Arial"/>
                          <a:sym typeface="Arial"/>
                        </a:rPr>
                        <a:t>am liebsten?</a:t>
                      </a:r>
                      <a:endParaRPr lang="de-AT" sz="1800" b="0" dirty="0">
                        <a:latin typeface="Quicksa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38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dirty="0" smtClean="0">
                          <a:solidFill>
                            <a:schemeClr val="bg1"/>
                          </a:solidFill>
                          <a:latin typeface="Quicksand" panose="020B0604020202020204" charset="0"/>
                        </a:rPr>
                        <a:t>Sprache, die beim Denken / Träumen verwendet wird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bg1"/>
                          </a:solidFill>
                          <a:latin typeface="Quicksand" panose="020B0604020202020204" charset="0"/>
                        </a:rPr>
                        <a:t>In welcher Sprache denkst du, sprichst</a:t>
                      </a:r>
                      <a:r>
                        <a:rPr lang="de-DE" sz="1800" baseline="0" dirty="0" smtClean="0">
                          <a:solidFill>
                            <a:schemeClr val="bg1"/>
                          </a:solidFill>
                          <a:latin typeface="Quicksand" panose="020B0604020202020204" charset="0"/>
                        </a:rPr>
                        <a:t> du </a:t>
                      </a:r>
                      <a:r>
                        <a:rPr lang="de-DE" sz="1800" dirty="0" smtClean="0">
                          <a:solidFill>
                            <a:schemeClr val="bg1"/>
                          </a:solidFill>
                          <a:latin typeface="Quicksand" panose="020B0604020202020204" charset="0"/>
                        </a:rPr>
                        <a:t>mit dir selbst oder träumst du?</a:t>
                      </a:r>
                      <a:endParaRPr lang="de-AT" sz="1800" dirty="0">
                        <a:solidFill>
                          <a:schemeClr val="bg1"/>
                        </a:solidFill>
                        <a:latin typeface="Quicksa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005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g34a00579630_0_7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8" name="Google Shape;268;g34a00579630_0_7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g34a00579630_0_7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g34a00579630_0_77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4a00579630_0_7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4a00579630_0_77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" dirty="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3" name="Google Shape;273;g34a00579630_0_77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4" name="Google Shape;274;g34a00579630_0_77"/>
          <p:cNvSpPr txBox="1"/>
          <p:nvPr/>
        </p:nvSpPr>
        <p:spPr>
          <a:xfrm>
            <a:off x="4064274" y="1194191"/>
            <a:ext cx="95880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72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Erfahrungsaustausch</a:t>
            </a:r>
            <a:endParaRPr sz="72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5" name="Google Shape;275;g34a00579630_0_77"/>
          <p:cNvSpPr txBox="1"/>
          <p:nvPr/>
        </p:nvSpPr>
        <p:spPr>
          <a:xfrm>
            <a:off x="3672388" y="3038268"/>
            <a:ext cx="13844903" cy="512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sieht dein Sprachprofil aus?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endParaRPr lang="en-US" sz="2900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spcAft>
                <a:spcPts val="1200"/>
              </a:spcAft>
            </a:pPr>
            <a:r>
              <a:rPr lang="en-US" sz="29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Fragen</a:t>
            </a:r>
            <a:r>
              <a:rPr lang="en-US" sz="29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Welche 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Sprachen 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hast du </a:t>
            </a: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notiert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b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hat es </a:t>
            </a:r>
            <a:r>
              <a:rPr lang="en-US" sz="29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sich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angefühlt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auf </a:t>
            </a:r>
            <a:r>
              <a:rPr lang="en-US" sz="29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diese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Weise </a:t>
            </a: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deinen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sprachlichen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b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Hintergrund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nachzudenken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b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Gab 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es </a:t>
            </a:r>
            <a:r>
              <a:rPr lang="en-US" sz="29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Überraschungen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beim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Ausfüllen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deines</a:t>
            </a:r>
            <a:r>
              <a:rPr lang="en-US" sz="29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9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Profils</a:t>
            </a:r>
            <a:r>
              <a:rPr lang="en-US" sz="29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900" u="sng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g34a00579630_0_8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1" name="Google Shape;281;g34a00579630_0_8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g34a00579630_0_8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g34a00579630_0_89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4a00579630_0_8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4a00579630_0_89"/>
          <p:cNvSpPr txBox="1"/>
          <p:nvPr/>
        </p:nvSpPr>
        <p:spPr>
          <a:xfrm>
            <a:off x="4064274" y="1534525"/>
            <a:ext cx="11750700" cy="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6" name="Google Shape;286;g34a00579630_0_89"/>
          <p:cNvSpPr txBox="1"/>
          <p:nvPr/>
        </p:nvSpPr>
        <p:spPr>
          <a:xfrm>
            <a:off x="3789025" y="4697250"/>
            <a:ext cx="12301200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7" name="Google Shape;287;g34a00579630_0_89"/>
          <p:cNvSpPr txBox="1"/>
          <p:nvPr/>
        </p:nvSpPr>
        <p:spPr>
          <a:xfrm>
            <a:off x="4194675" y="1674700"/>
            <a:ext cx="9588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72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Reflexion</a:t>
            </a:r>
            <a:endParaRPr sz="72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8" name="Google Shape;288;g34a00579630_0_89"/>
          <p:cNvSpPr txBox="1"/>
          <p:nvPr/>
        </p:nvSpPr>
        <p:spPr>
          <a:xfrm>
            <a:off x="4064274" y="5143533"/>
            <a:ext cx="122364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>
              <a:buClr>
                <a:schemeClr val="lt1"/>
              </a:buClr>
              <a:buSzPts val="3600"/>
              <a:buFont typeface="Quicksand"/>
              <a:buChar char="●"/>
            </a:pPr>
            <a:r>
              <a:rPr lang="en-US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hast du </a:t>
            </a:r>
            <a:r>
              <a:rPr lang="en-US" sz="36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gelernt</a:t>
            </a:r>
            <a:r>
              <a:rPr lang="en-US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r>
              <a:rPr lang="en-US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Was </a:t>
            </a:r>
            <a:r>
              <a:rPr lang="en-US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hat dich </a:t>
            </a:r>
            <a:r>
              <a:rPr lang="en-US" sz="36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überrascht</a:t>
            </a:r>
            <a:r>
              <a:rPr lang="en-US" sz="36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oder</a:t>
            </a:r>
            <a:r>
              <a:rPr lang="en-US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herausgefordert</a:t>
            </a:r>
            <a:r>
              <a:rPr lang="en-US" sz="3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6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9" name="Google Shape;289;g34a00579630_0_89"/>
          <p:cNvPicPr preferRelativeResize="0"/>
          <p:nvPr/>
        </p:nvPicPr>
        <p:blipFill rotWithShape="1">
          <a:blip r:embed="rId5">
            <a:alphaModFix/>
          </a:blip>
          <a:srcRect l="44803"/>
          <a:stretch/>
        </p:blipFill>
        <p:spPr>
          <a:xfrm>
            <a:off x="11505294" y="106413"/>
            <a:ext cx="5395574" cy="549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9" name="Google Shape;299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00" name="Google Shape;300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2157053" y="1867850"/>
            <a:ext cx="43320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308" name="Google Shape;308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309" name="Google Shape;309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310" name="Google Shape;310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</Words>
  <Application>Microsoft Office PowerPoint</Application>
  <PresentationFormat>Benutzerdefiniert</PresentationFormat>
  <Paragraphs>125</Paragraphs>
  <Slides>20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6" baseType="lpstr">
      <vt:lpstr>Arial</vt:lpstr>
      <vt:lpstr>Calibri</vt:lpstr>
      <vt:lpstr>Anton</vt:lpstr>
      <vt:lpstr>Quicksand Medium</vt:lpstr>
      <vt:lpstr>Quicksand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30</cp:revision>
  <dcterms:created xsi:type="dcterms:W3CDTF">2006-08-16T00:00:00Z</dcterms:created>
  <dcterms:modified xsi:type="dcterms:W3CDTF">2026-03-31T12:14:11Z</dcterms:modified>
</cp:coreProperties>
</file>