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10287000" cx="18288000"/>
  <p:notesSz cx="6858000" cy="9144000"/>
  <p:embeddedFontLst>
    <p:embeddedFont>
      <p:font typeface="Anton"/>
      <p:regular r:id="rId27"/>
    </p:embeddedFont>
    <p:embeddedFont>
      <p:font typeface="Quicksand"/>
      <p:regular r:id="rId28"/>
      <p:bold r:id="rId29"/>
    </p:embeddedFont>
    <p:embeddedFont>
      <p:font typeface="Quicksand Medium"/>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2" roundtripDataSignature="AMtx7mi7mZrB3AjeyTeDd3JyA7hfRiVci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E93E40F-EDE8-40E2-9BCF-15E7863B5C94}">
  <a:tblStyle styleId="{7E93E40F-EDE8-40E2-9BCF-15E7863B5C94}"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Quicksand-regular.fntdata"/><Relationship Id="rId27" Type="http://schemas.openxmlformats.org/officeDocument/2006/relationships/font" Target="fonts/Anton-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Quicksand-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QuicksandMedium-bold.fntdata"/><Relationship Id="rId30" Type="http://schemas.openxmlformats.org/officeDocument/2006/relationships/font" Target="fonts/QuicksandMedium-regular.fntdata"/><Relationship Id="rId11" Type="http://schemas.openxmlformats.org/officeDocument/2006/relationships/slide" Target="slides/slide5.xml"/><Relationship Id="rId10" Type="http://schemas.openxmlformats.org/officeDocument/2006/relationships/slide" Target="slides/slide4.xml"/><Relationship Id="rId32"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4a00579630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g34a00579630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4a00579630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g34a00579630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5774718967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g35774718967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4a00579630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6" name="Google Shape;136;g34a00579630_0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4d582fec11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2" name="Google Shape;152;g34d582fec11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5774718967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4" name="Google Shape;164;g35774718967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4d582fec11_1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g34d582fec11_1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5774718967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3" name="Google Shape;193;g35774718967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5774718967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4" name="Google Shape;204;g35774718967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5774718967_0_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6" name="Google Shape;216;g35774718967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4d582fec11_2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8" name="Google Shape;228;g34d582fec11_2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5774718967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0" name="Google Shape;240;g35774718967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5774718967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2" name="Google Shape;252;g35774718967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4d582fec11_2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8" name="Google Shape;268;g34d582fec11_2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4a00579630_0_1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g34a00579630_0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4a00579630_0_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9" name="Google Shape;289;g34a00579630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4a00579630_0_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1" name="Google Shape;301;g34a00579630_0_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4" name="Google Shape;31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hyperlink" Target="http://www.youtube.com/watch?v=Ajwm_5zHdsE" TargetMode="External"/><Relationship Id="rId6" Type="http://schemas.openxmlformats.org/officeDocument/2006/relationships/image" Target="../media/image17.jpg"/><Relationship Id="rId7" Type="http://schemas.openxmlformats.org/officeDocument/2006/relationships/hyperlink" Target="https://youtu.be/Ajwm_5zHds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6.png"/></Relationships>
</file>

<file path=ppt/slides/_rels/slide20.xml.rels><?xml version="1.0" encoding="UTF-8" standalone="yes"?><Relationships xmlns="http://schemas.openxmlformats.org/package/2006/relationships"><Relationship Id="rId11" Type="http://schemas.openxmlformats.org/officeDocument/2006/relationships/image" Target="../media/image13.png"/><Relationship Id="rId10" Type="http://schemas.openxmlformats.org/officeDocument/2006/relationships/image" Target="../media/image12.png"/><Relationship Id="rId13" Type="http://schemas.openxmlformats.org/officeDocument/2006/relationships/hyperlink" Target="https://deafstudies.eu" TargetMode="External"/><Relationship Id="rId12"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11.png"/><Relationship Id="rId5" Type="http://schemas.openxmlformats.org/officeDocument/2006/relationships/image" Target="../media/image7.png"/><Relationship Id="rId6" Type="http://schemas.openxmlformats.org/officeDocument/2006/relationships/image" Target="../media/image10.png"/><Relationship Id="rId7" Type="http://schemas.openxmlformats.org/officeDocument/2006/relationships/image" Target="../media/image16.png"/><Relationship Id="rId8"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57354" y="3428788"/>
            <a:ext cx="8667900" cy="346200"/>
          </a:xfrm>
          <a:prstGeom prst="rect">
            <a:avLst/>
          </a:prstGeom>
          <a:noFill/>
          <a:ln>
            <a:noFill/>
          </a:ln>
        </p:spPr>
        <p:txBody>
          <a:bodyPr anchorCtr="0" anchor="t" bIns="0" lIns="0" spcFirstLastPara="1" rIns="0" wrap="square" tIns="0">
            <a:spAutoFit/>
          </a:bodyPr>
          <a:lstStyle/>
          <a:p>
            <a:pPr indent="0" lvl="0" marL="0" marR="0" rtl="0" algn="l">
              <a:lnSpc>
                <a:spcPct val="143066"/>
              </a:lnSpc>
              <a:spcBef>
                <a:spcPts val="0"/>
              </a:spcBef>
              <a:spcAft>
                <a:spcPts val="0"/>
              </a:spcAft>
              <a:buClr>
                <a:srgbClr val="000000"/>
              </a:buClr>
              <a:buSzPts val="2250"/>
              <a:buFont typeface="Arial"/>
              <a:buNone/>
            </a:pPr>
            <a:r>
              <a:rPr b="0" i="0" lang="en-US" sz="2250" u="none" cap="none" strike="noStrike">
                <a:solidFill>
                  <a:srgbClr val="FFFFFF"/>
                </a:solidFill>
                <a:latin typeface="Quicksand"/>
                <a:ea typeface="Quicksand"/>
                <a:cs typeface="Quicksand"/>
                <a:sym typeface="Quicksand"/>
              </a:rPr>
              <a:t>Workshop di Deaf Studies  </a:t>
            </a:r>
            <a:endParaRPr b="0" i="0" sz="1400" u="none" cap="none" strike="noStrike">
              <a:solidFill>
                <a:srgbClr val="000000"/>
              </a:solidFill>
              <a:latin typeface="Arial"/>
              <a:ea typeface="Arial"/>
              <a:cs typeface="Arial"/>
              <a:sym typeface="Arial"/>
            </a:endParaRPr>
          </a:p>
        </p:txBody>
      </p:sp>
      <p:sp>
        <p:nvSpPr>
          <p:cNvPr id="90" name="Google Shape;90;p1"/>
          <p:cNvSpPr txBox="1"/>
          <p:nvPr/>
        </p:nvSpPr>
        <p:spPr>
          <a:xfrm>
            <a:off x="3457354" y="4012971"/>
            <a:ext cx="12953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Lingua dei segni </a:t>
            </a:r>
            <a:endParaRPr b="0" i="0" sz="3200" u="none" cap="none" strike="noStrike">
              <a:solidFill>
                <a:srgbClr val="FFFFFF"/>
              </a:solidFill>
              <a:latin typeface="Anton"/>
              <a:ea typeface="Anton"/>
              <a:cs typeface="Anton"/>
              <a:sym typeface="Anton"/>
            </a:endParaRPr>
          </a:p>
        </p:txBody>
      </p:sp>
      <p:sp>
        <p:nvSpPr>
          <p:cNvPr id="91" name="Google Shape;91;p1"/>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Acquisizione e sviluppo del linguaggio</a:t>
            </a:r>
            <a:endParaRPr b="0" i="0" sz="18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Indice</a:t>
            </a:r>
            <a:endParaRPr b="0" i="0" sz="1400" u="none" cap="none" strike="noStrike">
              <a:solidFill>
                <a:srgbClr val="000000"/>
              </a:solidFill>
              <a:latin typeface="Arial"/>
              <a:ea typeface="Arial"/>
              <a:cs typeface="Arial"/>
              <a:sym typeface="Arial"/>
            </a:endParaRPr>
          </a:p>
        </p:txBody>
      </p:sp>
      <p:sp>
        <p:nvSpPr>
          <p:cNvPr id="102" name="Google Shape;102;p2"/>
          <p:cNvSpPr txBox="1"/>
          <p:nvPr/>
        </p:nvSpPr>
        <p:spPr>
          <a:xfrm>
            <a:off x="4064275" y="3199500"/>
            <a:ext cx="11808900" cy="45624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Introduzione</a:t>
            </a: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Teoria: </a:t>
            </a:r>
            <a:r>
              <a:rPr b="0" i="1" lang="en-US" sz="3600" u="none" cap="none" strike="noStrike">
                <a:solidFill>
                  <a:schemeClr val="lt1"/>
                </a:solidFill>
                <a:latin typeface="Quicksand Medium"/>
                <a:ea typeface="Quicksand Medium"/>
                <a:cs typeface="Quicksand Medium"/>
                <a:sym typeface="Quicksand Medium"/>
              </a:rPr>
              <a:t>Sviluppo del linguaggio</a:t>
            </a:r>
            <a:endParaRPr b="0" i="1"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Video: </a:t>
            </a:r>
            <a:r>
              <a:rPr b="0" i="1" lang="en-US" sz="3600" u="none" cap="none" strike="noStrike">
                <a:solidFill>
                  <a:schemeClr val="lt1"/>
                </a:solidFill>
                <a:latin typeface="Quicksand Medium"/>
                <a:ea typeface="Quicksand Medium"/>
                <a:cs typeface="Quicksand Medium"/>
                <a:sym typeface="Quicksand Medium"/>
              </a:rPr>
              <a:t>Deprivazione linguistica</a:t>
            </a:r>
            <a:endParaRPr b="0" i="1"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Teoria:</a:t>
            </a:r>
            <a:r>
              <a:rPr b="0" i="1" lang="en-US" sz="3600" u="none" cap="none" strike="noStrike">
                <a:solidFill>
                  <a:schemeClr val="lt1"/>
                </a:solidFill>
                <a:latin typeface="Quicksand Medium"/>
                <a:ea typeface="Quicksand Medium"/>
                <a:cs typeface="Quicksand Medium"/>
                <a:sym typeface="Quicksand Medium"/>
              </a:rPr>
              <a:t> Deprivazione linguistica</a:t>
            </a:r>
            <a:endParaRPr b="0" i="1"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Lavoro individuale: </a:t>
            </a:r>
            <a:r>
              <a:rPr b="0" i="1" lang="en-US" sz="3600" u="none" cap="none" strike="noStrike">
                <a:solidFill>
                  <a:schemeClr val="lt1"/>
                </a:solidFill>
                <a:latin typeface="Quicksand Medium"/>
                <a:ea typeface="Quicksand Medium"/>
                <a:cs typeface="Quicksand Medium"/>
                <a:sym typeface="Quicksand Medium"/>
              </a:rPr>
              <a:t>Il tuo profilo linguistico</a:t>
            </a:r>
            <a:endParaRPr b="0" i="1"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Condivisione esperienze: </a:t>
            </a:r>
            <a:r>
              <a:rPr b="0" i="1" lang="en-US" sz="3600" u="none" cap="none" strike="noStrike">
                <a:solidFill>
                  <a:schemeClr val="lt1"/>
                </a:solidFill>
                <a:latin typeface="Quicksand Medium"/>
                <a:ea typeface="Quicksand Medium"/>
                <a:cs typeface="Quicksand Medium"/>
                <a:sym typeface="Quicksand Medium"/>
              </a:rPr>
              <a:t>I nostri profili linguistici</a:t>
            </a:r>
            <a:endParaRPr b="0" i="1"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Riflessione</a:t>
            </a:r>
            <a:endParaRPr b="0" i="1" sz="36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6" name="Shape 106"/>
        <p:cNvGrpSpPr/>
        <p:nvPr/>
      </p:nvGrpSpPr>
      <p:grpSpPr>
        <a:xfrm>
          <a:off x="0" y="0"/>
          <a:ext cx="0" cy="0"/>
          <a:chOff x="0" y="0"/>
          <a:chExt cx="0" cy="0"/>
        </a:xfrm>
      </p:grpSpPr>
      <p:grpSp>
        <p:nvGrpSpPr>
          <p:cNvPr id="107" name="Google Shape;107;g34a00579630_0_7"/>
          <p:cNvGrpSpPr/>
          <p:nvPr/>
        </p:nvGrpSpPr>
        <p:grpSpPr>
          <a:xfrm>
            <a:off x="0" y="-216993"/>
            <a:ext cx="2922102" cy="10504504"/>
            <a:chOff x="0" y="-57150"/>
            <a:chExt cx="769602" cy="2766600"/>
          </a:xfrm>
        </p:grpSpPr>
        <p:sp>
          <p:nvSpPr>
            <p:cNvPr id="108" name="Google Shape;108;g34a00579630_0_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g34a00579630_0_7"/>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g34a00579630_0_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g34a00579630_0_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4a00579630_0_7"/>
          <p:cNvSpPr txBox="1"/>
          <p:nvPr/>
        </p:nvSpPr>
        <p:spPr>
          <a:xfrm>
            <a:off x="3921875" y="3964025"/>
            <a:ext cx="12283200" cy="4202400"/>
          </a:xfrm>
          <a:prstGeom prst="rect">
            <a:avLst/>
          </a:prstGeom>
          <a:noFill/>
          <a:ln>
            <a:noFill/>
          </a:ln>
        </p:spPr>
        <p:txBody>
          <a:bodyPr anchorCtr="0" anchor="t" bIns="45700" lIns="91425" spcFirstLastPara="1" rIns="91425" wrap="square" tIns="45700">
            <a:normAutofit/>
          </a:bodyPr>
          <a:lstStyle/>
          <a:p>
            <a:pPr indent="-457200" lvl="0" marL="457200" marR="0" rtl="0" algn="l">
              <a:lnSpc>
                <a:spcPct val="115000"/>
              </a:lnSpc>
              <a:spcBef>
                <a:spcPts val="20"/>
              </a:spcBef>
              <a:spcAft>
                <a:spcPts val="0"/>
              </a:spcAft>
              <a:buClr>
                <a:srgbClr val="FFFFFF"/>
              </a:buClr>
              <a:buSzPts val="3800"/>
              <a:buFont typeface="Quicksand Medium"/>
              <a:buChar char="•"/>
            </a:pPr>
            <a:r>
              <a:rPr b="0" i="0" lang="en-US" sz="3800" u="none" cap="none" strike="noStrike">
                <a:solidFill>
                  <a:schemeClr val="lt1"/>
                </a:solidFill>
                <a:latin typeface="Quicksand Medium"/>
                <a:ea typeface="Quicksand Medium"/>
                <a:cs typeface="Quicksand Medium"/>
                <a:sym typeface="Quicksand Medium"/>
              </a:rPr>
              <a:t>Chi sei?</a:t>
            </a:r>
            <a:endParaRPr b="0" i="0" sz="3800" u="none" cap="none" strike="noStrike">
              <a:solidFill>
                <a:srgbClr val="000000"/>
              </a:solidFill>
              <a:latin typeface="Quicksand Medium"/>
              <a:ea typeface="Quicksand Medium"/>
              <a:cs typeface="Quicksand Medium"/>
              <a:sym typeface="Quicksand Medium"/>
            </a:endParaRPr>
          </a:p>
          <a:p>
            <a:pPr indent="-254000" lvl="0" marL="457200" marR="0" rtl="0" algn="l">
              <a:lnSpc>
                <a:spcPct val="115000"/>
              </a:lnSpc>
              <a:spcBef>
                <a:spcPts val="20"/>
              </a:spcBef>
              <a:spcAft>
                <a:spcPts val="0"/>
              </a:spcAft>
              <a:buClr>
                <a:srgbClr val="000000"/>
              </a:buClr>
              <a:buSzPts val="3200"/>
              <a:buFont typeface="Arial"/>
              <a:buNone/>
            </a:pPr>
            <a:r>
              <a:t/>
            </a:r>
            <a:endParaRPr b="0" i="0" sz="3800" u="none" cap="none" strike="noStrike">
              <a:solidFill>
                <a:srgbClr val="FFFFFF"/>
              </a:solidFill>
              <a:latin typeface="Quicksand Medium"/>
              <a:ea typeface="Quicksand Medium"/>
              <a:cs typeface="Quicksand Medium"/>
              <a:sym typeface="Quicksand Medium"/>
            </a:endParaRPr>
          </a:p>
          <a:p>
            <a:pPr indent="-457200" lvl="0" marL="457200" marR="0" rtl="0" algn="l">
              <a:lnSpc>
                <a:spcPct val="115000"/>
              </a:lnSpc>
              <a:spcBef>
                <a:spcPts val="20"/>
              </a:spcBef>
              <a:spcAft>
                <a:spcPts val="0"/>
              </a:spcAft>
              <a:buClr>
                <a:srgbClr val="FFFFFF"/>
              </a:buClr>
              <a:buSzPts val="3800"/>
              <a:buFont typeface="Quicksand Medium"/>
              <a:buChar char="•"/>
            </a:pPr>
            <a:r>
              <a:rPr b="0" i="0" lang="en-US" sz="3800" u="none" cap="none" strike="noStrike">
                <a:solidFill>
                  <a:schemeClr val="lt1"/>
                </a:solidFill>
                <a:latin typeface="Quicksand Medium"/>
                <a:ea typeface="Quicksand Medium"/>
                <a:cs typeface="Quicksand Medium"/>
                <a:sym typeface="Quicksand Medium"/>
              </a:rPr>
              <a:t>Domande rompighiaccio!</a:t>
            </a:r>
            <a:endParaRPr b="0" i="0" sz="3800" u="none" cap="none" strike="noStrike">
              <a:solidFill>
                <a:srgbClr val="FFFFFF"/>
              </a:solidFill>
              <a:latin typeface="Quicksand Medium"/>
              <a:ea typeface="Quicksand Medium"/>
              <a:cs typeface="Quicksand Medium"/>
              <a:sym typeface="Quicksand Medium"/>
            </a:endParaRPr>
          </a:p>
          <a:p>
            <a:pPr indent="0" lvl="0" marL="457200" marR="0" rtl="0" algn="l">
              <a:lnSpc>
                <a:spcPct val="115000"/>
              </a:lnSpc>
              <a:spcBef>
                <a:spcPts val="20"/>
              </a:spcBef>
              <a:spcAft>
                <a:spcPts val="0"/>
              </a:spcAft>
              <a:buClr>
                <a:srgbClr val="000000"/>
              </a:buClr>
              <a:buSzPts val="3200"/>
              <a:buFont typeface="Arial"/>
              <a:buNone/>
            </a:pPr>
            <a:r>
              <a:t/>
            </a:r>
            <a:endParaRPr b="0" i="0" sz="3800" u="none" cap="none" strike="noStrike">
              <a:solidFill>
                <a:srgbClr val="FFFFFF"/>
              </a:solidFill>
              <a:latin typeface="Quicksand Medium"/>
              <a:ea typeface="Quicksand Medium"/>
              <a:cs typeface="Quicksand Medium"/>
              <a:sym typeface="Quicksand Medium"/>
            </a:endParaRPr>
          </a:p>
          <a:p>
            <a:pPr indent="-469900" lvl="1" marL="914400" marR="0" rtl="0" algn="l">
              <a:lnSpc>
                <a:spcPct val="115000"/>
              </a:lnSpc>
              <a:spcBef>
                <a:spcPts val="20"/>
              </a:spcBef>
              <a:spcAft>
                <a:spcPts val="0"/>
              </a:spcAft>
              <a:buClr>
                <a:srgbClr val="FFFFFF"/>
              </a:buClr>
              <a:buSzPts val="3800"/>
              <a:buFont typeface="Quicksand Medium"/>
              <a:buChar char="○"/>
            </a:pPr>
            <a:r>
              <a:rPr b="0" i="0" lang="en-US" sz="3800" u="none" cap="none" strike="noStrike">
                <a:solidFill>
                  <a:schemeClr val="lt1"/>
                </a:solidFill>
                <a:latin typeface="Quicksand Medium"/>
                <a:ea typeface="Quicksand Medium"/>
                <a:cs typeface="Quicksand Medium"/>
                <a:sym typeface="Quicksand Medium"/>
              </a:rPr>
              <a:t>Quante lingue conosci o usi?</a:t>
            </a:r>
            <a:endParaRPr b="0" i="0" sz="3800" u="none" cap="none" strike="noStrike">
              <a:solidFill>
                <a:srgbClr val="FFFFFF"/>
              </a:solidFill>
              <a:latin typeface="Quicksand Medium"/>
              <a:ea typeface="Quicksand Medium"/>
              <a:cs typeface="Quicksand Medium"/>
              <a:sym typeface="Quicksand Medium"/>
            </a:endParaRPr>
          </a:p>
          <a:p>
            <a:pPr indent="-469900" lvl="1" marL="914400" marR="0" rtl="0" algn="l">
              <a:lnSpc>
                <a:spcPct val="115000"/>
              </a:lnSpc>
              <a:spcBef>
                <a:spcPts val="20"/>
              </a:spcBef>
              <a:spcAft>
                <a:spcPts val="0"/>
              </a:spcAft>
              <a:buClr>
                <a:srgbClr val="FFFFFF"/>
              </a:buClr>
              <a:buSzPts val="3800"/>
              <a:buFont typeface="Quicksand Medium"/>
              <a:buChar char="○"/>
            </a:pPr>
            <a:r>
              <a:rPr b="0" i="0" lang="en-US" sz="3800" u="none" cap="none" strike="noStrike">
                <a:solidFill>
                  <a:schemeClr val="lt1"/>
                </a:solidFill>
                <a:latin typeface="Quicksand Medium"/>
                <a:ea typeface="Quicksand Medium"/>
                <a:cs typeface="Quicksand Medium"/>
                <a:sym typeface="Quicksand Medium"/>
              </a:rPr>
              <a:t>Quale lingua vorresti imparare e perché?</a:t>
            </a:r>
            <a:endParaRPr b="0" i="0" sz="3800" u="none" cap="none" strike="noStrike">
              <a:solidFill>
                <a:srgbClr val="FFFFFF"/>
              </a:solidFill>
              <a:latin typeface="Quicksand Medium"/>
              <a:ea typeface="Quicksand Medium"/>
              <a:cs typeface="Quicksand Medium"/>
              <a:sym typeface="Quicksand Medium"/>
            </a:endParaRPr>
          </a:p>
        </p:txBody>
      </p:sp>
      <p:pic>
        <p:nvPicPr>
          <p:cNvPr id="113" name="Google Shape;113;g34a00579630_0_7"/>
          <p:cNvPicPr preferRelativeResize="0"/>
          <p:nvPr/>
        </p:nvPicPr>
        <p:blipFill rotWithShape="1">
          <a:blip r:embed="rId5">
            <a:alphaModFix/>
          </a:blip>
          <a:srcRect b="0" l="0" r="50592" t="49889"/>
          <a:stretch/>
        </p:blipFill>
        <p:spPr>
          <a:xfrm>
            <a:off x="8170450" y="-108000"/>
            <a:ext cx="10876052" cy="6204874"/>
          </a:xfrm>
          <a:prstGeom prst="rect">
            <a:avLst/>
          </a:prstGeom>
          <a:noFill/>
          <a:ln>
            <a:noFill/>
          </a:ln>
        </p:spPr>
      </p:pic>
      <p:sp>
        <p:nvSpPr>
          <p:cNvPr id="114" name="Google Shape;114;g34a00579630_0_7"/>
          <p:cNvSpPr txBox="1"/>
          <p:nvPr/>
        </p:nvSpPr>
        <p:spPr>
          <a:xfrm>
            <a:off x="4064267" y="1534525"/>
            <a:ext cx="6557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Introduzione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8" name="Shape 118"/>
        <p:cNvGrpSpPr/>
        <p:nvPr/>
      </p:nvGrpSpPr>
      <p:grpSpPr>
        <a:xfrm>
          <a:off x="0" y="0"/>
          <a:ext cx="0" cy="0"/>
          <a:chOff x="0" y="0"/>
          <a:chExt cx="0" cy="0"/>
        </a:xfrm>
      </p:grpSpPr>
      <p:grpSp>
        <p:nvGrpSpPr>
          <p:cNvPr id="119" name="Google Shape;119;g34a00579630_0_18"/>
          <p:cNvGrpSpPr/>
          <p:nvPr/>
        </p:nvGrpSpPr>
        <p:grpSpPr>
          <a:xfrm>
            <a:off x="0" y="-216993"/>
            <a:ext cx="2922102" cy="10504504"/>
            <a:chOff x="0" y="-57150"/>
            <a:chExt cx="769602" cy="2766600"/>
          </a:xfrm>
        </p:grpSpPr>
        <p:sp>
          <p:nvSpPr>
            <p:cNvPr id="120" name="Google Shape;120;g34a00579630_0_1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1" name="Google Shape;121;g34a00579630_0_1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2" name="Google Shape;122;g34a00579630_0_1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g34a00579630_0_1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4" name="Google Shape;124;g34a00579630_0_18"/>
          <p:cNvSpPr txBox="1"/>
          <p:nvPr/>
        </p:nvSpPr>
        <p:spPr>
          <a:xfrm>
            <a:off x="3789225" y="4030550"/>
            <a:ext cx="12886500" cy="2787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chemeClr val="dk1"/>
              </a:buClr>
              <a:buSzPts val="3200"/>
              <a:buFont typeface="Arial"/>
              <a:buNone/>
            </a:pPr>
            <a:r>
              <a:rPr b="0" i="0" lang="en-US" sz="3800" u="none" cap="none" strike="noStrike">
                <a:solidFill>
                  <a:schemeClr val="lt1"/>
                </a:solidFill>
                <a:latin typeface="Quicksand Medium"/>
                <a:ea typeface="Quicksand Medium"/>
                <a:cs typeface="Quicksand Medium"/>
                <a:sym typeface="Quicksand Medium"/>
              </a:rPr>
              <a:t>Ci addentreremo nel mondo dello sviluppo linguistico, del bilinguismo e della deprivazione linguistica, </a:t>
            </a:r>
            <a:br>
              <a:rPr b="0" i="0" lang="en-US" sz="3800" u="none" cap="none" strike="noStrike">
                <a:solidFill>
                  <a:schemeClr val="lt1"/>
                </a:solidFill>
                <a:latin typeface="Quicksand Medium"/>
                <a:ea typeface="Quicksand Medium"/>
                <a:cs typeface="Quicksand Medium"/>
                <a:sym typeface="Quicksand Medium"/>
              </a:rPr>
            </a:br>
            <a:r>
              <a:rPr b="0" i="0" lang="en-US" sz="3800" u="none" cap="none" strike="noStrike">
                <a:solidFill>
                  <a:schemeClr val="lt1"/>
                </a:solidFill>
                <a:latin typeface="Quicksand Medium"/>
                <a:ea typeface="Quicksand Medium"/>
                <a:cs typeface="Quicksand Medium"/>
                <a:sym typeface="Quicksand Medium"/>
              </a:rPr>
              <a:t>per capire perché un approccio precoce e accessibile alla lingua sia fondamentale per ogni bambino.</a:t>
            </a:r>
            <a:endParaRPr b="0" i="0" sz="3800" u="none" cap="none" strike="noStrike">
              <a:solidFill>
                <a:schemeClr val="lt1"/>
              </a:solidFill>
              <a:latin typeface="Quicksand Medium"/>
              <a:ea typeface="Quicksand Medium"/>
              <a:cs typeface="Quicksand Medium"/>
              <a:sym typeface="Quicksand Medium"/>
            </a:endParaRPr>
          </a:p>
        </p:txBody>
      </p:sp>
      <p:sp>
        <p:nvSpPr>
          <p:cNvPr id="125" name="Google Shape;125;g34a00579630_0_18"/>
          <p:cNvSpPr txBox="1"/>
          <p:nvPr/>
        </p:nvSpPr>
        <p:spPr>
          <a:xfrm>
            <a:off x="4064279" y="1534525"/>
            <a:ext cx="99696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lt1"/>
              </a:buClr>
              <a:buSzPts val="4400"/>
              <a:buFont typeface="Anton"/>
              <a:buNone/>
            </a:pPr>
            <a:r>
              <a:rPr b="0" i="0" lang="en-US" sz="8000" u="none" cap="none" strike="noStrike">
                <a:solidFill>
                  <a:schemeClr val="lt1"/>
                </a:solidFill>
                <a:latin typeface="Anton"/>
                <a:ea typeface="Anton"/>
                <a:cs typeface="Anton"/>
                <a:sym typeface="Anton"/>
              </a:rPr>
              <a:t>Introduzione: obiettivo</a:t>
            </a:r>
            <a:endParaRPr b="0" i="0" sz="50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29" name="Shape 129"/>
        <p:cNvGrpSpPr/>
        <p:nvPr/>
      </p:nvGrpSpPr>
      <p:grpSpPr>
        <a:xfrm>
          <a:off x="0" y="0"/>
          <a:ext cx="0" cy="0"/>
          <a:chOff x="0" y="0"/>
          <a:chExt cx="0" cy="0"/>
        </a:xfrm>
      </p:grpSpPr>
      <p:sp>
        <p:nvSpPr>
          <p:cNvPr id="130" name="Google Shape;130;g35774718967_0_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1" name="Google Shape;131;g35774718967_0_1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2" name="Google Shape;132;g35774718967_0_13"/>
          <p:cNvSpPr txBox="1"/>
          <p:nvPr/>
        </p:nvSpPr>
        <p:spPr>
          <a:xfrm>
            <a:off x="2851624" y="1725275"/>
            <a:ext cx="133608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4400"/>
              <a:buFont typeface="Arial"/>
              <a:buNone/>
            </a:pPr>
            <a:r>
              <a:rPr b="0" i="0" lang="en-US" sz="8000" u="none" cap="none" strike="noStrike">
                <a:solidFill>
                  <a:schemeClr val="lt1"/>
                </a:solidFill>
                <a:latin typeface="Anton"/>
                <a:ea typeface="Anton"/>
                <a:cs typeface="Anton"/>
                <a:sym typeface="Anton"/>
              </a:rPr>
              <a:t>Teoria: sviluppo del linguaggio</a:t>
            </a:r>
            <a:endParaRPr b="0" i="0" sz="5000" u="none" cap="none" strike="noStrike">
              <a:solidFill>
                <a:srgbClr val="000000"/>
              </a:solidFill>
              <a:latin typeface="Arial"/>
              <a:ea typeface="Arial"/>
              <a:cs typeface="Arial"/>
              <a:sym typeface="Arial"/>
            </a:endParaRPr>
          </a:p>
        </p:txBody>
      </p:sp>
      <p:sp>
        <p:nvSpPr>
          <p:cNvPr id="133" name="Google Shape;133;g35774718967_0_13"/>
          <p:cNvSpPr txBox="1"/>
          <p:nvPr/>
        </p:nvSpPr>
        <p:spPr>
          <a:xfrm>
            <a:off x="3253625" y="4521600"/>
            <a:ext cx="12886500" cy="1574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3200"/>
              <a:buFont typeface="Arial"/>
              <a:buNone/>
            </a:pPr>
            <a:r>
              <a:rPr b="0" i="0" lang="en-US" sz="4200" u="none" cap="none" strike="noStrike">
                <a:solidFill>
                  <a:schemeClr val="lt1"/>
                </a:solidFill>
                <a:latin typeface="Quicksand Medium"/>
                <a:ea typeface="Quicksand Medium"/>
                <a:cs typeface="Quicksand Medium"/>
                <a:sym typeface="Quicksand Medium"/>
              </a:rPr>
              <a:t>Che cos'è lo sviluppo del linguaggio </a:t>
            </a:r>
            <a:br>
              <a:rPr b="0" i="0" lang="en-US" sz="4200" u="none" cap="none" strike="noStrike">
                <a:solidFill>
                  <a:schemeClr val="lt1"/>
                </a:solidFill>
                <a:latin typeface="Quicksand Medium"/>
                <a:ea typeface="Quicksand Medium"/>
                <a:cs typeface="Quicksand Medium"/>
                <a:sym typeface="Quicksand Medium"/>
              </a:rPr>
            </a:br>
            <a:r>
              <a:rPr b="0" i="0" lang="en-US" sz="4200" u="none" cap="none" strike="noStrike">
                <a:solidFill>
                  <a:schemeClr val="lt1"/>
                </a:solidFill>
                <a:latin typeface="Quicksand Medium"/>
                <a:ea typeface="Quicksand Medium"/>
                <a:cs typeface="Quicksand Medium"/>
                <a:sym typeface="Quicksand Medium"/>
              </a:rPr>
              <a:t>e perché è importante?</a:t>
            </a:r>
            <a:endParaRPr b="0" i="0" sz="42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7" name="Shape 137"/>
        <p:cNvGrpSpPr/>
        <p:nvPr/>
      </p:nvGrpSpPr>
      <p:grpSpPr>
        <a:xfrm>
          <a:off x="0" y="0"/>
          <a:ext cx="0" cy="0"/>
          <a:chOff x="0" y="0"/>
          <a:chExt cx="0" cy="0"/>
        </a:xfrm>
      </p:grpSpPr>
      <p:sp>
        <p:nvSpPr>
          <p:cNvPr id="138" name="Google Shape;138;g34a00579630_0_2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9" name="Google Shape;139;g34a00579630_0_2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0" name="Google Shape;140;g34a00579630_0_28"/>
          <p:cNvSpPr txBox="1"/>
          <p:nvPr/>
        </p:nvSpPr>
        <p:spPr>
          <a:xfrm>
            <a:off x="3395283" y="584517"/>
            <a:ext cx="13065600" cy="113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600"/>
              <a:buFont typeface="Arial"/>
              <a:buNone/>
            </a:pPr>
            <a:r>
              <a:rPr b="0" i="0" lang="en-US" sz="7400" u="none" cap="none" strike="noStrike">
                <a:solidFill>
                  <a:srgbClr val="FFFFFF"/>
                </a:solidFill>
                <a:latin typeface="Anton"/>
                <a:ea typeface="Anton"/>
                <a:cs typeface="Anton"/>
                <a:sym typeface="Anton"/>
              </a:rPr>
              <a:t>Sviluppo del linguaggio tipico </a:t>
            </a:r>
            <a:endParaRPr b="0" i="0" sz="7400" u="none" cap="none" strike="noStrike">
              <a:solidFill>
                <a:srgbClr val="000000"/>
              </a:solidFill>
              <a:latin typeface="Anton"/>
              <a:ea typeface="Anton"/>
              <a:cs typeface="Anton"/>
              <a:sym typeface="Anton"/>
            </a:endParaRPr>
          </a:p>
        </p:txBody>
      </p:sp>
      <p:sp>
        <p:nvSpPr>
          <p:cNvPr id="141" name="Google Shape;141;g34a00579630_0_28"/>
          <p:cNvSpPr txBox="1"/>
          <p:nvPr/>
        </p:nvSpPr>
        <p:spPr>
          <a:xfrm>
            <a:off x="692550" y="2110550"/>
            <a:ext cx="5403600" cy="1243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chemeClr val="dk1"/>
              </a:buClr>
              <a:buSzPts val="1100"/>
              <a:buFont typeface="Arial"/>
              <a:buNone/>
            </a:pPr>
            <a:r>
              <a:rPr b="0" i="0" lang="en-US" sz="3200" u="none" cap="none" strike="noStrike">
                <a:solidFill>
                  <a:schemeClr val="lt1"/>
                </a:solidFill>
                <a:latin typeface="Quicksand Medium"/>
                <a:ea typeface="Quicksand Medium"/>
                <a:cs typeface="Quicksand Medium"/>
                <a:sym typeface="Quicksand Medium"/>
              </a:rPr>
              <a:t>Lo sviluppo del linguaggio si articola in sei fasi:</a:t>
            </a:r>
            <a:endParaRPr b="0" i="0" sz="3200" u="none" cap="none" strike="noStrike">
              <a:solidFill>
                <a:schemeClr val="lt1"/>
              </a:solidFill>
              <a:latin typeface="Quicksand"/>
              <a:ea typeface="Quicksand"/>
              <a:cs typeface="Quicksand"/>
              <a:sym typeface="Quicksand"/>
            </a:endParaRPr>
          </a:p>
        </p:txBody>
      </p:sp>
      <p:grpSp>
        <p:nvGrpSpPr>
          <p:cNvPr id="142" name="Google Shape;142;g34a00579630_0_28"/>
          <p:cNvGrpSpPr/>
          <p:nvPr/>
        </p:nvGrpSpPr>
        <p:grpSpPr>
          <a:xfrm>
            <a:off x="3312925" y="1906200"/>
            <a:ext cx="14726200" cy="8283470"/>
            <a:chOff x="3312925" y="1906200"/>
            <a:chExt cx="14726200" cy="8283470"/>
          </a:xfrm>
        </p:grpSpPr>
        <p:pic>
          <p:nvPicPr>
            <p:cNvPr id="143" name="Google Shape;143;g34a00579630_0_28"/>
            <p:cNvPicPr preferRelativeResize="0"/>
            <p:nvPr/>
          </p:nvPicPr>
          <p:blipFill rotWithShape="1">
            <a:blip r:embed="rId5">
              <a:alphaModFix/>
            </a:blip>
            <a:srcRect b="0" l="480" r="-480" t="0"/>
            <a:stretch/>
          </p:blipFill>
          <p:spPr>
            <a:xfrm>
              <a:off x="3312925" y="1906200"/>
              <a:ext cx="14726200" cy="8283470"/>
            </a:xfrm>
            <a:prstGeom prst="rect">
              <a:avLst/>
            </a:prstGeom>
            <a:noFill/>
            <a:ln>
              <a:noFill/>
            </a:ln>
          </p:spPr>
        </p:pic>
        <p:sp>
          <p:nvSpPr>
            <p:cNvPr id="144" name="Google Shape;144;g34a00579630_0_28"/>
            <p:cNvSpPr txBox="1"/>
            <p:nvPr/>
          </p:nvSpPr>
          <p:spPr>
            <a:xfrm>
              <a:off x="9727650" y="2517752"/>
              <a:ext cx="7644900" cy="1200600"/>
            </a:xfrm>
            <a:prstGeom prst="rect">
              <a:avLst/>
            </a:prstGeom>
            <a:solidFill>
              <a:srgbClr val="161140"/>
            </a:solid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0"/>
                </a:spcAft>
                <a:buClr>
                  <a:schemeClr val="dk1"/>
                </a:buClr>
                <a:buSzPts val="1100"/>
                <a:buFont typeface="Arial"/>
                <a:buNone/>
              </a:pPr>
              <a:r>
                <a:rPr b="1" i="0" lang="en-US" sz="2200" u="none" cap="none" strike="noStrike">
                  <a:solidFill>
                    <a:schemeClr val="lt1"/>
                  </a:solidFill>
                  <a:latin typeface="Quicksand"/>
                  <a:ea typeface="Quicksand"/>
                  <a:cs typeface="Quicksand"/>
                  <a:sym typeface="Quicksand"/>
                </a:rPr>
                <a:t>Lingua matura:</a:t>
              </a:r>
              <a:r>
                <a:rPr b="0" i="0" lang="en-US" sz="2200" u="none" cap="none" strike="noStrike">
                  <a:solidFill>
                    <a:schemeClr val="lt1"/>
                  </a:solidFill>
                  <a:latin typeface="Quicksand Medium"/>
                  <a:ea typeface="Quicksand Medium"/>
                  <a:cs typeface="Quicksand Medium"/>
                  <a:sym typeface="Quicksand Medium"/>
                </a:rPr>
                <a:t> </a:t>
              </a:r>
              <a:br>
                <a:rPr b="0" i="0" lang="en-US" sz="2200" u="none" cap="none" strike="noStrike">
                  <a:solidFill>
                    <a:schemeClr val="lt1"/>
                  </a:solidFill>
                  <a:latin typeface="Quicksand Medium"/>
                  <a:ea typeface="Quicksand Medium"/>
                  <a:cs typeface="Quicksand Medium"/>
                  <a:sym typeface="Quicksand Medium"/>
                </a:rPr>
              </a:br>
              <a:r>
                <a:rPr b="0" i="0" lang="en-US" sz="2200" u="none" cap="none" strike="noStrike">
                  <a:solidFill>
                    <a:schemeClr val="lt1"/>
                  </a:solidFill>
                  <a:latin typeface="Quicksand Medium"/>
                  <a:ea typeface="Quicksand Medium"/>
                  <a:cs typeface="Quicksand Medium"/>
                  <a:sym typeface="Quicksand Medium"/>
                </a:rPr>
                <a:t>le competenze linguistiche si affinano per diversi contesti sociali e accademici.</a:t>
              </a:r>
              <a:endParaRPr b="0" i="0" sz="2200" u="none" cap="none" strike="noStrike">
                <a:solidFill>
                  <a:schemeClr val="lt1"/>
                </a:solidFill>
                <a:latin typeface="Quicksand Medium"/>
                <a:ea typeface="Quicksand Medium"/>
                <a:cs typeface="Quicksand Medium"/>
                <a:sym typeface="Quicksand Medium"/>
              </a:endParaRPr>
            </a:p>
          </p:txBody>
        </p:sp>
        <p:sp>
          <p:nvSpPr>
            <p:cNvPr id="145" name="Google Shape;145;g34a00579630_0_28"/>
            <p:cNvSpPr txBox="1"/>
            <p:nvPr/>
          </p:nvSpPr>
          <p:spPr>
            <a:xfrm>
              <a:off x="8987377" y="4020571"/>
              <a:ext cx="8224800" cy="1200600"/>
            </a:xfrm>
            <a:prstGeom prst="rect">
              <a:avLst/>
            </a:prstGeom>
            <a:solidFill>
              <a:srgbClr val="161140"/>
            </a:solid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0"/>
                </a:spcAft>
                <a:buClr>
                  <a:srgbClr val="000000"/>
                </a:buClr>
                <a:buSzPts val="2200"/>
                <a:buFont typeface="Arial"/>
                <a:buNone/>
              </a:pPr>
              <a:r>
                <a:rPr b="1" i="0" lang="en-US" sz="2200" u="none" cap="none" strike="noStrike">
                  <a:solidFill>
                    <a:schemeClr val="lt1"/>
                  </a:solidFill>
                  <a:latin typeface="Quicksand"/>
                  <a:ea typeface="Quicksand"/>
                  <a:cs typeface="Quicksand"/>
                  <a:sym typeface="Quicksand"/>
                </a:rPr>
                <a:t>Frasi complesse:</a:t>
              </a:r>
              <a:r>
                <a:rPr b="0" i="0" lang="en-US" sz="2200" u="none" cap="none" strike="noStrike">
                  <a:solidFill>
                    <a:schemeClr val="lt1"/>
                  </a:solidFill>
                  <a:latin typeface="Quicksand Medium"/>
                  <a:ea typeface="Quicksand Medium"/>
                  <a:cs typeface="Quicksand Medium"/>
                  <a:sym typeface="Quicksand Medium"/>
                </a:rPr>
                <a:t> </a:t>
              </a:r>
              <a:br>
                <a:rPr b="0" i="0" lang="en-US" sz="2200" u="none" cap="none" strike="noStrike">
                  <a:solidFill>
                    <a:schemeClr val="lt1"/>
                  </a:solidFill>
                  <a:latin typeface="Quicksand Medium"/>
                  <a:ea typeface="Quicksand Medium"/>
                  <a:cs typeface="Quicksand Medium"/>
                  <a:sym typeface="Quicksand Medium"/>
                </a:rPr>
              </a:br>
              <a:r>
                <a:rPr b="0" i="0" lang="en-US" sz="2200" u="none" cap="none" strike="noStrike">
                  <a:solidFill>
                    <a:schemeClr val="lt1"/>
                  </a:solidFill>
                  <a:latin typeface="Quicksand Medium"/>
                  <a:ea typeface="Quicksand Medium"/>
                  <a:cs typeface="Quicksand Medium"/>
                  <a:sym typeface="Quicksand Medium"/>
                </a:rPr>
                <a:t>frasi più lunghe e articolate, con una migliore comprensione delle regole grammaticali.</a:t>
              </a:r>
              <a:endParaRPr b="0" i="0" sz="2200" u="none" cap="none" strike="noStrike">
                <a:solidFill>
                  <a:schemeClr val="lt1"/>
                </a:solidFill>
                <a:latin typeface="Quicksand Medium"/>
                <a:ea typeface="Quicksand Medium"/>
                <a:cs typeface="Quicksand Medium"/>
                <a:sym typeface="Quicksand Medium"/>
              </a:endParaRPr>
            </a:p>
          </p:txBody>
        </p:sp>
        <p:sp>
          <p:nvSpPr>
            <p:cNvPr id="146" name="Google Shape;146;g34a00579630_0_28"/>
            <p:cNvSpPr txBox="1"/>
            <p:nvPr/>
          </p:nvSpPr>
          <p:spPr>
            <a:xfrm>
              <a:off x="8130839" y="5198282"/>
              <a:ext cx="8224800" cy="1200600"/>
            </a:xfrm>
            <a:prstGeom prst="rect">
              <a:avLst/>
            </a:prstGeom>
            <a:solidFill>
              <a:srgbClr val="161140"/>
            </a:solid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0"/>
                </a:spcAft>
                <a:buClr>
                  <a:srgbClr val="000000"/>
                </a:buClr>
                <a:buSzPts val="2200"/>
                <a:buFont typeface="Arial"/>
                <a:buNone/>
              </a:pPr>
              <a:r>
                <a:rPr b="1" i="0" lang="en-US" sz="2200" u="none" cap="none" strike="noStrike">
                  <a:solidFill>
                    <a:schemeClr val="lt1"/>
                  </a:solidFill>
                  <a:latin typeface="Quicksand"/>
                  <a:ea typeface="Quicksand"/>
                  <a:cs typeface="Quicksand"/>
                  <a:sym typeface="Quicksand"/>
                </a:rPr>
                <a:t>Fase precoce a più parole:</a:t>
              </a:r>
              <a:r>
                <a:rPr b="0" i="0" lang="en-US" sz="2200" u="none" cap="none" strike="noStrike">
                  <a:solidFill>
                    <a:schemeClr val="lt1"/>
                  </a:solidFill>
                  <a:latin typeface="Quicksand Medium"/>
                  <a:ea typeface="Quicksand Medium"/>
                  <a:cs typeface="Quicksand Medium"/>
                  <a:sym typeface="Quicksand Medium"/>
                </a:rPr>
                <a:t> </a:t>
              </a:r>
              <a:br>
                <a:rPr b="0" i="0" lang="en-US" sz="2200" u="none" cap="none" strike="noStrike">
                  <a:solidFill>
                    <a:schemeClr val="lt1"/>
                  </a:solidFill>
                  <a:latin typeface="Quicksand Medium"/>
                  <a:ea typeface="Quicksand Medium"/>
                  <a:cs typeface="Quicksand Medium"/>
                  <a:sym typeface="Quicksand Medium"/>
                </a:rPr>
              </a:br>
              <a:r>
                <a:rPr b="0" i="0" lang="en-US" sz="2200" u="none" cap="none" strike="noStrike">
                  <a:solidFill>
                    <a:schemeClr val="lt1"/>
                  </a:solidFill>
                  <a:latin typeface="Quicksand Medium"/>
                  <a:ea typeface="Quicksand Medium"/>
                  <a:cs typeface="Quicksand Medium"/>
                  <a:sym typeface="Quicksand Medium"/>
                </a:rPr>
                <a:t>il vocabolario si amplia e si iniziano a formare frasi semplici con una grammatica di base.</a:t>
              </a:r>
              <a:endParaRPr b="0" i="0" sz="2200" u="none" cap="none" strike="noStrike">
                <a:solidFill>
                  <a:schemeClr val="lt1"/>
                </a:solidFill>
                <a:latin typeface="Quicksand Medium"/>
                <a:ea typeface="Quicksand Medium"/>
                <a:cs typeface="Quicksand Medium"/>
                <a:sym typeface="Quicksand Medium"/>
              </a:endParaRPr>
            </a:p>
          </p:txBody>
        </p:sp>
        <p:sp>
          <p:nvSpPr>
            <p:cNvPr id="147" name="Google Shape;147;g34a00579630_0_28"/>
            <p:cNvSpPr txBox="1"/>
            <p:nvPr/>
          </p:nvSpPr>
          <p:spPr>
            <a:xfrm>
              <a:off x="7207464" y="6403564"/>
              <a:ext cx="8224800" cy="861900"/>
            </a:xfrm>
            <a:prstGeom prst="rect">
              <a:avLst/>
            </a:prstGeom>
            <a:solidFill>
              <a:srgbClr val="161140"/>
            </a:solid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0"/>
                </a:spcAft>
                <a:buClr>
                  <a:srgbClr val="000000"/>
                </a:buClr>
                <a:buSzPts val="2200"/>
                <a:buFont typeface="Arial"/>
                <a:buNone/>
              </a:pPr>
              <a:r>
                <a:rPr b="1" i="0" lang="en-US" sz="2200" u="none" cap="none" strike="noStrike">
                  <a:solidFill>
                    <a:schemeClr val="lt1"/>
                  </a:solidFill>
                  <a:latin typeface="Quicksand"/>
                  <a:ea typeface="Quicksand"/>
                  <a:cs typeface="Quicksand"/>
                  <a:sym typeface="Quicksand"/>
                </a:rPr>
                <a:t>Fase delle due parole:</a:t>
              </a:r>
              <a:r>
                <a:rPr b="0" i="0" lang="en-US" sz="2200" u="none" cap="none" strike="noStrike">
                  <a:solidFill>
                    <a:schemeClr val="lt1"/>
                  </a:solidFill>
                  <a:latin typeface="Quicksand Medium"/>
                  <a:ea typeface="Quicksand Medium"/>
                  <a:cs typeface="Quicksand Medium"/>
                  <a:sym typeface="Quicksand Medium"/>
                </a:rPr>
                <a:t> </a:t>
              </a:r>
              <a:br>
                <a:rPr b="0" i="0" lang="en-US" sz="2200" u="none" cap="none" strike="noStrike">
                  <a:solidFill>
                    <a:schemeClr val="lt1"/>
                  </a:solidFill>
                  <a:latin typeface="Quicksand Medium"/>
                  <a:ea typeface="Quicksand Medium"/>
                  <a:cs typeface="Quicksand Medium"/>
                  <a:sym typeface="Quicksand Medium"/>
                </a:rPr>
              </a:br>
              <a:r>
                <a:rPr b="0" i="0" lang="en-US" sz="2200" u="none" cap="none" strike="noStrike">
                  <a:solidFill>
                    <a:schemeClr val="lt1"/>
                  </a:solidFill>
                  <a:latin typeface="Quicksand Medium"/>
                  <a:ea typeface="Quicksand Medium"/>
                  <a:cs typeface="Quicksand Medium"/>
                  <a:sym typeface="Quicksand Medium"/>
                </a:rPr>
                <a:t>semplici combinazioni di due parole, come “voglio biscotto”.</a:t>
              </a:r>
              <a:endParaRPr b="0" i="0" sz="2200" u="none" cap="none" strike="noStrike">
                <a:solidFill>
                  <a:schemeClr val="lt1"/>
                </a:solidFill>
                <a:latin typeface="Quicksand Medium"/>
                <a:ea typeface="Quicksand Medium"/>
                <a:cs typeface="Quicksand Medium"/>
                <a:sym typeface="Quicksand Medium"/>
              </a:endParaRPr>
            </a:p>
          </p:txBody>
        </p:sp>
        <p:sp>
          <p:nvSpPr>
            <p:cNvPr id="148" name="Google Shape;148;g34a00579630_0_28"/>
            <p:cNvSpPr txBox="1"/>
            <p:nvPr/>
          </p:nvSpPr>
          <p:spPr>
            <a:xfrm>
              <a:off x="6398575" y="7517273"/>
              <a:ext cx="10323300" cy="861900"/>
            </a:xfrm>
            <a:prstGeom prst="rect">
              <a:avLst/>
            </a:prstGeom>
            <a:solidFill>
              <a:srgbClr val="161140"/>
            </a:solid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0"/>
                </a:spcAft>
                <a:buClr>
                  <a:srgbClr val="000000"/>
                </a:buClr>
                <a:buSzPts val="2200"/>
                <a:buFont typeface="Arial"/>
                <a:buNone/>
              </a:pPr>
              <a:r>
                <a:rPr b="1" i="0" lang="en-US" sz="2200" u="none" cap="none" strike="noStrike">
                  <a:solidFill>
                    <a:schemeClr val="lt1"/>
                  </a:solidFill>
                  <a:latin typeface="Quicksand"/>
                  <a:ea typeface="Quicksand"/>
                  <a:cs typeface="Quicksand"/>
                  <a:sym typeface="Quicksand"/>
                </a:rPr>
                <a:t>Fase della parola singola:</a:t>
              </a:r>
              <a:r>
                <a:rPr b="0" i="0" lang="en-US" sz="2200" u="none" cap="none" strike="noStrike">
                  <a:solidFill>
                    <a:schemeClr val="lt1"/>
                  </a:solidFill>
                  <a:latin typeface="Quicksand Medium"/>
                  <a:ea typeface="Quicksand Medium"/>
                  <a:cs typeface="Quicksand Medium"/>
                  <a:sym typeface="Quicksand Medium"/>
                </a:rPr>
                <a:t> </a:t>
              </a:r>
              <a:br>
                <a:rPr b="0" i="0" lang="en-US" sz="2200" u="none" cap="none" strike="noStrike">
                  <a:solidFill>
                    <a:schemeClr val="lt1"/>
                  </a:solidFill>
                  <a:latin typeface="Quicksand Medium"/>
                  <a:ea typeface="Quicksand Medium"/>
                  <a:cs typeface="Quicksand Medium"/>
                  <a:sym typeface="Quicksand Medium"/>
                </a:rPr>
              </a:br>
              <a:r>
                <a:rPr b="0" i="0" lang="en-US" sz="2200" u="none" cap="none" strike="noStrike">
                  <a:solidFill>
                    <a:schemeClr val="lt1"/>
                  </a:solidFill>
                  <a:latin typeface="Quicksand Medium"/>
                  <a:ea typeface="Quicksand Medium"/>
                  <a:cs typeface="Quicksand Medium"/>
                  <a:sym typeface="Quicksand Medium"/>
                </a:rPr>
                <a:t>prime parole e comprensione che è più avanzata rispetto alla produzione.</a:t>
              </a:r>
              <a:endParaRPr b="0" i="0" sz="2200" u="none" cap="none" strike="noStrike">
                <a:solidFill>
                  <a:schemeClr val="lt1"/>
                </a:solidFill>
                <a:latin typeface="Quicksand Medium"/>
                <a:ea typeface="Quicksand Medium"/>
                <a:cs typeface="Quicksand Medium"/>
                <a:sym typeface="Quicksand Medium"/>
              </a:endParaRPr>
            </a:p>
          </p:txBody>
        </p:sp>
        <p:sp>
          <p:nvSpPr>
            <p:cNvPr id="149" name="Google Shape;149;g34a00579630_0_28"/>
            <p:cNvSpPr txBox="1"/>
            <p:nvPr/>
          </p:nvSpPr>
          <p:spPr>
            <a:xfrm>
              <a:off x="5516284" y="8630948"/>
              <a:ext cx="8823600" cy="861900"/>
            </a:xfrm>
            <a:prstGeom prst="rect">
              <a:avLst/>
            </a:prstGeom>
            <a:solidFill>
              <a:srgbClr val="161140"/>
            </a:solid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0"/>
                </a:spcAft>
                <a:buClr>
                  <a:srgbClr val="000000"/>
                </a:buClr>
                <a:buSzPts val="2200"/>
                <a:buFont typeface="Arial"/>
                <a:buNone/>
              </a:pPr>
              <a:r>
                <a:rPr b="1" i="0" lang="en-US" sz="2200" u="none" cap="none" strike="noStrike">
                  <a:solidFill>
                    <a:schemeClr val="lt1"/>
                  </a:solidFill>
                  <a:latin typeface="Quicksand"/>
                  <a:ea typeface="Quicksand"/>
                  <a:cs typeface="Quicksand"/>
                  <a:sym typeface="Quicksand"/>
                </a:rPr>
                <a:t>Fase pre-linguistica:</a:t>
              </a:r>
              <a:r>
                <a:rPr b="0" i="0" lang="en-US" sz="2200" u="none" cap="none" strike="noStrike">
                  <a:solidFill>
                    <a:schemeClr val="lt1"/>
                  </a:solidFill>
                  <a:latin typeface="Quicksand Medium"/>
                  <a:ea typeface="Quicksand Medium"/>
                  <a:cs typeface="Quicksand Medium"/>
                  <a:sym typeface="Quicksand Medium"/>
                </a:rPr>
                <a:t> </a:t>
              </a:r>
              <a:br>
                <a:rPr b="0" i="0" lang="en-US" sz="2200" u="none" cap="none" strike="noStrike">
                  <a:solidFill>
                    <a:schemeClr val="lt1"/>
                  </a:solidFill>
                  <a:latin typeface="Quicksand Medium"/>
                  <a:ea typeface="Quicksand Medium"/>
                  <a:cs typeface="Quicksand Medium"/>
                  <a:sym typeface="Quicksand Medium"/>
                </a:rPr>
              </a:br>
              <a:r>
                <a:rPr b="0" i="0" lang="en-US" sz="2200" u="none" cap="none" strike="noStrike">
                  <a:solidFill>
                    <a:schemeClr val="lt1"/>
                  </a:solidFill>
                  <a:latin typeface="Quicksand Medium"/>
                  <a:ea typeface="Quicksand Medium"/>
                  <a:cs typeface="Quicksand Medium"/>
                  <a:sym typeface="Quicksand Medium"/>
                </a:rPr>
                <a:t>vocalizzi e lallazione; inizia la comprensione della comunicazione.</a:t>
              </a:r>
              <a:endParaRPr b="0" i="0" sz="2200" u="none" cap="none" strike="noStrike">
                <a:solidFill>
                  <a:schemeClr val="lt1"/>
                </a:solidFill>
                <a:latin typeface="Quicksand Medium"/>
                <a:ea typeface="Quicksand Medium"/>
                <a:cs typeface="Quicksand Medium"/>
                <a:sym typeface="Quicksand Medium"/>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3" name="Shape 153"/>
        <p:cNvGrpSpPr/>
        <p:nvPr/>
      </p:nvGrpSpPr>
      <p:grpSpPr>
        <a:xfrm>
          <a:off x="0" y="0"/>
          <a:ext cx="0" cy="0"/>
          <a:chOff x="0" y="0"/>
          <a:chExt cx="0" cy="0"/>
        </a:xfrm>
      </p:grpSpPr>
      <p:pic>
        <p:nvPicPr>
          <p:cNvPr id="154" name="Google Shape;154;g34d582fec11_1_0"/>
          <p:cNvPicPr preferRelativeResize="0"/>
          <p:nvPr/>
        </p:nvPicPr>
        <p:blipFill rotWithShape="1">
          <a:blip r:embed="rId3">
            <a:alphaModFix/>
          </a:blip>
          <a:srcRect b="0" l="35107" r="33924" t="33333"/>
          <a:stretch/>
        </p:blipFill>
        <p:spPr>
          <a:xfrm>
            <a:off x="13924525" y="2460075"/>
            <a:ext cx="2730276" cy="3306151"/>
          </a:xfrm>
          <a:prstGeom prst="rect">
            <a:avLst/>
          </a:prstGeom>
          <a:noFill/>
          <a:ln>
            <a:noFill/>
          </a:ln>
        </p:spPr>
      </p:pic>
      <p:grpSp>
        <p:nvGrpSpPr>
          <p:cNvPr id="155" name="Google Shape;155;g34d582fec11_1_0"/>
          <p:cNvGrpSpPr/>
          <p:nvPr/>
        </p:nvGrpSpPr>
        <p:grpSpPr>
          <a:xfrm>
            <a:off x="0" y="-216993"/>
            <a:ext cx="2922102" cy="10504504"/>
            <a:chOff x="0" y="-57150"/>
            <a:chExt cx="769602" cy="2766600"/>
          </a:xfrm>
        </p:grpSpPr>
        <p:sp>
          <p:nvSpPr>
            <p:cNvPr id="156" name="Google Shape;156;g34d582fec11_1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7" name="Google Shape;157;g34d582fec11_1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8" name="Google Shape;158;g34d582fec11_1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9" name="Google Shape;159;g34d582fec11_1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0" name="Google Shape;160;g34d582fec11_1_0"/>
          <p:cNvSpPr txBox="1"/>
          <p:nvPr/>
        </p:nvSpPr>
        <p:spPr>
          <a:xfrm>
            <a:off x="3617575" y="2467775"/>
            <a:ext cx="13594800" cy="6584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chemeClr val="dk1"/>
              </a:buClr>
              <a:buSzPts val="3300"/>
              <a:buFont typeface="Arial"/>
              <a:buNone/>
            </a:pPr>
            <a:r>
              <a:rPr b="0" i="0" lang="en-US" sz="3700" u="none" cap="none" strike="noStrike">
                <a:solidFill>
                  <a:schemeClr val="lt1"/>
                </a:solidFill>
                <a:latin typeface="Quicksand Medium"/>
                <a:ea typeface="Quicksand Medium"/>
                <a:cs typeface="Quicksand Medium"/>
                <a:sym typeface="Quicksand Medium"/>
              </a:rPr>
              <a:t>Qual è la differenza nei bambini sordi?</a:t>
            </a:r>
            <a:endParaRPr b="0" i="0" sz="37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chemeClr val="dk1"/>
              </a:buClr>
              <a:buSzPts val="11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rPr b="0" i="0" lang="en-US" sz="3200" u="none" cap="none" strike="noStrike">
                <a:solidFill>
                  <a:schemeClr val="lt1"/>
                </a:solidFill>
                <a:latin typeface="Quicksand Medium"/>
                <a:ea typeface="Quicksand Medium"/>
                <a:cs typeface="Quicksand Medium"/>
                <a:sym typeface="Quicksand Medium"/>
              </a:rPr>
              <a:t>Impossibilità di accedere alla lingua parlata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attraverso l'udito → Lingua dei segni</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rPr b="0" i="0" lang="en-US" sz="3200" u="none" cap="none" strike="noStrike">
                <a:solidFill>
                  <a:schemeClr val="lt1"/>
                </a:solidFill>
                <a:latin typeface="Quicksand Medium"/>
                <a:ea typeface="Quicksand Medium"/>
                <a:cs typeface="Quicksand Medium"/>
                <a:sym typeface="Quicksand Medium"/>
              </a:rPr>
              <a:t>La lingua dei segni è una lingua visiva naturale, con una grammatica completa, e attiva le stesse aree del linguaggio nel cervello della lingua parlata.</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rPr b="0" i="0" lang="en-US" sz="3200" u="none" cap="none" strike="noStrike">
                <a:solidFill>
                  <a:schemeClr val="lt1"/>
                </a:solidFill>
                <a:latin typeface="Quicksand Medium"/>
                <a:ea typeface="Quicksand Medium"/>
                <a:cs typeface="Quicksand Medium"/>
                <a:sym typeface="Quicksand Medium"/>
              </a:rPr>
              <a:t>I bambini hanno bisogno</a:t>
            </a:r>
            <a:r>
              <a:rPr b="1" i="0" lang="en-US" sz="3200" u="none" cap="none" strike="noStrike">
                <a:solidFill>
                  <a:schemeClr val="lt1"/>
                </a:solidFill>
                <a:latin typeface="Quicksand"/>
                <a:ea typeface="Quicksand"/>
                <a:cs typeface="Quicksand"/>
                <a:sym typeface="Quicksand"/>
              </a:rPr>
              <a:t> della lingua</a:t>
            </a:r>
            <a:r>
              <a:rPr b="0" i="0" lang="en-US" sz="3200" u="none" cap="none" strike="noStrike">
                <a:solidFill>
                  <a:schemeClr val="lt1"/>
                </a:solidFill>
                <a:latin typeface="Quicksand Medium"/>
                <a:ea typeface="Quicksand Medium"/>
                <a:cs typeface="Quicksand Medium"/>
                <a:sym typeface="Quicksand Medium"/>
              </a:rPr>
              <a:t> - </a:t>
            </a:r>
            <a:r>
              <a:rPr b="1" i="0" lang="en-US" sz="3200" u="none" cap="none" strike="noStrike">
                <a:solidFill>
                  <a:schemeClr val="lt1"/>
                </a:solidFill>
                <a:latin typeface="Quicksand"/>
                <a:ea typeface="Quicksand"/>
                <a:cs typeface="Quicksand"/>
                <a:sym typeface="Quicksand"/>
              </a:rPr>
              <a:t>non della parola</a:t>
            </a:r>
            <a:r>
              <a:rPr b="0" i="0" lang="en-US" sz="3200" u="none" cap="none" strike="noStrike">
                <a:solidFill>
                  <a:schemeClr val="lt1"/>
                </a:solidFill>
                <a:latin typeface="Quicksand Medium"/>
                <a:ea typeface="Quicksand Medium"/>
                <a:cs typeface="Quicksand Medium"/>
                <a:sym typeface="Quicksand Medium"/>
              </a:rPr>
              <a:t> - per uno sviluppo sano.</a:t>
            </a:r>
            <a:endParaRPr b="0" i="0" sz="3600" u="none" cap="none" strike="noStrike">
              <a:solidFill>
                <a:schemeClr val="lt1"/>
              </a:solidFill>
              <a:latin typeface="Quicksand"/>
              <a:ea typeface="Quicksand"/>
              <a:cs typeface="Quicksand"/>
              <a:sym typeface="Quicksand"/>
            </a:endParaRPr>
          </a:p>
        </p:txBody>
      </p:sp>
      <p:sp>
        <p:nvSpPr>
          <p:cNvPr id="161" name="Google Shape;161;g34d582fec11_1_0"/>
          <p:cNvSpPr txBox="1"/>
          <p:nvPr/>
        </p:nvSpPr>
        <p:spPr>
          <a:xfrm>
            <a:off x="3617574" y="804925"/>
            <a:ext cx="14341800" cy="1015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500"/>
              <a:buFont typeface="Arial"/>
              <a:buNone/>
            </a:pPr>
            <a:r>
              <a:rPr b="0" i="0" lang="en-US" sz="6600" u="none" cap="none" strike="noStrike">
                <a:solidFill>
                  <a:srgbClr val="FFFFFF"/>
                </a:solidFill>
                <a:latin typeface="Anton"/>
                <a:ea typeface="Anton"/>
                <a:cs typeface="Anton"/>
                <a:sym typeface="Anton"/>
              </a:rPr>
              <a:t>Sviluppo del linguaggio nei bambini sordi</a:t>
            </a:r>
            <a:endParaRPr b="0" i="0" sz="2100" u="none" cap="none" strike="noStrike">
              <a:solidFill>
                <a:srgbClr val="000000"/>
              </a:solidFill>
              <a:latin typeface="Anton"/>
              <a:ea typeface="Anton"/>
              <a:cs typeface="Anton"/>
              <a:sym typeface="Anto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5" name="Shape 165"/>
        <p:cNvGrpSpPr/>
        <p:nvPr/>
      </p:nvGrpSpPr>
      <p:grpSpPr>
        <a:xfrm>
          <a:off x="0" y="0"/>
          <a:ext cx="0" cy="0"/>
          <a:chOff x="0" y="0"/>
          <a:chExt cx="0" cy="0"/>
        </a:xfrm>
      </p:grpSpPr>
      <p:sp>
        <p:nvSpPr>
          <p:cNvPr id="166" name="Google Shape;166;g35774718967_0_2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7" name="Google Shape;167;g35774718967_0_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8" name="Google Shape;168;g35774718967_0_21"/>
          <p:cNvSpPr txBox="1"/>
          <p:nvPr/>
        </p:nvSpPr>
        <p:spPr>
          <a:xfrm>
            <a:off x="660925" y="2404018"/>
            <a:ext cx="10394400" cy="5253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3300"/>
              <a:buFont typeface="Arial"/>
              <a:buNone/>
            </a:pPr>
            <a:r>
              <a:rPr b="1" i="0" lang="en-US" sz="3300" u="none" cap="none" strike="noStrike">
                <a:solidFill>
                  <a:schemeClr val="lt1"/>
                </a:solidFill>
                <a:latin typeface="Quicksand"/>
                <a:ea typeface="Quicksand"/>
                <a:cs typeface="Quicksand"/>
                <a:sym typeface="Quicksand"/>
              </a:rPr>
              <a:t>In relazione alle fasi dello sviluppo del linguaggio:</a:t>
            </a:r>
            <a:endParaRPr b="0" i="0" sz="3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t/>
            </a:r>
            <a:endParaRPr b="1" i="0" sz="3300" u="none" cap="none" strike="noStrike">
              <a:solidFill>
                <a:schemeClr val="lt1"/>
              </a:solidFill>
              <a:latin typeface="Quicksand"/>
              <a:ea typeface="Quicksand"/>
              <a:cs typeface="Quicksand"/>
              <a:sym typeface="Quicksand"/>
            </a:endParaRPr>
          </a:p>
          <a:p>
            <a:pPr indent="-406400" lvl="0" marL="457200" marR="0" rtl="0" algn="l">
              <a:lnSpc>
                <a:spcPct val="115000"/>
              </a:lnSpc>
              <a:spcBef>
                <a:spcPts val="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È fondamentale intervenire precocemente → Le reti linguistiche nel cervello si formano in età molto precoce.</a:t>
            </a:r>
            <a:endParaRPr b="0" i="0" sz="2800" u="none" cap="none" strike="noStrike">
              <a:solidFill>
                <a:schemeClr val="lt1"/>
              </a:solidFill>
              <a:latin typeface="Quicksand Medium"/>
              <a:ea typeface="Quicksand Medium"/>
              <a:cs typeface="Quicksand Medium"/>
              <a:sym typeface="Quicksand Medium"/>
            </a:endParaRPr>
          </a:p>
          <a:p>
            <a:pPr indent="0" lvl="0" marL="457200" marR="0" rtl="0" algn="l">
              <a:lnSpc>
                <a:spcPct val="115000"/>
              </a:lnSpc>
              <a:spcBef>
                <a:spcPts val="0"/>
              </a:spcBef>
              <a:spcAft>
                <a:spcPts val="0"/>
              </a:spcAft>
              <a:buClr>
                <a:srgbClr val="000000"/>
              </a:buClr>
              <a:buSzPts val="2400"/>
              <a:buFont typeface="Arial"/>
              <a:buNone/>
            </a:pPr>
            <a:r>
              <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0"/>
              </a:spcBef>
              <a:spcAft>
                <a:spcPts val="0"/>
              </a:spcAft>
              <a:buClr>
                <a:schemeClr val="lt1"/>
              </a:buClr>
              <a:buSzPts val="2800"/>
              <a:buFont typeface="Arial"/>
              <a:buChar char="●"/>
            </a:pPr>
            <a:r>
              <a:rPr b="0" i="0" lang="en-US" sz="2800" u="none" cap="none" strike="noStrike">
                <a:solidFill>
                  <a:schemeClr val="lt1"/>
                </a:solidFill>
                <a:latin typeface="Quicksand Medium"/>
                <a:ea typeface="Quicksand Medium"/>
                <a:cs typeface="Quicksand Medium"/>
                <a:sym typeface="Quicksand Medium"/>
              </a:rPr>
              <a:t>La lingua dei segni può supportare in ogni fase dello sviluppo del linguaggio, ma «</a:t>
            </a:r>
            <a:r>
              <a:rPr b="1" i="0" lang="en-US" sz="2800" u="none" cap="none" strike="noStrike">
                <a:solidFill>
                  <a:schemeClr val="lt1"/>
                </a:solidFill>
                <a:latin typeface="Quicksand"/>
                <a:ea typeface="Quicksand"/>
                <a:cs typeface="Quicksand"/>
                <a:sym typeface="Quicksand"/>
              </a:rPr>
              <a:t>prima si inizia, meglio è!</a:t>
            </a:r>
            <a:r>
              <a:rPr b="0" i="0" lang="en-US" sz="2800" u="none" cap="none" strike="noStrike">
                <a:solidFill>
                  <a:schemeClr val="lt1"/>
                </a:solidFill>
                <a:latin typeface="Quicksand Medium"/>
                <a:ea typeface="Quicksand Medium"/>
                <a:cs typeface="Quicksand Medium"/>
                <a:sym typeface="Quicksand Medium"/>
              </a:rPr>
              <a:t>»</a:t>
            </a:r>
            <a:endParaRPr b="0" i="0" sz="2800" u="none" cap="none" strike="noStrike">
              <a:solidFill>
                <a:schemeClr val="lt1"/>
              </a:solidFill>
              <a:latin typeface="Quicksand Medium"/>
              <a:ea typeface="Quicksand Medium"/>
              <a:cs typeface="Quicksand Medium"/>
              <a:sym typeface="Quicksand Medium"/>
            </a:endParaRPr>
          </a:p>
          <a:p>
            <a:pPr indent="0" lvl="0" marL="457200" marR="0" rtl="0" algn="l">
              <a:lnSpc>
                <a:spcPct val="115000"/>
              </a:lnSpc>
              <a:spcBef>
                <a:spcPts val="0"/>
              </a:spcBef>
              <a:spcAft>
                <a:spcPts val="0"/>
              </a:spcAft>
              <a:buClr>
                <a:srgbClr val="000000"/>
              </a:buClr>
              <a:buSzPts val="2400"/>
              <a:buFont typeface="Arial"/>
              <a:buNone/>
            </a:pPr>
            <a:r>
              <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0"/>
              </a:spcBef>
              <a:spcAft>
                <a:spcPts val="0"/>
              </a:spcAft>
              <a:buClr>
                <a:schemeClr val="lt1"/>
              </a:buClr>
              <a:buSzPts val="2800"/>
              <a:buFont typeface="Arial"/>
              <a:buChar char="●"/>
            </a:pPr>
            <a:r>
              <a:rPr b="0" i="0" lang="en-US" sz="2800" u="none" cap="none" strike="noStrike">
                <a:solidFill>
                  <a:schemeClr val="lt1"/>
                </a:solidFill>
                <a:latin typeface="Quicksand Medium"/>
                <a:ea typeface="Quicksand Medium"/>
                <a:cs typeface="Quicksand Medium"/>
                <a:sym typeface="Quicksand Medium"/>
              </a:rPr>
              <a:t>I bambini possono imparare sia la lingua dei segni </a:t>
            </a:r>
            <a:br>
              <a:rPr b="0" i="0" lang="en-US" sz="2800" u="none" cap="none" strike="noStrike">
                <a:solidFill>
                  <a:schemeClr val="lt1"/>
                </a:solidFill>
                <a:latin typeface="Quicksand Medium"/>
                <a:ea typeface="Quicksand Medium"/>
                <a:cs typeface="Quicksand Medium"/>
                <a:sym typeface="Quicksand Medium"/>
              </a:rPr>
            </a:br>
            <a:r>
              <a:rPr b="0" i="0" lang="en-US" sz="2800" u="none" cap="none" strike="noStrike">
                <a:solidFill>
                  <a:schemeClr val="lt1"/>
                </a:solidFill>
                <a:latin typeface="Quicksand Medium"/>
                <a:ea typeface="Quicksand Medium"/>
                <a:cs typeface="Quicksand Medium"/>
                <a:sym typeface="Quicksand Medium"/>
              </a:rPr>
              <a:t>sia la lingua scritta/parlata.</a:t>
            </a:r>
            <a:endParaRPr b="0" i="1" sz="2800" u="none" cap="none" strike="noStrike">
              <a:solidFill>
                <a:schemeClr val="lt1"/>
              </a:solidFill>
              <a:latin typeface="Quicksand"/>
              <a:ea typeface="Quicksand"/>
              <a:cs typeface="Quicksand"/>
              <a:sym typeface="Quicksand"/>
            </a:endParaRPr>
          </a:p>
        </p:txBody>
      </p:sp>
      <p:sp>
        <p:nvSpPr>
          <p:cNvPr id="169" name="Google Shape;169;g35774718967_0_21"/>
          <p:cNvSpPr txBox="1"/>
          <p:nvPr/>
        </p:nvSpPr>
        <p:spPr>
          <a:xfrm>
            <a:off x="3617574" y="804925"/>
            <a:ext cx="14341800" cy="1015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500"/>
              <a:buFont typeface="Arial"/>
              <a:buNone/>
            </a:pPr>
            <a:r>
              <a:rPr b="0" i="0" lang="en-US" sz="6600" u="none" cap="none" strike="noStrike">
                <a:solidFill>
                  <a:srgbClr val="FFFFFF"/>
                </a:solidFill>
                <a:latin typeface="Anton"/>
                <a:ea typeface="Anton"/>
                <a:cs typeface="Anton"/>
                <a:sym typeface="Anton"/>
              </a:rPr>
              <a:t>Sviluppo del linguaggio nei bambini sordi</a:t>
            </a:r>
            <a:endParaRPr b="0" i="0" sz="2100" u="none" cap="none" strike="noStrike">
              <a:solidFill>
                <a:srgbClr val="000000"/>
              </a:solidFill>
              <a:latin typeface="Anton"/>
              <a:ea typeface="Anton"/>
              <a:cs typeface="Anton"/>
              <a:sym typeface="Anton"/>
            </a:endParaRPr>
          </a:p>
        </p:txBody>
      </p:sp>
      <p:grpSp>
        <p:nvGrpSpPr>
          <p:cNvPr id="170" name="Google Shape;170;g35774718967_0_21"/>
          <p:cNvGrpSpPr/>
          <p:nvPr/>
        </p:nvGrpSpPr>
        <p:grpSpPr>
          <a:xfrm>
            <a:off x="10542618" y="2404014"/>
            <a:ext cx="7609028" cy="4280069"/>
            <a:chOff x="3312925" y="1906200"/>
            <a:chExt cx="14726200" cy="8283470"/>
          </a:xfrm>
        </p:grpSpPr>
        <p:pic>
          <p:nvPicPr>
            <p:cNvPr id="171" name="Google Shape;171;g35774718967_0_21"/>
            <p:cNvPicPr preferRelativeResize="0"/>
            <p:nvPr/>
          </p:nvPicPr>
          <p:blipFill rotWithShape="1">
            <a:blip r:embed="rId5">
              <a:alphaModFix/>
            </a:blip>
            <a:srcRect b="0" l="480" r="-480" t="0"/>
            <a:stretch/>
          </p:blipFill>
          <p:spPr>
            <a:xfrm>
              <a:off x="3312925" y="1906200"/>
              <a:ext cx="14726200" cy="8283470"/>
            </a:xfrm>
            <a:prstGeom prst="rect">
              <a:avLst/>
            </a:prstGeom>
            <a:noFill/>
            <a:ln>
              <a:noFill/>
            </a:ln>
          </p:spPr>
        </p:pic>
        <p:sp>
          <p:nvSpPr>
            <p:cNvPr id="172" name="Google Shape;172;g35774718967_0_21"/>
            <p:cNvSpPr txBox="1"/>
            <p:nvPr/>
          </p:nvSpPr>
          <p:spPr>
            <a:xfrm>
              <a:off x="9727650" y="2517752"/>
              <a:ext cx="7644900" cy="1200600"/>
            </a:xfrm>
            <a:prstGeom prst="rect">
              <a:avLst/>
            </a:prstGeom>
            <a:solidFill>
              <a:srgbClr val="161140"/>
            </a:solidFill>
            <a:ln>
              <a:noFill/>
            </a:ln>
          </p:spPr>
          <p:txBody>
            <a:bodyPr anchorCtr="0" anchor="t" bIns="47250" lIns="47250" spcFirstLastPara="1" rIns="47250" wrap="square" tIns="47250">
              <a:spAutoFit/>
            </a:bodyPr>
            <a:lstStyle/>
            <a:p>
              <a:pPr indent="0" lvl="0" marL="0" marR="0" rtl="0" algn="l">
                <a:lnSpc>
                  <a:spcPct val="100000"/>
                </a:lnSpc>
                <a:spcBef>
                  <a:spcPts val="620"/>
                </a:spcBef>
                <a:spcAft>
                  <a:spcPts val="0"/>
                </a:spcAft>
                <a:buClr>
                  <a:srgbClr val="000000"/>
                </a:buClr>
                <a:buSzPts val="1137"/>
                <a:buFont typeface="Arial"/>
                <a:buNone/>
              </a:pPr>
              <a:r>
                <a:rPr b="1" i="0" lang="en-US" sz="1137" u="none" cap="none" strike="noStrike">
                  <a:solidFill>
                    <a:schemeClr val="lt1"/>
                  </a:solidFill>
                  <a:latin typeface="Quicksand"/>
                  <a:ea typeface="Quicksand"/>
                  <a:cs typeface="Quicksand"/>
                  <a:sym typeface="Quicksand"/>
                </a:rPr>
                <a:t>Lingua matura:</a:t>
              </a:r>
              <a:r>
                <a:rPr b="0" i="0" lang="en-US" sz="1137" u="none" cap="none" strike="noStrike">
                  <a:solidFill>
                    <a:schemeClr val="lt1"/>
                  </a:solidFill>
                  <a:latin typeface="Quicksand Medium"/>
                  <a:ea typeface="Quicksand Medium"/>
                  <a:cs typeface="Quicksand Medium"/>
                  <a:sym typeface="Quicksand Medium"/>
                </a:rPr>
                <a:t> </a:t>
              </a:r>
              <a:br>
                <a:rPr b="0" i="0" lang="en-US" sz="1137" u="none" cap="none" strike="noStrike">
                  <a:solidFill>
                    <a:schemeClr val="lt1"/>
                  </a:solidFill>
                  <a:latin typeface="Quicksand Medium"/>
                  <a:ea typeface="Quicksand Medium"/>
                  <a:cs typeface="Quicksand Medium"/>
                  <a:sym typeface="Quicksand Medium"/>
                </a:rPr>
              </a:br>
              <a:r>
                <a:rPr b="0" i="0" lang="en-US" sz="1137" u="none" cap="none" strike="noStrike">
                  <a:solidFill>
                    <a:schemeClr val="lt1"/>
                  </a:solidFill>
                  <a:latin typeface="Quicksand Medium"/>
                  <a:ea typeface="Quicksand Medium"/>
                  <a:cs typeface="Quicksand Medium"/>
                  <a:sym typeface="Quicksand Medium"/>
                </a:rPr>
                <a:t>le competenze linguistiche si affinano per diversi contesti sociali e accademici.</a:t>
              </a:r>
              <a:endParaRPr b="0" i="0" sz="1137" u="none" cap="none" strike="noStrike">
                <a:solidFill>
                  <a:schemeClr val="lt1"/>
                </a:solidFill>
                <a:latin typeface="Quicksand Medium"/>
                <a:ea typeface="Quicksand Medium"/>
                <a:cs typeface="Quicksand Medium"/>
                <a:sym typeface="Quicksand Medium"/>
              </a:endParaRPr>
            </a:p>
          </p:txBody>
        </p:sp>
        <p:sp>
          <p:nvSpPr>
            <p:cNvPr id="173" name="Google Shape;173;g35774718967_0_21"/>
            <p:cNvSpPr txBox="1"/>
            <p:nvPr/>
          </p:nvSpPr>
          <p:spPr>
            <a:xfrm>
              <a:off x="8987377" y="4020571"/>
              <a:ext cx="8224800" cy="1200600"/>
            </a:xfrm>
            <a:prstGeom prst="rect">
              <a:avLst/>
            </a:prstGeom>
            <a:solidFill>
              <a:srgbClr val="161140"/>
            </a:solidFill>
            <a:ln>
              <a:noFill/>
            </a:ln>
          </p:spPr>
          <p:txBody>
            <a:bodyPr anchorCtr="0" anchor="t" bIns="47250" lIns="47250" spcFirstLastPara="1" rIns="47250" wrap="square" tIns="47250">
              <a:spAutoFit/>
            </a:bodyPr>
            <a:lstStyle/>
            <a:p>
              <a:pPr indent="0" lvl="0" marL="0" marR="0" rtl="0" algn="l">
                <a:lnSpc>
                  <a:spcPct val="100000"/>
                </a:lnSpc>
                <a:spcBef>
                  <a:spcPts val="620"/>
                </a:spcBef>
                <a:spcAft>
                  <a:spcPts val="0"/>
                </a:spcAft>
                <a:buClr>
                  <a:srgbClr val="000000"/>
                </a:buClr>
                <a:buSzPts val="1137"/>
                <a:buFont typeface="Arial"/>
                <a:buNone/>
              </a:pPr>
              <a:r>
                <a:rPr b="1" i="0" lang="en-US" sz="1137" u="none" cap="none" strike="noStrike">
                  <a:solidFill>
                    <a:schemeClr val="lt1"/>
                  </a:solidFill>
                  <a:latin typeface="Quicksand"/>
                  <a:ea typeface="Quicksand"/>
                  <a:cs typeface="Quicksand"/>
                  <a:sym typeface="Quicksand"/>
                </a:rPr>
                <a:t>Frasi complesse:</a:t>
              </a:r>
              <a:r>
                <a:rPr b="0" i="0" lang="en-US" sz="1137" u="none" cap="none" strike="noStrike">
                  <a:solidFill>
                    <a:schemeClr val="lt1"/>
                  </a:solidFill>
                  <a:latin typeface="Quicksand Medium"/>
                  <a:ea typeface="Quicksand Medium"/>
                  <a:cs typeface="Quicksand Medium"/>
                  <a:sym typeface="Quicksand Medium"/>
                </a:rPr>
                <a:t> </a:t>
              </a:r>
              <a:br>
                <a:rPr b="0" i="0" lang="en-US" sz="1137" u="none" cap="none" strike="noStrike">
                  <a:solidFill>
                    <a:schemeClr val="lt1"/>
                  </a:solidFill>
                  <a:latin typeface="Quicksand Medium"/>
                  <a:ea typeface="Quicksand Medium"/>
                  <a:cs typeface="Quicksand Medium"/>
                  <a:sym typeface="Quicksand Medium"/>
                </a:rPr>
              </a:br>
              <a:r>
                <a:rPr b="0" i="0" lang="en-US" sz="1137" u="none" cap="none" strike="noStrike">
                  <a:solidFill>
                    <a:schemeClr val="lt1"/>
                  </a:solidFill>
                  <a:latin typeface="Quicksand Medium"/>
                  <a:ea typeface="Quicksand Medium"/>
                  <a:cs typeface="Quicksand Medium"/>
                  <a:sym typeface="Quicksand Medium"/>
                </a:rPr>
                <a:t>frasi più lunghe e articolate, con una migliore comprensione delle regole grammaticali.</a:t>
              </a:r>
              <a:endParaRPr b="0" i="0" sz="1137" u="none" cap="none" strike="noStrike">
                <a:solidFill>
                  <a:schemeClr val="lt1"/>
                </a:solidFill>
                <a:latin typeface="Quicksand Medium"/>
                <a:ea typeface="Quicksand Medium"/>
                <a:cs typeface="Quicksand Medium"/>
                <a:sym typeface="Quicksand Medium"/>
              </a:endParaRPr>
            </a:p>
          </p:txBody>
        </p:sp>
        <p:sp>
          <p:nvSpPr>
            <p:cNvPr id="174" name="Google Shape;174;g35774718967_0_21"/>
            <p:cNvSpPr txBox="1"/>
            <p:nvPr/>
          </p:nvSpPr>
          <p:spPr>
            <a:xfrm>
              <a:off x="8130839" y="5198282"/>
              <a:ext cx="8224800" cy="1200600"/>
            </a:xfrm>
            <a:prstGeom prst="rect">
              <a:avLst/>
            </a:prstGeom>
            <a:solidFill>
              <a:srgbClr val="161140"/>
            </a:solidFill>
            <a:ln>
              <a:noFill/>
            </a:ln>
          </p:spPr>
          <p:txBody>
            <a:bodyPr anchorCtr="0" anchor="t" bIns="47250" lIns="47250" spcFirstLastPara="1" rIns="47250" wrap="square" tIns="47250">
              <a:spAutoFit/>
            </a:bodyPr>
            <a:lstStyle/>
            <a:p>
              <a:pPr indent="0" lvl="0" marL="0" marR="0" rtl="0" algn="l">
                <a:lnSpc>
                  <a:spcPct val="100000"/>
                </a:lnSpc>
                <a:spcBef>
                  <a:spcPts val="620"/>
                </a:spcBef>
                <a:spcAft>
                  <a:spcPts val="0"/>
                </a:spcAft>
                <a:buClr>
                  <a:srgbClr val="000000"/>
                </a:buClr>
                <a:buSzPts val="1137"/>
                <a:buFont typeface="Arial"/>
                <a:buNone/>
              </a:pPr>
              <a:r>
                <a:rPr b="1" i="0" lang="en-US" sz="1137" u="none" cap="none" strike="noStrike">
                  <a:solidFill>
                    <a:schemeClr val="lt1"/>
                  </a:solidFill>
                  <a:latin typeface="Quicksand"/>
                  <a:ea typeface="Quicksand"/>
                  <a:cs typeface="Quicksand"/>
                  <a:sym typeface="Quicksand"/>
                </a:rPr>
                <a:t>Fase precoce a più parole:</a:t>
              </a:r>
              <a:r>
                <a:rPr b="0" i="0" lang="en-US" sz="1137" u="none" cap="none" strike="noStrike">
                  <a:solidFill>
                    <a:schemeClr val="lt1"/>
                  </a:solidFill>
                  <a:latin typeface="Quicksand Medium"/>
                  <a:ea typeface="Quicksand Medium"/>
                  <a:cs typeface="Quicksand Medium"/>
                  <a:sym typeface="Quicksand Medium"/>
                </a:rPr>
                <a:t> </a:t>
              </a:r>
              <a:br>
                <a:rPr b="0" i="0" lang="en-US" sz="1137" u="none" cap="none" strike="noStrike">
                  <a:solidFill>
                    <a:schemeClr val="lt1"/>
                  </a:solidFill>
                  <a:latin typeface="Quicksand Medium"/>
                  <a:ea typeface="Quicksand Medium"/>
                  <a:cs typeface="Quicksand Medium"/>
                  <a:sym typeface="Quicksand Medium"/>
                </a:rPr>
              </a:br>
              <a:r>
                <a:rPr b="0" i="0" lang="en-US" sz="1137" u="none" cap="none" strike="noStrike">
                  <a:solidFill>
                    <a:schemeClr val="lt1"/>
                  </a:solidFill>
                  <a:latin typeface="Quicksand Medium"/>
                  <a:ea typeface="Quicksand Medium"/>
                  <a:cs typeface="Quicksand Medium"/>
                  <a:sym typeface="Quicksand Medium"/>
                </a:rPr>
                <a:t>il vocabolario si amplia e si iniziano a formare frasi semplici con una grammatica di base.</a:t>
              </a:r>
              <a:endParaRPr b="0" i="0" sz="1137" u="none" cap="none" strike="noStrike">
                <a:solidFill>
                  <a:schemeClr val="lt1"/>
                </a:solidFill>
                <a:latin typeface="Quicksand Medium"/>
                <a:ea typeface="Quicksand Medium"/>
                <a:cs typeface="Quicksand Medium"/>
                <a:sym typeface="Quicksand Medium"/>
              </a:endParaRPr>
            </a:p>
          </p:txBody>
        </p:sp>
        <p:sp>
          <p:nvSpPr>
            <p:cNvPr id="175" name="Google Shape;175;g35774718967_0_21"/>
            <p:cNvSpPr txBox="1"/>
            <p:nvPr/>
          </p:nvSpPr>
          <p:spPr>
            <a:xfrm>
              <a:off x="7207464" y="6403564"/>
              <a:ext cx="8224800" cy="861900"/>
            </a:xfrm>
            <a:prstGeom prst="rect">
              <a:avLst/>
            </a:prstGeom>
            <a:solidFill>
              <a:srgbClr val="161140"/>
            </a:solidFill>
            <a:ln>
              <a:noFill/>
            </a:ln>
          </p:spPr>
          <p:txBody>
            <a:bodyPr anchorCtr="0" anchor="t" bIns="47250" lIns="47250" spcFirstLastPara="1" rIns="47250" wrap="square" tIns="47250">
              <a:spAutoFit/>
            </a:bodyPr>
            <a:lstStyle/>
            <a:p>
              <a:pPr indent="0" lvl="0" marL="0" marR="0" rtl="0" algn="l">
                <a:lnSpc>
                  <a:spcPct val="100000"/>
                </a:lnSpc>
                <a:spcBef>
                  <a:spcPts val="620"/>
                </a:spcBef>
                <a:spcAft>
                  <a:spcPts val="0"/>
                </a:spcAft>
                <a:buClr>
                  <a:srgbClr val="000000"/>
                </a:buClr>
                <a:buSzPts val="1137"/>
                <a:buFont typeface="Arial"/>
                <a:buNone/>
              </a:pPr>
              <a:r>
                <a:rPr b="1" i="0" lang="en-US" sz="1137" u="none" cap="none" strike="noStrike">
                  <a:solidFill>
                    <a:schemeClr val="lt1"/>
                  </a:solidFill>
                  <a:latin typeface="Quicksand"/>
                  <a:ea typeface="Quicksand"/>
                  <a:cs typeface="Quicksand"/>
                  <a:sym typeface="Quicksand"/>
                </a:rPr>
                <a:t>Fase delle due parole:</a:t>
              </a:r>
              <a:r>
                <a:rPr b="0" i="0" lang="en-US" sz="1137" u="none" cap="none" strike="noStrike">
                  <a:solidFill>
                    <a:schemeClr val="lt1"/>
                  </a:solidFill>
                  <a:latin typeface="Quicksand Medium"/>
                  <a:ea typeface="Quicksand Medium"/>
                  <a:cs typeface="Quicksand Medium"/>
                  <a:sym typeface="Quicksand Medium"/>
                </a:rPr>
                <a:t> </a:t>
              </a:r>
              <a:br>
                <a:rPr b="0" i="0" lang="en-US" sz="1137" u="none" cap="none" strike="noStrike">
                  <a:solidFill>
                    <a:schemeClr val="lt1"/>
                  </a:solidFill>
                  <a:latin typeface="Quicksand Medium"/>
                  <a:ea typeface="Quicksand Medium"/>
                  <a:cs typeface="Quicksand Medium"/>
                  <a:sym typeface="Quicksand Medium"/>
                </a:rPr>
              </a:br>
              <a:r>
                <a:rPr b="0" i="0" lang="en-US" sz="1137" u="none" cap="none" strike="noStrike">
                  <a:solidFill>
                    <a:schemeClr val="lt1"/>
                  </a:solidFill>
                  <a:latin typeface="Quicksand Medium"/>
                  <a:ea typeface="Quicksand Medium"/>
                  <a:cs typeface="Quicksand Medium"/>
                  <a:sym typeface="Quicksand Medium"/>
                </a:rPr>
                <a:t>semplici combinazioni di due parole, come “voglio biscotto”.</a:t>
              </a:r>
              <a:endParaRPr b="0" i="0" sz="1137" u="none" cap="none" strike="noStrike">
                <a:solidFill>
                  <a:schemeClr val="lt1"/>
                </a:solidFill>
                <a:latin typeface="Quicksand Medium"/>
                <a:ea typeface="Quicksand Medium"/>
                <a:cs typeface="Quicksand Medium"/>
                <a:sym typeface="Quicksand Medium"/>
              </a:endParaRPr>
            </a:p>
          </p:txBody>
        </p:sp>
        <p:sp>
          <p:nvSpPr>
            <p:cNvPr id="176" name="Google Shape;176;g35774718967_0_21"/>
            <p:cNvSpPr txBox="1"/>
            <p:nvPr/>
          </p:nvSpPr>
          <p:spPr>
            <a:xfrm>
              <a:off x="6398575" y="7517273"/>
              <a:ext cx="10323300" cy="861900"/>
            </a:xfrm>
            <a:prstGeom prst="rect">
              <a:avLst/>
            </a:prstGeom>
            <a:solidFill>
              <a:srgbClr val="161140"/>
            </a:solidFill>
            <a:ln>
              <a:noFill/>
            </a:ln>
          </p:spPr>
          <p:txBody>
            <a:bodyPr anchorCtr="0" anchor="t" bIns="47250" lIns="47250" spcFirstLastPara="1" rIns="47250" wrap="square" tIns="47250">
              <a:spAutoFit/>
            </a:bodyPr>
            <a:lstStyle/>
            <a:p>
              <a:pPr indent="0" lvl="0" marL="0" marR="0" rtl="0" algn="l">
                <a:lnSpc>
                  <a:spcPct val="100000"/>
                </a:lnSpc>
                <a:spcBef>
                  <a:spcPts val="620"/>
                </a:spcBef>
                <a:spcAft>
                  <a:spcPts val="0"/>
                </a:spcAft>
                <a:buClr>
                  <a:srgbClr val="000000"/>
                </a:buClr>
                <a:buSzPts val="1137"/>
                <a:buFont typeface="Arial"/>
                <a:buNone/>
              </a:pPr>
              <a:r>
                <a:rPr b="1" i="0" lang="en-US" sz="1137" u="none" cap="none" strike="noStrike">
                  <a:solidFill>
                    <a:schemeClr val="lt1"/>
                  </a:solidFill>
                  <a:latin typeface="Quicksand"/>
                  <a:ea typeface="Quicksand"/>
                  <a:cs typeface="Quicksand"/>
                  <a:sym typeface="Quicksand"/>
                </a:rPr>
                <a:t>Fase della parola singola:</a:t>
              </a:r>
              <a:r>
                <a:rPr b="0" i="0" lang="en-US" sz="1137" u="none" cap="none" strike="noStrike">
                  <a:solidFill>
                    <a:schemeClr val="lt1"/>
                  </a:solidFill>
                  <a:latin typeface="Quicksand Medium"/>
                  <a:ea typeface="Quicksand Medium"/>
                  <a:cs typeface="Quicksand Medium"/>
                  <a:sym typeface="Quicksand Medium"/>
                </a:rPr>
                <a:t> </a:t>
              </a:r>
              <a:br>
                <a:rPr b="0" i="0" lang="en-US" sz="1137" u="none" cap="none" strike="noStrike">
                  <a:solidFill>
                    <a:schemeClr val="lt1"/>
                  </a:solidFill>
                  <a:latin typeface="Quicksand Medium"/>
                  <a:ea typeface="Quicksand Medium"/>
                  <a:cs typeface="Quicksand Medium"/>
                  <a:sym typeface="Quicksand Medium"/>
                </a:rPr>
              </a:br>
              <a:r>
                <a:rPr b="0" i="0" lang="en-US" sz="1137" u="none" cap="none" strike="noStrike">
                  <a:solidFill>
                    <a:schemeClr val="lt1"/>
                  </a:solidFill>
                  <a:latin typeface="Quicksand Medium"/>
                  <a:ea typeface="Quicksand Medium"/>
                  <a:cs typeface="Quicksand Medium"/>
                  <a:sym typeface="Quicksand Medium"/>
                </a:rPr>
                <a:t>prime parole e comprensione che è più avanzata rispetto alla produzione.</a:t>
              </a:r>
              <a:endParaRPr b="0" i="0" sz="1137" u="none" cap="none" strike="noStrike">
                <a:solidFill>
                  <a:schemeClr val="lt1"/>
                </a:solidFill>
                <a:latin typeface="Quicksand Medium"/>
                <a:ea typeface="Quicksand Medium"/>
                <a:cs typeface="Quicksand Medium"/>
                <a:sym typeface="Quicksand Medium"/>
              </a:endParaRPr>
            </a:p>
          </p:txBody>
        </p:sp>
        <p:sp>
          <p:nvSpPr>
            <p:cNvPr id="177" name="Google Shape;177;g35774718967_0_21"/>
            <p:cNvSpPr txBox="1"/>
            <p:nvPr/>
          </p:nvSpPr>
          <p:spPr>
            <a:xfrm>
              <a:off x="5516284" y="8630948"/>
              <a:ext cx="8823600" cy="861900"/>
            </a:xfrm>
            <a:prstGeom prst="rect">
              <a:avLst/>
            </a:prstGeom>
            <a:solidFill>
              <a:srgbClr val="161140"/>
            </a:solidFill>
            <a:ln>
              <a:noFill/>
            </a:ln>
          </p:spPr>
          <p:txBody>
            <a:bodyPr anchorCtr="0" anchor="t" bIns="47250" lIns="47250" spcFirstLastPara="1" rIns="47250" wrap="square" tIns="47250">
              <a:spAutoFit/>
            </a:bodyPr>
            <a:lstStyle/>
            <a:p>
              <a:pPr indent="0" lvl="0" marL="0" marR="0" rtl="0" algn="l">
                <a:lnSpc>
                  <a:spcPct val="100000"/>
                </a:lnSpc>
                <a:spcBef>
                  <a:spcPts val="620"/>
                </a:spcBef>
                <a:spcAft>
                  <a:spcPts val="0"/>
                </a:spcAft>
                <a:buClr>
                  <a:srgbClr val="000000"/>
                </a:buClr>
                <a:buSzPts val="1137"/>
                <a:buFont typeface="Arial"/>
                <a:buNone/>
              </a:pPr>
              <a:r>
                <a:rPr b="1" i="0" lang="en-US" sz="1137" u="none" cap="none" strike="noStrike">
                  <a:solidFill>
                    <a:schemeClr val="lt1"/>
                  </a:solidFill>
                  <a:latin typeface="Quicksand"/>
                  <a:ea typeface="Quicksand"/>
                  <a:cs typeface="Quicksand"/>
                  <a:sym typeface="Quicksand"/>
                </a:rPr>
                <a:t>Fase pre-linguistica:</a:t>
              </a:r>
              <a:r>
                <a:rPr b="0" i="0" lang="en-US" sz="1137" u="none" cap="none" strike="noStrike">
                  <a:solidFill>
                    <a:schemeClr val="lt1"/>
                  </a:solidFill>
                  <a:latin typeface="Quicksand Medium"/>
                  <a:ea typeface="Quicksand Medium"/>
                  <a:cs typeface="Quicksand Medium"/>
                  <a:sym typeface="Quicksand Medium"/>
                </a:rPr>
                <a:t> </a:t>
              </a:r>
              <a:br>
                <a:rPr b="0" i="0" lang="en-US" sz="1137" u="none" cap="none" strike="noStrike">
                  <a:solidFill>
                    <a:schemeClr val="lt1"/>
                  </a:solidFill>
                  <a:latin typeface="Quicksand Medium"/>
                  <a:ea typeface="Quicksand Medium"/>
                  <a:cs typeface="Quicksand Medium"/>
                  <a:sym typeface="Quicksand Medium"/>
                </a:rPr>
              </a:br>
              <a:r>
                <a:rPr b="0" i="0" lang="en-US" sz="1137" u="none" cap="none" strike="noStrike">
                  <a:solidFill>
                    <a:schemeClr val="lt1"/>
                  </a:solidFill>
                  <a:latin typeface="Quicksand Medium"/>
                  <a:ea typeface="Quicksand Medium"/>
                  <a:cs typeface="Quicksand Medium"/>
                  <a:sym typeface="Quicksand Medium"/>
                </a:rPr>
                <a:t>vocalizzi e lallazione; inizia la comprensione della comunicazione.</a:t>
              </a:r>
              <a:endParaRPr b="0" i="0" sz="1137" u="none" cap="none" strike="noStrike">
                <a:solidFill>
                  <a:schemeClr val="lt1"/>
                </a:solidFill>
                <a:latin typeface="Quicksand Medium"/>
                <a:ea typeface="Quicksand Medium"/>
                <a:cs typeface="Quicksand Medium"/>
                <a:sym typeface="Quicksand Medium"/>
              </a:endParaRPr>
            </a:p>
          </p:txBody>
        </p:sp>
      </p:grpSp>
      <p:sp>
        <p:nvSpPr>
          <p:cNvPr id="178" name="Google Shape;178;g35774718967_0_21"/>
          <p:cNvSpPr txBox="1"/>
          <p:nvPr/>
        </p:nvSpPr>
        <p:spPr>
          <a:xfrm>
            <a:off x="766800" y="8026705"/>
            <a:ext cx="16754400" cy="1177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3000"/>
              <a:buFont typeface="Arial"/>
              <a:buNone/>
            </a:pPr>
            <a:r>
              <a:rPr b="1" i="1" lang="en-US" sz="3000" u="none" cap="none" strike="noStrike">
                <a:solidFill>
                  <a:schemeClr val="lt1"/>
                </a:solidFill>
                <a:latin typeface="Quicksand"/>
                <a:ea typeface="Quicksand"/>
                <a:cs typeface="Quicksand"/>
                <a:sym typeface="Quicksand"/>
              </a:rPr>
              <a:t>Discussione:</a:t>
            </a:r>
            <a:r>
              <a:rPr b="0" i="1" lang="en-US" sz="3000" u="none" cap="none" strike="noStrike">
                <a:solidFill>
                  <a:schemeClr val="lt1"/>
                </a:solidFill>
                <a:latin typeface="Quicksand Medium"/>
                <a:ea typeface="Quicksand Medium"/>
                <a:cs typeface="Quicksand Medium"/>
                <a:sym typeface="Quicksand Medium"/>
              </a:rPr>
              <a:t> </a:t>
            </a:r>
            <a:br>
              <a:rPr b="0" i="1" lang="en-US" sz="3000" u="none" cap="none" strike="noStrike">
                <a:solidFill>
                  <a:schemeClr val="lt1"/>
                </a:solidFill>
                <a:latin typeface="Quicksand Medium"/>
                <a:ea typeface="Quicksand Medium"/>
                <a:cs typeface="Quicksand Medium"/>
                <a:sym typeface="Quicksand Medium"/>
              </a:rPr>
            </a:br>
            <a:r>
              <a:rPr b="0" i="1" lang="en-US" sz="3000" u="none" cap="none" strike="noStrike">
                <a:solidFill>
                  <a:schemeClr val="lt1"/>
                </a:solidFill>
                <a:latin typeface="Quicksand Medium"/>
                <a:ea typeface="Quicksand Medium"/>
                <a:cs typeface="Quicksand Medium"/>
                <a:sym typeface="Quicksand Medium"/>
              </a:rPr>
              <a:t>Come può la lingua dei segni essere proposta in ogni fase dell'acquisizione linguistica?</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2" name="Shape 182"/>
        <p:cNvGrpSpPr/>
        <p:nvPr/>
      </p:nvGrpSpPr>
      <p:grpSpPr>
        <a:xfrm>
          <a:off x="0" y="0"/>
          <a:ext cx="0" cy="0"/>
          <a:chOff x="0" y="0"/>
          <a:chExt cx="0" cy="0"/>
        </a:xfrm>
      </p:grpSpPr>
      <p:grpSp>
        <p:nvGrpSpPr>
          <p:cNvPr id="183" name="Google Shape;183;g34d582fec11_1_11"/>
          <p:cNvGrpSpPr/>
          <p:nvPr/>
        </p:nvGrpSpPr>
        <p:grpSpPr>
          <a:xfrm>
            <a:off x="0" y="-216993"/>
            <a:ext cx="2922102" cy="10504504"/>
            <a:chOff x="0" y="-57150"/>
            <a:chExt cx="769602" cy="2766600"/>
          </a:xfrm>
        </p:grpSpPr>
        <p:sp>
          <p:nvSpPr>
            <p:cNvPr id="184" name="Google Shape;184;g34d582fec11_1_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5" name="Google Shape;185;g34d582fec11_1_11"/>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6" name="Google Shape;186;g34d582fec11_1_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g34d582fec11_1_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8" name="Google Shape;188;g34d582fec11_1_11"/>
          <p:cNvSpPr txBox="1"/>
          <p:nvPr/>
        </p:nvSpPr>
        <p:spPr>
          <a:xfrm>
            <a:off x="3763883" y="741050"/>
            <a:ext cx="13065600" cy="1200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900"/>
              <a:buFont typeface="Arial"/>
              <a:buNone/>
            </a:pPr>
            <a:r>
              <a:rPr b="0" i="0" lang="en-US" sz="7800" u="none" cap="none" strike="noStrike">
                <a:solidFill>
                  <a:srgbClr val="FFFFFF"/>
                </a:solidFill>
                <a:latin typeface="Anton"/>
                <a:ea typeface="Anton"/>
                <a:cs typeface="Anton"/>
                <a:sym typeface="Anton"/>
              </a:rPr>
              <a:t>Falsi miti frequenti</a:t>
            </a:r>
            <a:endParaRPr b="0" i="0" sz="7800" u="none" cap="none" strike="noStrike">
              <a:solidFill>
                <a:srgbClr val="000000"/>
              </a:solidFill>
              <a:latin typeface="Anton"/>
              <a:ea typeface="Anton"/>
              <a:cs typeface="Anton"/>
              <a:sym typeface="Anton"/>
            </a:endParaRPr>
          </a:p>
        </p:txBody>
      </p:sp>
      <p:sp>
        <p:nvSpPr>
          <p:cNvPr id="189" name="Google Shape;189;g34d582fec11_1_11"/>
          <p:cNvSpPr txBox="1"/>
          <p:nvPr/>
        </p:nvSpPr>
        <p:spPr>
          <a:xfrm>
            <a:off x="3672300" y="2484904"/>
            <a:ext cx="13448400" cy="6587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2500"/>
              <a:buFont typeface="Arial"/>
              <a:buNone/>
            </a:pPr>
            <a:r>
              <a:rPr b="0" i="1" lang="en-US" sz="3000" u="none" cap="none" strike="noStrike">
                <a:solidFill>
                  <a:schemeClr val="lt1"/>
                </a:solidFill>
                <a:latin typeface="Quicksand Medium"/>
                <a:ea typeface="Quicksand Medium"/>
                <a:cs typeface="Quicksand Medium"/>
                <a:sym typeface="Quicksand Medium"/>
              </a:rPr>
              <a:t>“Possono semplicemente imparare a leggere le labbra, giusto?”</a:t>
            </a:r>
            <a:endParaRPr b="0" i="1"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chemeClr val="dk1"/>
              </a:buClr>
              <a:buSzPts val="2500"/>
              <a:buFont typeface="Arial"/>
              <a:buNone/>
            </a:pPr>
            <a:r>
              <a:rPr b="1" i="0" lang="en-US" sz="2900" u="none" cap="none" strike="noStrike">
                <a:solidFill>
                  <a:schemeClr val="lt1"/>
                </a:solidFill>
                <a:latin typeface="Quicksand"/>
                <a:ea typeface="Quicksand"/>
                <a:cs typeface="Quicksand"/>
                <a:sym typeface="Quicksand"/>
              </a:rPr>
              <a:t>La lettura labiale ha dei limiti: solo circa il 30-40% dei suoni del parlato è distinguibile visivamente.</a:t>
            </a:r>
            <a:br>
              <a:rPr b="1" i="0" lang="en-US" sz="2900" u="none" cap="none" strike="noStrike">
                <a:solidFill>
                  <a:schemeClr val="lt1"/>
                </a:solidFill>
                <a:latin typeface="Quicksand"/>
                <a:ea typeface="Quicksand"/>
                <a:cs typeface="Quicksand"/>
                <a:sym typeface="Quicksand"/>
              </a:rPr>
            </a:br>
            <a:endParaRPr b="0" i="0" sz="29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rgbClr val="000000"/>
              </a:buClr>
              <a:buSzPts val="2500"/>
              <a:buFont typeface="Arial"/>
              <a:buNone/>
            </a:pPr>
            <a:r>
              <a:rPr b="0" i="1" lang="en-US" sz="3000" u="none" cap="none" strike="noStrike">
                <a:solidFill>
                  <a:schemeClr val="lt1"/>
                </a:solidFill>
                <a:latin typeface="Quicksand Medium"/>
                <a:ea typeface="Quicksand Medium"/>
                <a:cs typeface="Quicksand Medium"/>
                <a:sym typeface="Quicksand Medium"/>
              </a:rPr>
              <a:t>“La lingua dei segni rallenta lo sviluppo del linguaggio.”</a:t>
            </a:r>
            <a:endParaRPr b="0" i="1"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chemeClr val="dk1"/>
              </a:buClr>
              <a:buSzPts val="2500"/>
              <a:buFont typeface="Arial"/>
              <a:buNone/>
            </a:pPr>
            <a:r>
              <a:rPr b="1" i="0" lang="en-US" sz="2900" u="none" cap="none" strike="noStrike">
                <a:solidFill>
                  <a:schemeClr val="lt1"/>
                </a:solidFill>
                <a:latin typeface="Quicksand"/>
                <a:ea typeface="Quicksand"/>
                <a:cs typeface="Quicksand"/>
                <a:sym typeface="Quicksand"/>
              </a:rPr>
              <a:t>Non ci sono prove a sostegno di questa tesi. Al contrario, la lingua visiva supporta e stimola lo sviluppo linguistico complessivo.</a:t>
            </a:r>
            <a:br>
              <a:rPr b="1" i="0" lang="en-US" sz="2900" u="none" cap="none" strike="noStrike">
                <a:solidFill>
                  <a:schemeClr val="lt1"/>
                </a:solidFill>
                <a:latin typeface="Quicksand"/>
                <a:ea typeface="Quicksand"/>
                <a:cs typeface="Quicksand"/>
                <a:sym typeface="Quicksand"/>
              </a:rPr>
            </a:br>
            <a:endParaRPr b="0" i="1" sz="29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rgbClr val="000000"/>
              </a:buClr>
              <a:buSzPts val="2500"/>
              <a:buFont typeface="Arial"/>
              <a:buNone/>
            </a:pPr>
            <a:r>
              <a:rPr b="0" i="1" lang="en-US" sz="3000" u="none" cap="none" strike="noStrike">
                <a:solidFill>
                  <a:schemeClr val="lt1"/>
                </a:solidFill>
                <a:latin typeface="Quicksand Medium"/>
                <a:ea typeface="Quicksand Medium"/>
                <a:cs typeface="Quicksand Medium"/>
                <a:sym typeface="Quicksand Medium"/>
              </a:rPr>
              <a:t>“Dovrebbero imparare prima la lingua parlata e poi la lingua dei segni”.</a:t>
            </a:r>
            <a:endParaRPr b="0" i="1"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chemeClr val="dk1"/>
              </a:buClr>
              <a:buSzPts val="2500"/>
              <a:buFont typeface="Arial"/>
              <a:buNone/>
            </a:pPr>
            <a:r>
              <a:rPr b="1" i="0" lang="en-US" sz="2900" u="none" cap="none" strike="noStrike">
                <a:solidFill>
                  <a:schemeClr val="lt1"/>
                </a:solidFill>
                <a:latin typeface="Quicksand"/>
                <a:ea typeface="Quicksand"/>
                <a:cs typeface="Quicksand"/>
                <a:sym typeface="Quicksand"/>
              </a:rPr>
              <a:t>I bambini non imparano la lingua in un secondo momento: hanno bisogno di accesso alla lingua fin dall’inizio.</a:t>
            </a:r>
            <a:endParaRPr b="0" i="0" sz="2600" u="none" cap="none" strike="noStrike">
              <a:solidFill>
                <a:schemeClr val="lt1"/>
              </a:solidFill>
              <a:latin typeface="Arial"/>
              <a:ea typeface="Arial"/>
              <a:cs typeface="Arial"/>
              <a:sym typeface="Arial"/>
            </a:endParaRPr>
          </a:p>
        </p:txBody>
      </p:sp>
      <p:pic>
        <p:nvPicPr>
          <p:cNvPr id="190" name="Google Shape;190;g34d582fec11_1_11"/>
          <p:cNvPicPr preferRelativeResize="0"/>
          <p:nvPr/>
        </p:nvPicPr>
        <p:blipFill rotWithShape="1">
          <a:blip r:embed="rId5">
            <a:alphaModFix/>
          </a:blip>
          <a:srcRect b="33297" l="64660" r="0" t="0"/>
          <a:stretch/>
        </p:blipFill>
        <p:spPr>
          <a:xfrm>
            <a:off x="15137625" y="118850"/>
            <a:ext cx="2922102" cy="310241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4" name="Shape 194"/>
        <p:cNvGrpSpPr/>
        <p:nvPr/>
      </p:nvGrpSpPr>
      <p:grpSpPr>
        <a:xfrm>
          <a:off x="0" y="0"/>
          <a:ext cx="0" cy="0"/>
          <a:chOff x="0" y="0"/>
          <a:chExt cx="0" cy="0"/>
        </a:xfrm>
      </p:grpSpPr>
      <p:grpSp>
        <p:nvGrpSpPr>
          <p:cNvPr id="195" name="Google Shape;195;g35774718967_0_42"/>
          <p:cNvGrpSpPr/>
          <p:nvPr/>
        </p:nvGrpSpPr>
        <p:grpSpPr>
          <a:xfrm>
            <a:off x="0" y="-216993"/>
            <a:ext cx="2922102" cy="10504504"/>
            <a:chOff x="0" y="-57150"/>
            <a:chExt cx="769602" cy="2766600"/>
          </a:xfrm>
        </p:grpSpPr>
        <p:sp>
          <p:nvSpPr>
            <p:cNvPr id="196" name="Google Shape;196;g35774718967_0_4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7" name="Google Shape;197;g35774718967_0_42"/>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8" name="Google Shape;198;g35774718967_0_4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9" name="Google Shape;199;g35774718967_0_4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g35774718967_0_42"/>
          <p:cNvSpPr txBox="1"/>
          <p:nvPr/>
        </p:nvSpPr>
        <p:spPr>
          <a:xfrm>
            <a:off x="3763875" y="2443338"/>
            <a:ext cx="13448400" cy="4933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chemeClr val="dk1"/>
              </a:buClr>
              <a:buSzPts val="2500"/>
              <a:buFont typeface="Arial"/>
              <a:buNone/>
            </a:pPr>
            <a:r>
              <a:rPr b="0" i="1" lang="en-US" sz="3000" u="none" cap="none" strike="noStrike">
                <a:solidFill>
                  <a:schemeClr val="lt1"/>
                </a:solidFill>
                <a:latin typeface="Quicksand Medium"/>
                <a:ea typeface="Quicksand Medium"/>
                <a:cs typeface="Quicksand Medium"/>
                <a:sym typeface="Quicksand Medium"/>
              </a:rPr>
              <a:t>«Se un bambino ha un impianto cocleare, non c'è bisogno della lingua dei segni.»</a:t>
            </a:r>
            <a:br>
              <a:rPr b="0" i="1" lang="en-US" sz="3000" u="none" cap="none" strike="noStrike">
                <a:solidFill>
                  <a:schemeClr val="lt1"/>
                </a:solidFill>
                <a:latin typeface="Quicksand Medium"/>
                <a:ea typeface="Quicksand Medium"/>
                <a:cs typeface="Quicksand Medium"/>
                <a:sym typeface="Quicksand Medium"/>
              </a:rPr>
            </a:br>
            <a:endParaRPr b="0" i="1"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50000"/>
              </a:lnSpc>
              <a:spcBef>
                <a:spcPts val="1200"/>
              </a:spcBef>
              <a:spcAft>
                <a:spcPts val="0"/>
              </a:spcAft>
              <a:buClr>
                <a:schemeClr val="lt1"/>
              </a:buClr>
              <a:buSzPts val="3000"/>
              <a:buFont typeface="Quicksand"/>
              <a:buChar char="●"/>
            </a:pPr>
            <a:r>
              <a:rPr b="1" i="0" lang="en-US" sz="3000" u="none" cap="none" strike="noStrike">
                <a:solidFill>
                  <a:schemeClr val="lt1"/>
                </a:solidFill>
                <a:latin typeface="Quicksand"/>
                <a:ea typeface="Quicksand"/>
                <a:cs typeface="Quicksand"/>
                <a:sym typeface="Quicksand"/>
              </a:rPr>
              <a:t>Un impianto cocleare offre accesso ai suoni, ma non alla lingua in sé.</a:t>
            </a:r>
            <a:endParaRPr b="1" i="0" sz="3000" u="none" cap="none" strike="noStrike">
              <a:solidFill>
                <a:schemeClr val="lt1"/>
              </a:solidFill>
              <a:latin typeface="Quicksand"/>
              <a:ea typeface="Quicksand"/>
              <a:cs typeface="Quicksand"/>
              <a:sym typeface="Quicksand"/>
            </a:endParaRPr>
          </a:p>
          <a:p>
            <a:pPr indent="-419100" lvl="0" marL="457200" marR="0" rtl="0" algn="l">
              <a:lnSpc>
                <a:spcPct val="150000"/>
              </a:lnSpc>
              <a:spcBef>
                <a:spcPts val="1200"/>
              </a:spcBef>
              <a:spcAft>
                <a:spcPts val="0"/>
              </a:spcAft>
              <a:buClr>
                <a:schemeClr val="lt1"/>
              </a:buClr>
              <a:buSzPts val="3000"/>
              <a:buFont typeface="Quicksand"/>
              <a:buChar char="●"/>
            </a:pPr>
            <a:r>
              <a:rPr b="1" i="0" lang="en-US" sz="3000" u="none" cap="none" strike="noStrike">
                <a:solidFill>
                  <a:schemeClr val="lt1"/>
                </a:solidFill>
                <a:latin typeface="Quicksand"/>
                <a:ea typeface="Quicksand"/>
                <a:cs typeface="Quicksand"/>
                <a:sym typeface="Quicksand"/>
              </a:rPr>
              <a:t>Non è una garanzia di uno sviluppo linguistico completo.</a:t>
            </a:r>
            <a:endParaRPr b="1" i="0" sz="3000" u="none" cap="none" strike="noStrike">
              <a:solidFill>
                <a:schemeClr val="lt1"/>
              </a:solidFill>
              <a:latin typeface="Quicksand"/>
              <a:ea typeface="Quicksand"/>
              <a:cs typeface="Quicksand"/>
              <a:sym typeface="Quicksand"/>
            </a:endParaRPr>
          </a:p>
          <a:p>
            <a:pPr indent="-419100" lvl="0" marL="457200" marR="0" rtl="0" algn="l">
              <a:lnSpc>
                <a:spcPct val="150000"/>
              </a:lnSpc>
              <a:spcBef>
                <a:spcPts val="1200"/>
              </a:spcBef>
              <a:spcAft>
                <a:spcPts val="0"/>
              </a:spcAft>
              <a:buClr>
                <a:schemeClr val="lt1"/>
              </a:buClr>
              <a:buSzPts val="3000"/>
              <a:buFont typeface="Quicksand"/>
              <a:buChar char="●"/>
            </a:pPr>
            <a:r>
              <a:rPr b="1" i="0" lang="en-US" sz="3000" u="none" cap="none" strike="noStrike">
                <a:solidFill>
                  <a:schemeClr val="lt1"/>
                </a:solidFill>
                <a:latin typeface="Quicksand"/>
                <a:ea typeface="Quicksand"/>
                <a:cs typeface="Quicksand"/>
                <a:sym typeface="Quicksand"/>
              </a:rPr>
              <a:t>La lingua dei segni rimane essenziale — come base o come supporto.</a:t>
            </a:r>
            <a:endParaRPr b="1" i="0" sz="3000" u="none" cap="none" strike="noStrike">
              <a:solidFill>
                <a:schemeClr val="lt1"/>
              </a:solidFill>
              <a:latin typeface="Quicksand"/>
              <a:ea typeface="Quicksand"/>
              <a:cs typeface="Quicksand"/>
              <a:sym typeface="Quicksand"/>
            </a:endParaRPr>
          </a:p>
          <a:p>
            <a:pPr indent="-419100" lvl="0" marL="457200" marR="0" rtl="0" algn="l">
              <a:lnSpc>
                <a:spcPct val="150000"/>
              </a:lnSpc>
              <a:spcBef>
                <a:spcPts val="1200"/>
              </a:spcBef>
              <a:spcAft>
                <a:spcPts val="1000"/>
              </a:spcAft>
              <a:buClr>
                <a:schemeClr val="lt1"/>
              </a:buClr>
              <a:buSzPts val="3000"/>
              <a:buFont typeface="Quicksand"/>
              <a:buChar char="●"/>
            </a:pPr>
            <a:r>
              <a:rPr b="1" i="0" lang="en-US" sz="3000" u="none" cap="none" strike="noStrike">
                <a:solidFill>
                  <a:schemeClr val="lt1"/>
                </a:solidFill>
                <a:latin typeface="Quicksand"/>
                <a:ea typeface="Quicksand"/>
                <a:cs typeface="Quicksand"/>
                <a:sym typeface="Quicksand"/>
              </a:rPr>
              <a:t>Il bilinguismo (lingua parlata e lingua dei segni) è potente e possibile.</a:t>
            </a:r>
            <a:endParaRPr b="0" i="0" sz="3000" u="none" cap="none" strike="noStrike">
              <a:solidFill>
                <a:schemeClr val="lt1"/>
              </a:solidFill>
              <a:latin typeface="Arial"/>
              <a:ea typeface="Arial"/>
              <a:cs typeface="Arial"/>
              <a:sym typeface="Arial"/>
            </a:endParaRPr>
          </a:p>
        </p:txBody>
      </p:sp>
      <p:sp>
        <p:nvSpPr>
          <p:cNvPr id="201" name="Google Shape;201;g35774718967_0_42"/>
          <p:cNvSpPr txBox="1"/>
          <p:nvPr/>
        </p:nvSpPr>
        <p:spPr>
          <a:xfrm>
            <a:off x="3763883" y="741050"/>
            <a:ext cx="13065600" cy="1200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900"/>
              <a:buFont typeface="Arial"/>
              <a:buNone/>
            </a:pPr>
            <a:r>
              <a:rPr b="0" i="0" lang="en-US" sz="7800" u="none" cap="none" strike="noStrike">
                <a:solidFill>
                  <a:srgbClr val="FFFFFF"/>
                </a:solidFill>
                <a:latin typeface="Anton"/>
                <a:ea typeface="Anton"/>
                <a:cs typeface="Anton"/>
                <a:sym typeface="Anton"/>
              </a:rPr>
              <a:t>Falsi miti frequenti</a:t>
            </a:r>
            <a:endParaRPr b="0" i="0" sz="7800" u="none" cap="none" strike="noStrike">
              <a:solidFill>
                <a:srgbClr val="000000"/>
              </a:solidFill>
              <a:latin typeface="Anton"/>
              <a:ea typeface="Anton"/>
              <a:cs typeface="Anton"/>
              <a:sym typeface="Anto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5" name="Shape 205"/>
        <p:cNvGrpSpPr/>
        <p:nvPr/>
      </p:nvGrpSpPr>
      <p:grpSpPr>
        <a:xfrm>
          <a:off x="0" y="0"/>
          <a:ext cx="0" cy="0"/>
          <a:chOff x="0" y="0"/>
          <a:chExt cx="0" cy="0"/>
        </a:xfrm>
      </p:grpSpPr>
      <p:grpSp>
        <p:nvGrpSpPr>
          <p:cNvPr id="206" name="Google Shape;206;g35774718967_0_32"/>
          <p:cNvGrpSpPr/>
          <p:nvPr/>
        </p:nvGrpSpPr>
        <p:grpSpPr>
          <a:xfrm>
            <a:off x="0" y="-216993"/>
            <a:ext cx="2922102" cy="10504504"/>
            <a:chOff x="0" y="-57150"/>
            <a:chExt cx="769602" cy="2766600"/>
          </a:xfrm>
        </p:grpSpPr>
        <p:sp>
          <p:nvSpPr>
            <p:cNvPr id="207" name="Google Shape;207;g35774718967_0_3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8" name="Google Shape;208;g35774718967_0_32"/>
            <p:cNvSpPr txBox="1"/>
            <p:nvPr/>
          </p:nvSpPr>
          <p:spPr>
            <a:xfrm>
              <a:off x="0" y="-57150"/>
              <a:ext cx="769500" cy="2766600"/>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9" name="Google Shape;209;g35774718967_0_3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0" name="Google Shape;210;g35774718967_0_3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1" name="Google Shape;211;g35774718967_0_32"/>
          <p:cNvSpPr txBox="1"/>
          <p:nvPr/>
        </p:nvSpPr>
        <p:spPr>
          <a:xfrm>
            <a:off x="3872875" y="2483125"/>
            <a:ext cx="13448400" cy="6147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3600"/>
              <a:buFont typeface="Arial"/>
              <a:buNone/>
            </a:pPr>
            <a:r>
              <a:rPr b="1" i="0" lang="en-US" sz="3600" u="sng" cap="none" strike="noStrike">
                <a:solidFill>
                  <a:schemeClr val="lt1"/>
                </a:solidFill>
                <a:latin typeface="Quicksand"/>
                <a:ea typeface="Quicksand"/>
                <a:cs typeface="Quicksand"/>
                <a:sym typeface="Quicksand"/>
              </a:rPr>
              <a:t>Che cos'è il bilinguismo?</a:t>
            </a:r>
            <a:endParaRPr b="1" i="0" sz="3600" u="sng" cap="none" strike="noStrike">
              <a:solidFill>
                <a:schemeClr val="lt1"/>
              </a:solidFill>
              <a:latin typeface="Quicksand"/>
              <a:ea typeface="Quicksand"/>
              <a:cs typeface="Quicksand"/>
              <a:sym typeface="Quicksand"/>
            </a:endParaRPr>
          </a:p>
          <a:p>
            <a:pPr indent="-419100" lvl="0" marL="457200" marR="0" rtl="0" algn="l">
              <a:lnSpc>
                <a:spcPct val="115000"/>
              </a:lnSpc>
              <a:spcBef>
                <a:spcPts val="120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Uso o comprensione di </a:t>
            </a:r>
            <a:r>
              <a:rPr b="1" i="0" lang="en-US" sz="3000" u="none" cap="none" strike="noStrike">
                <a:solidFill>
                  <a:schemeClr val="lt1"/>
                </a:solidFill>
                <a:latin typeface="Quicksand"/>
                <a:ea typeface="Quicksand"/>
                <a:cs typeface="Quicksand"/>
                <a:sym typeface="Quicksand"/>
              </a:rPr>
              <a:t>DUE lingue</a:t>
            </a:r>
            <a:endParaRPr b="1" i="0" sz="3000" u="none" cap="none" strike="noStrike">
              <a:solidFill>
                <a:schemeClr val="lt1"/>
              </a:solidFill>
              <a:latin typeface="Quicksand"/>
              <a:ea typeface="Quicksand"/>
              <a:cs typeface="Quicksand"/>
              <a:sym typeface="Quicksand"/>
            </a:endParaRPr>
          </a:p>
          <a:p>
            <a:pPr indent="-419100" lvl="0" marL="457200" marR="0" rtl="0" algn="l">
              <a:lnSpc>
                <a:spcPct val="115000"/>
              </a:lnSpc>
              <a:spcBef>
                <a:spcPts val="0"/>
              </a:spcBef>
              <a:spcAft>
                <a:spcPts val="0"/>
              </a:spcAft>
              <a:buClr>
                <a:schemeClr val="lt1"/>
              </a:buClr>
              <a:buSzPts val="3000"/>
              <a:buFont typeface="Quicksand Medium"/>
              <a:buChar char="●"/>
            </a:pPr>
            <a:r>
              <a:rPr b="1" i="0" lang="en-US" sz="3000" u="none" cap="none" strike="noStrike">
                <a:solidFill>
                  <a:schemeClr val="lt1"/>
                </a:solidFill>
                <a:latin typeface="Quicksand"/>
                <a:ea typeface="Quicksand"/>
                <a:cs typeface="Quicksand"/>
                <a:sym typeface="Quicksand"/>
              </a:rPr>
              <a:t>Multilinguismo</a:t>
            </a:r>
            <a:r>
              <a:rPr b="0" i="0" lang="en-US" sz="3000" u="none" cap="none" strike="noStrike">
                <a:solidFill>
                  <a:schemeClr val="lt1"/>
                </a:solidFill>
                <a:latin typeface="Quicksand Medium"/>
                <a:ea typeface="Quicksand Medium"/>
                <a:cs typeface="Quicksand Medium"/>
                <a:sym typeface="Quicksand Medium"/>
              </a:rPr>
              <a:t>: TRE o PIÙ lingue</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Può includere lingue dei segni, lingue scritte o parlate</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rgbClr val="000000"/>
              </a:buClr>
              <a:buSzPts val="2500"/>
              <a:buFont typeface="Arial"/>
              <a:buNone/>
            </a:pPr>
            <a:r>
              <a:t/>
            </a:r>
            <a:endParaRPr b="1" i="0" sz="3000" u="none" cap="none" strike="noStrike">
              <a:solidFill>
                <a:schemeClr val="lt1"/>
              </a:solidFill>
              <a:latin typeface="Quicksand"/>
              <a:ea typeface="Quicksand"/>
              <a:cs typeface="Quicksand"/>
              <a:sym typeface="Quicksand"/>
            </a:endParaRPr>
          </a:p>
          <a:p>
            <a:pPr indent="0" lvl="0" marL="0" marR="0" rtl="0" algn="l">
              <a:lnSpc>
                <a:spcPct val="115000"/>
              </a:lnSpc>
              <a:spcBef>
                <a:spcPts val="1200"/>
              </a:spcBef>
              <a:spcAft>
                <a:spcPts val="0"/>
              </a:spcAft>
              <a:buClr>
                <a:srgbClr val="000000"/>
              </a:buClr>
              <a:buSzPts val="2500"/>
              <a:buFont typeface="Arial"/>
              <a:buNone/>
            </a:pPr>
            <a:r>
              <a:rPr b="1" i="0" lang="en-US" sz="3000" u="sng" cap="none" strike="noStrike">
                <a:solidFill>
                  <a:schemeClr val="lt1"/>
                </a:solidFill>
                <a:latin typeface="Quicksand"/>
                <a:ea typeface="Quicksand"/>
                <a:cs typeface="Quicksand"/>
                <a:sym typeface="Quicksand"/>
              </a:rPr>
              <a:t>Esempi:</a:t>
            </a:r>
            <a:endParaRPr b="1" i="0" sz="3000" u="none" cap="none" strike="noStrike">
              <a:solidFill>
                <a:schemeClr val="lt1"/>
              </a:solidFill>
              <a:latin typeface="Quicksand"/>
              <a:ea typeface="Quicksand"/>
              <a:cs typeface="Quicksand"/>
              <a:sym typeface="Quicksand"/>
            </a:endParaRPr>
          </a:p>
          <a:p>
            <a:pPr indent="-419100" lvl="0" marL="457200" marR="0" rtl="0" algn="l">
              <a:lnSpc>
                <a:spcPct val="115000"/>
              </a:lnSpc>
              <a:spcBef>
                <a:spcPts val="120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LIS + Italiano scritto/parlato</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Italiano scritto/parlato + Inglese scritto/parlato </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LIS + Arabo scritto/parlato</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a:buChar char="●"/>
            </a:pPr>
            <a:r>
              <a:rPr b="0" i="0" lang="en-US" sz="3000" u="none" cap="none" strike="noStrike">
                <a:solidFill>
                  <a:schemeClr val="lt1"/>
                </a:solidFill>
                <a:latin typeface="Quicksand Medium"/>
                <a:ea typeface="Quicksand Medium"/>
                <a:cs typeface="Quicksand Medium"/>
                <a:sym typeface="Quicksand Medium"/>
              </a:rPr>
              <a:t>LIS + Italiano scritto/parlato + Inglese scritto/parlato (multilinguismo)</a:t>
            </a:r>
            <a:endParaRPr b="0" i="0" sz="3000" u="none" cap="none" strike="noStrike">
              <a:solidFill>
                <a:schemeClr val="lt1"/>
              </a:solidFill>
              <a:latin typeface="Quicksand Medium"/>
              <a:ea typeface="Quicksand Medium"/>
              <a:cs typeface="Quicksand Medium"/>
              <a:sym typeface="Quicksand Medium"/>
            </a:endParaRPr>
          </a:p>
        </p:txBody>
      </p:sp>
      <p:pic>
        <p:nvPicPr>
          <p:cNvPr id="212" name="Google Shape;212;g35774718967_0_32"/>
          <p:cNvPicPr preferRelativeResize="0"/>
          <p:nvPr/>
        </p:nvPicPr>
        <p:blipFill rotWithShape="1">
          <a:blip r:embed="rId5">
            <a:alphaModFix/>
          </a:blip>
          <a:srcRect b="36988" l="0" r="49569" t="0"/>
          <a:stretch/>
        </p:blipFill>
        <p:spPr>
          <a:xfrm>
            <a:off x="11331275" y="-480650"/>
            <a:ext cx="7365248" cy="5176601"/>
          </a:xfrm>
          <a:prstGeom prst="rect">
            <a:avLst/>
          </a:prstGeom>
          <a:noFill/>
          <a:ln>
            <a:noFill/>
          </a:ln>
        </p:spPr>
      </p:pic>
      <p:sp>
        <p:nvSpPr>
          <p:cNvPr id="213" name="Google Shape;213;g35774718967_0_32"/>
          <p:cNvSpPr txBox="1"/>
          <p:nvPr/>
        </p:nvSpPr>
        <p:spPr>
          <a:xfrm>
            <a:off x="4064283" y="808825"/>
            <a:ext cx="13065600" cy="1200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500"/>
              <a:buFont typeface="Arial"/>
              <a:buNone/>
            </a:pPr>
            <a:r>
              <a:rPr b="0" i="0" lang="en-US" sz="7800" u="none" cap="none" strike="noStrike">
                <a:solidFill>
                  <a:srgbClr val="FFFFFF"/>
                </a:solidFill>
                <a:latin typeface="Anton"/>
                <a:ea typeface="Anton"/>
                <a:cs typeface="Anton"/>
                <a:sym typeface="Anton"/>
              </a:rPr>
              <a:t>Bilinguismo</a:t>
            </a:r>
            <a:endParaRPr b="0" i="0" sz="7800" u="none" cap="none" strike="noStrike">
              <a:solidFill>
                <a:srgbClr val="000000"/>
              </a:solidFill>
              <a:latin typeface="Anton"/>
              <a:ea typeface="Anton"/>
              <a:cs typeface="Anton"/>
              <a:sym typeface="Anto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7" name="Shape 217"/>
        <p:cNvGrpSpPr/>
        <p:nvPr/>
      </p:nvGrpSpPr>
      <p:grpSpPr>
        <a:xfrm>
          <a:off x="0" y="0"/>
          <a:ext cx="0" cy="0"/>
          <a:chOff x="0" y="0"/>
          <a:chExt cx="0" cy="0"/>
        </a:xfrm>
      </p:grpSpPr>
      <p:grpSp>
        <p:nvGrpSpPr>
          <p:cNvPr id="218" name="Google Shape;218;g35774718967_0_52"/>
          <p:cNvGrpSpPr/>
          <p:nvPr/>
        </p:nvGrpSpPr>
        <p:grpSpPr>
          <a:xfrm>
            <a:off x="0" y="-216993"/>
            <a:ext cx="2922102" cy="10504504"/>
            <a:chOff x="0" y="-57150"/>
            <a:chExt cx="769602" cy="2766600"/>
          </a:xfrm>
        </p:grpSpPr>
        <p:sp>
          <p:nvSpPr>
            <p:cNvPr id="219" name="Google Shape;219;g35774718967_0_5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0" name="Google Shape;220;g35774718967_0_52"/>
            <p:cNvSpPr txBox="1"/>
            <p:nvPr/>
          </p:nvSpPr>
          <p:spPr>
            <a:xfrm>
              <a:off x="0" y="-57150"/>
              <a:ext cx="769500" cy="2766600"/>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1" name="Google Shape;221;g35774718967_0_5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g35774718967_0_5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g35774718967_0_52"/>
          <p:cNvSpPr txBox="1"/>
          <p:nvPr/>
        </p:nvSpPr>
        <p:spPr>
          <a:xfrm>
            <a:off x="3872875" y="2175375"/>
            <a:ext cx="13448400" cy="7055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3600"/>
              <a:buFont typeface="Arial"/>
              <a:buNone/>
            </a:pPr>
            <a:r>
              <a:rPr b="1" i="0" lang="en-US" sz="3600" u="sng" cap="none" strike="noStrike">
                <a:solidFill>
                  <a:schemeClr val="lt1"/>
                </a:solidFill>
                <a:latin typeface="Quicksand"/>
                <a:ea typeface="Quicksand"/>
                <a:cs typeface="Quicksand"/>
                <a:sym typeface="Quicksand"/>
              </a:rPr>
              <a:t>Benefici del bilinguismo (ricerca):</a:t>
            </a:r>
            <a:endParaRPr b="1" i="0" sz="3000" u="sng" cap="none" strike="noStrike">
              <a:solidFill>
                <a:schemeClr val="lt1"/>
              </a:solidFill>
              <a:latin typeface="Quicksand"/>
              <a:ea typeface="Quicksand"/>
              <a:cs typeface="Quicksand"/>
              <a:sym typeface="Quicksand"/>
            </a:endParaRPr>
          </a:p>
          <a:p>
            <a:pPr indent="-419100" lvl="0" marL="457200" marR="0" rtl="0" algn="l">
              <a:lnSpc>
                <a:spcPct val="150000"/>
              </a:lnSpc>
              <a:spcBef>
                <a:spcPts val="120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Favorisce il pieno accesso alla </a:t>
            </a:r>
            <a:r>
              <a:rPr b="1" i="0" lang="en-US" sz="3000" u="none" cap="none" strike="noStrike">
                <a:solidFill>
                  <a:schemeClr val="lt1"/>
                </a:solidFill>
                <a:latin typeface="Quicksand"/>
                <a:ea typeface="Quicksand"/>
                <a:cs typeface="Quicksand"/>
                <a:sym typeface="Quicksand"/>
              </a:rPr>
              <a:t>comunicazione</a:t>
            </a:r>
            <a:r>
              <a:rPr b="0" i="0" lang="en-US" sz="3000" u="none" cap="none" strike="noStrike">
                <a:solidFill>
                  <a:schemeClr val="lt1"/>
                </a:solidFill>
                <a:latin typeface="Quicksand Medium"/>
                <a:ea typeface="Quicksand Medium"/>
                <a:cs typeface="Quicksand Medium"/>
                <a:sym typeface="Quicksand Medium"/>
              </a:rPr>
              <a:t> e all'</a:t>
            </a:r>
            <a:r>
              <a:rPr b="1" i="0" lang="en-US" sz="3000" u="none" cap="none" strike="noStrike">
                <a:solidFill>
                  <a:schemeClr val="lt1"/>
                </a:solidFill>
                <a:latin typeface="Quicksand"/>
                <a:ea typeface="Quicksand"/>
                <a:cs typeface="Quicksand"/>
                <a:sym typeface="Quicksand"/>
              </a:rPr>
              <a:t>apprendimento</a:t>
            </a:r>
            <a:endParaRPr b="1" i="0" sz="3000" u="none" cap="none" strike="noStrike">
              <a:solidFill>
                <a:schemeClr val="lt1"/>
              </a:solidFill>
              <a:latin typeface="Quicksand"/>
              <a:ea typeface="Quicksand"/>
              <a:cs typeface="Quicksand"/>
              <a:sym typeface="Quicksand"/>
            </a:endParaRPr>
          </a:p>
          <a:p>
            <a:pPr indent="-419100" lvl="0" marL="457200" marR="0" rtl="0" algn="l">
              <a:lnSpc>
                <a:spcPct val="150000"/>
              </a:lnSpc>
              <a:spcBef>
                <a:spcPts val="100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Rafforza le</a:t>
            </a:r>
            <a:r>
              <a:rPr b="1" i="0" lang="en-US" sz="3000" u="none" cap="none" strike="noStrike">
                <a:solidFill>
                  <a:schemeClr val="lt1"/>
                </a:solidFill>
                <a:latin typeface="Quicksand"/>
                <a:ea typeface="Quicksand"/>
                <a:cs typeface="Quicksand"/>
                <a:sym typeface="Quicksand"/>
              </a:rPr>
              <a:t> competenze linguistiche</a:t>
            </a:r>
            <a:r>
              <a:rPr b="0" i="0" lang="en-US" sz="3000" u="none" cap="none" strike="noStrike">
                <a:solidFill>
                  <a:schemeClr val="lt1"/>
                </a:solidFill>
                <a:latin typeface="Quicksand Medium"/>
                <a:ea typeface="Quicksand Medium"/>
                <a:cs typeface="Quicksand Medium"/>
                <a:sym typeface="Quicksand Medium"/>
              </a:rPr>
              <a:t> e la </a:t>
            </a:r>
            <a:r>
              <a:rPr b="1" i="0" lang="en-US" sz="3000" u="none" cap="none" strike="noStrike">
                <a:solidFill>
                  <a:schemeClr val="lt1"/>
                </a:solidFill>
                <a:latin typeface="Quicksand"/>
                <a:ea typeface="Quicksand"/>
                <a:cs typeface="Quicksand"/>
                <a:sym typeface="Quicksand"/>
              </a:rPr>
              <a:t>memoria</a:t>
            </a:r>
            <a:endParaRPr b="1" i="0" sz="3000" u="none" cap="none" strike="noStrike">
              <a:solidFill>
                <a:schemeClr val="lt1"/>
              </a:solidFill>
              <a:latin typeface="Quicksand"/>
              <a:ea typeface="Quicksand"/>
              <a:cs typeface="Quicksand"/>
              <a:sym typeface="Quicksand"/>
            </a:endParaRPr>
          </a:p>
          <a:p>
            <a:pPr indent="-419100" lvl="0" marL="457200" marR="0" rtl="0" algn="l">
              <a:lnSpc>
                <a:spcPct val="150000"/>
              </a:lnSpc>
              <a:spcBef>
                <a:spcPts val="100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Aiuta a sviluppare</a:t>
            </a:r>
            <a:r>
              <a:rPr b="1" i="0" lang="en-US" sz="3000" u="none" cap="none" strike="noStrike">
                <a:solidFill>
                  <a:schemeClr val="lt1"/>
                </a:solidFill>
                <a:latin typeface="Quicksand"/>
                <a:ea typeface="Quicksand"/>
                <a:cs typeface="Quicksand"/>
                <a:sym typeface="Quicksand"/>
              </a:rPr>
              <a:t> </a:t>
            </a:r>
            <a:r>
              <a:rPr b="0" i="0" lang="en-US" sz="3000" u="none" cap="none" strike="noStrike">
                <a:solidFill>
                  <a:schemeClr val="lt1"/>
                </a:solidFill>
                <a:latin typeface="Quicksand Medium"/>
                <a:ea typeface="Quicksand Medium"/>
                <a:cs typeface="Quicksand Medium"/>
                <a:sym typeface="Quicksand Medium"/>
              </a:rPr>
              <a:t>la flessibilità cognitiva (</a:t>
            </a:r>
            <a:r>
              <a:rPr b="1" i="0" lang="en-US" sz="3000" u="none" cap="none" strike="noStrike">
                <a:solidFill>
                  <a:schemeClr val="lt1"/>
                </a:solidFill>
                <a:latin typeface="Quicksand"/>
                <a:ea typeface="Quicksand"/>
                <a:cs typeface="Quicksand"/>
                <a:sym typeface="Quicksand"/>
              </a:rPr>
              <a:t>pensiero flessibile</a:t>
            </a:r>
            <a:r>
              <a:rPr b="0" i="0" lang="en-US" sz="3000" u="none" cap="none" strike="noStrike">
                <a:solidFill>
                  <a:schemeClr val="lt1"/>
                </a:solidFill>
                <a:latin typeface="Quicksand Medium"/>
                <a:ea typeface="Quicksand Medium"/>
                <a:cs typeface="Quicksand Medium"/>
                <a:sym typeface="Quicksand Medium"/>
              </a:rPr>
              <a:t>)</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50000"/>
              </a:lnSpc>
              <a:spcBef>
                <a:spcPts val="100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Facilita </a:t>
            </a:r>
            <a:r>
              <a:rPr b="1" i="0" lang="en-US" sz="3000" u="none" cap="none" strike="noStrike">
                <a:solidFill>
                  <a:schemeClr val="lt1"/>
                </a:solidFill>
                <a:latin typeface="Quicksand"/>
                <a:ea typeface="Quicksand"/>
                <a:cs typeface="Quicksand"/>
                <a:sym typeface="Quicksand"/>
              </a:rPr>
              <a:t>l’apprendimento di altre lingue</a:t>
            </a:r>
            <a:r>
              <a:rPr b="0" i="0" lang="en-US" sz="3000" u="none" cap="none" strike="noStrike">
                <a:solidFill>
                  <a:schemeClr val="lt1"/>
                </a:solidFill>
                <a:latin typeface="Quicksand Medium"/>
                <a:ea typeface="Quicksand Medium"/>
                <a:cs typeface="Quicksand Medium"/>
                <a:sym typeface="Quicksand Medium"/>
              </a:rPr>
              <a:t> in futuro</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50000"/>
              </a:lnSpc>
              <a:spcBef>
                <a:spcPts val="100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Rafforza l'</a:t>
            </a:r>
            <a:r>
              <a:rPr b="1" i="0" lang="en-US" sz="3000" u="none" cap="none" strike="noStrike">
                <a:solidFill>
                  <a:schemeClr val="lt1"/>
                </a:solidFill>
                <a:latin typeface="Quicksand"/>
                <a:ea typeface="Quicksand"/>
                <a:cs typeface="Quicksand"/>
                <a:sym typeface="Quicksand"/>
              </a:rPr>
              <a:t>identità e la consapevolezza culturale</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50000"/>
              </a:lnSpc>
              <a:spcBef>
                <a:spcPts val="100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Favorisce un maggiore </a:t>
            </a:r>
            <a:r>
              <a:rPr b="1" i="0" lang="en-US" sz="3000" u="none" cap="none" strike="noStrike">
                <a:solidFill>
                  <a:schemeClr val="lt1"/>
                </a:solidFill>
                <a:latin typeface="Quicksand"/>
                <a:ea typeface="Quicksand"/>
                <a:cs typeface="Quicksand"/>
                <a:sym typeface="Quicksand"/>
              </a:rPr>
              <a:t>successo scolastico e sociale</a:t>
            </a:r>
            <a:endParaRPr b="1" i="0" sz="3000" u="none" cap="none" strike="noStrike">
              <a:solidFill>
                <a:schemeClr val="lt1"/>
              </a:solidFill>
              <a:latin typeface="Quicksand"/>
              <a:ea typeface="Quicksand"/>
              <a:cs typeface="Quicksand"/>
              <a:sym typeface="Quicksand"/>
            </a:endParaRPr>
          </a:p>
          <a:p>
            <a:pPr indent="-419100" lvl="0" marL="457200" marR="0" rtl="0" algn="l">
              <a:lnSpc>
                <a:spcPct val="150000"/>
              </a:lnSpc>
              <a:spcBef>
                <a:spcPts val="1000"/>
              </a:spcBef>
              <a:spcAft>
                <a:spcPts val="100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Costruisce una solida base per l'</a:t>
            </a:r>
            <a:r>
              <a:rPr b="1" i="0" lang="en-US" sz="3000" u="none" cap="none" strike="noStrike">
                <a:solidFill>
                  <a:schemeClr val="lt1"/>
                </a:solidFill>
                <a:latin typeface="Quicksand"/>
                <a:ea typeface="Quicksand"/>
                <a:cs typeface="Quicksand"/>
                <a:sym typeface="Quicksand"/>
              </a:rPr>
              <a:t>apprendimento visivo</a:t>
            </a:r>
            <a:r>
              <a:rPr b="0" i="0" lang="en-US" sz="3000" u="none" cap="none" strike="noStrike">
                <a:solidFill>
                  <a:schemeClr val="lt1"/>
                </a:solidFill>
                <a:latin typeface="Quicksand Medium"/>
                <a:ea typeface="Quicksand Medium"/>
                <a:cs typeface="Quicksand Medium"/>
                <a:sym typeface="Quicksand Medium"/>
              </a:rPr>
              <a:t> (attraverso la lingua dei segni)</a:t>
            </a:r>
            <a:endParaRPr b="0" i="0" sz="3000" u="none" cap="none" strike="noStrike">
              <a:solidFill>
                <a:schemeClr val="lt1"/>
              </a:solidFill>
              <a:latin typeface="Quicksand Medium"/>
              <a:ea typeface="Quicksand Medium"/>
              <a:cs typeface="Quicksand Medium"/>
              <a:sym typeface="Quicksand Medium"/>
            </a:endParaRPr>
          </a:p>
        </p:txBody>
      </p:sp>
      <p:pic>
        <p:nvPicPr>
          <p:cNvPr id="224" name="Google Shape;224;g35774718967_0_52"/>
          <p:cNvPicPr preferRelativeResize="0"/>
          <p:nvPr/>
        </p:nvPicPr>
        <p:blipFill rotWithShape="1">
          <a:blip r:embed="rId5">
            <a:alphaModFix/>
          </a:blip>
          <a:srcRect b="42303" l="68386" r="0" t="0"/>
          <a:stretch/>
        </p:blipFill>
        <p:spPr>
          <a:xfrm>
            <a:off x="14077325" y="-422975"/>
            <a:ext cx="3982397" cy="4088157"/>
          </a:xfrm>
          <a:prstGeom prst="rect">
            <a:avLst/>
          </a:prstGeom>
          <a:noFill/>
          <a:ln>
            <a:noFill/>
          </a:ln>
        </p:spPr>
      </p:pic>
      <p:sp>
        <p:nvSpPr>
          <p:cNvPr id="225" name="Google Shape;225;g35774718967_0_52"/>
          <p:cNvSpPr txBox="1"/>
          <p:nvPr/>
        </p:nvSpPr>
        <p:spPr>
          <a:xfrm>
            <a:off x="4064283" y="671500"/>
            <a:ext cx="13065600" cy="1200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500"/>
              <a:buFont typeface="Arial"/>
              <a:buNone/>
            </a:pPr>
            <a:r>
              <a:rPr b="0" i="0" lang="en-US" sz="7800" u="none" cap="none" strike="noStrike">
                <a:solidFill>
                  <a:srgbClr val="FFFFFF"/>
                </a:solidFill>
                <a:latin typeface="Anton"/>
                <a:ea typeface="Anton"/>
                <a:cs typeface="Anton"/>
                <a:sym typeface="Anton"/>
              </a:rPr>
              <a:t>Bilinguismo</a:t>
            </a:r>
            <a:endParaRPr b="0" i="0" sz="7800" u="none" cap="none" strike="noStrike">
              <a:solidFill>
                <a:srgbClr val="000000"/>
              </a:solidFill>
              <a:latin typeface="Anton"/>
              <a:ea typeface="Anton"/>
              <a:cs typeface="Anton"/>
              <a:sym typeface="Anto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9" name="Shape 229"/>
        <p:cNvGrpSpPr/>
        <p:nvPr/>
      </p:nvGrpSpPr>
      <p:grpSpPr>
        <a:xfrm>
          <a:off x="0" y="0"/>
          <a:ext cx="0" cy="0"/>
          <a:chOff x="0" y="0"/>
          <a:chExt cx="0" cy="0"/>
        </a:xfrm>
      </p:grpSpPr>
      <p:grpSp>
        <p:nvGrpSpPr>
          <p:cNvPr id="230" name="Google Shape;230;g34d582fec11_2_1"/>
          <p:cNvGrpSpPr/>
          <p:nvPr/>
        </p:nvGrpSpPr>
        <p:grpSpPr>
          <a:xfrm>
            <a:off x="0" y="-216993"/>
            <a:ext cx="2922102" cy="10504504"/>
            <a:chOff x="0" y="-57150"/>
            <a:chExt cx="769602" cy="2766600"/>
          </a:xfrm>
        </p:grpSpPr>
        <p:sp>
          <p:nvSpPr>
            <p:cNvPr id="231" name="Google Shape;231;g34d582fec11_2_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2" name="Google Shape;232;g34d582fec11_2_1"/>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3" name="Google Shape;233;g34d582fec11_2_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g34d582fec11_2_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5" name="Google Shape;235;g34d582fec11_2_1"/>
          <p:cNvSpPr txBox="1"/>
          <p:nvPr/>
        </p:nvSpPr>
        <p:spPr>
          <a:xfrm>
            <a:off x="3887156" y="4510700"/>
            <a:ext cx="2922000" cy="104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6500"/>
              <a:buFont typeface="Arial"/>
              <a:buNone/>
            </a:pPr>
            <a:r>
              <a:rPr b="0" i="0" lang="en-US" sz="6500" u="none" cap="none" strike="noStrike">
                <a:solidFill>
                  <a:srgbClr val="FFFFFF"/>
                </a:solidFill>
                <a:latin typeface="Anton"/>
                <a:ea typeface="Anton"/>
                <a:cs typeface="Anton"/>
                <a:sym typeface="Anton"/>
              </a:rPr>
              <a:t>Video:</a:t>
            </a:r>
            <a:endParaRPr b="0" i="0" sz="2000" u="none" cap="none" strike="noStrike">
              <a:solidFill>
                <a:srgbClr val="000000"/>
              </a:solidFill>
              <a:latin typeface="Anton"/>
              <a:ea typeface="Anton"/>
              <a:cs typeface="Anton"/>
              <a:sym typeface="Anton"/>
            </a:endParaRPr>
          </a:p>
        </p:txBody>
      </p:sp>
      <p:pic>
        <p:nvPicPr>
          <p:cNvPr descr="#languagedeprivation #deaf #deafyouth #interview  #deafcommunity #deafeducation #deafresearchers&#10;#erasmusplus  #deafstudies  #deafcultureheritageanddiversity&#10;&#10;*********************&#10;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10;&#10;Finanziato dall'Unione europea. Le opinioni espresse appartengono, tuttavia, al solo o ai soli autori e non riflettono necessariamente le opinioni dell'Unione europea o dell’Agenzia esecutiva europea per l’istruzione e la cultura (EACEA). Né l'Unione europea né l'EACEA possono esserne ritenute responsabili.&#10;**********************" id="236" name="Google Shape;236;g34d582fec11_2_1" title="3.2 Deprivazione Linguistica (LIS - ITA)">
            <a:hlinkClick r:id="rId5"/>
          </p:cNvPr>
          <p:cNvPicPr preferRelativeResize="0"/>
          <p:nvPr/>
        </p:nvPicPr>
        <p:blipFill rotWithShape="1">
          <a:blip r:embed="rId6">
            <a:alphaModFix/>
          </a:blip>
          <a:srcRect b="0" l="0" r="0" t="0"/>
          <a:stretch/>
        </p:blipFill>
        <p:spPr>
          <a:xfrm>
            <a:off x="6809151" y="2015175"/>
            <a:ext cx="10227200" cy="5752793"/>
          </a:xfrm>
          <a:prstGeom prst="rect">
            <a:avLst/>
          </a:prstGeom>
          <a:noFill/>
          <a:ln>
            <a:noFill/>
          </a:ln>
        </p:spPr>
      </p:pic>
      <p:sp>
        <p:nvSpPr>
          <p:cNvPr id="237" name="Google Shape;237;g34d582fec11_2_1"/>
          <p:cNvSpPr txBox="1"/>
          <p:nvPr/>
        </p:nvSpPr>
        <p:spPr>
          <a:xfrm>
            <a:off x="6809150" y="8106025"/>
            <a:ext cx="504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lt1"/>
                </a:solidFill>
                <a:latin typeface="Quicksand Medium"/>
                <a:ea typeface="Quicksand Medium"/>
                <a:cs typeface="Quicksand Medium"/>
                <a:sym typeface="Quicksand Medium"/>
              </a:rPr>
              <a:t>Intervista: </a:t>
            </a:r>
            <a:r>
              <a:rPr lang="en-US" sz="1800" u="sng">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https://youtu.be/Ajwm_5zHdsE</a:t>
            </a:r>
            <a:r>
              <a:rPr lang="en-US" sz="1800">
                <a:solidFill>
                  <a:schemeClr val="lt1"/>
                </a:solidFill>
                <a:latin typeface="Quicksand Medium"/>
                <a:ea typeface="Quicksand Medium"/>
                <a:cs typeface="Quicksand Medium"/>
                <a:sym typeface="Quicksand Medium"/>
              </a:rPr>
              <a:t> </a:t>
            </a:r>
            <a:endParaRPr sz="1800">
              <a:solidFill>
                <a:schemeClr val="lt1"/>
              </a:solidFill>
              <a:latin typeface="Quicksand Medium"/>
              <a:ea typeface="Quicksand Medium"/>
              <a:cs typeface="Quicksand Medium"/>
              <a:sym typeface="Quicksa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
                                        </p:tgtEl>
                                        <p:attrNameLst>
                                          <p:attrName>style.visibility</p:attrName>
                                        </p:attrNameLst>
                                      </p:cBhvr>
                                      <p:to>
                                        <p:strVal val="visible"/>
                                      </p:to>
                                    </p:set>
                                    <p:animEffect filter="fade" transition="in">
                                      <p:cBhvr>
                                        <p:cTn dur="1000"/>
                                        <p:tgtEl>
                                          <p:spTgt spid="2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1" name="Shape 241"/>
        <p:cNvGrpSpPr/>
        <p:nvPr/>
      </p:nvGrpSpPr>
      <p:grpSpPr>
        <a:xfrm>
          <a:off x="0" y="0"/>
          <a:ext cx="0" cy="0"/>
          <a:chOff x="0" y="0"/>
          <a:chExt cx="0" cy="0"/>
        </a:xfrm>
      </p:grpSpPr>
      <p:grpSp>
        <p:nvGrpSpPr>
          <p:cNvPr id="242" name="Google Shape;242;g35774718967_0_62"/>
          <p:cNvGrpSpPr/>
          <p:nvPr/>
        </p:nvGrpSpPr>
        <p:grpSpPr>
          <a:xfrm>
            <a:off x="0" y="-216993"/>
            <a:ext cx="2922102" cy="10504504"/>
            <a:chOff x="0" y="-57150"/>
            <a:chExt cx="769602" cy="2766600"/>
          </a:xfrm>
        </p:grpSpPr>
        <p:sp>
          <p:nvSpPr>
            <p:cNvPr id="243" name="Google Shape;243;g35774718967_0_6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4" name="Google Shape;244;g35774718967_0_6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5" name="Google Shape;245;g35774718967_0_6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6" name="Google Shape;246;g35774718967_0_6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7" name="Google Shape;247;g35774718967_0_62"/>
          <p:cNvSpPr txBox="1"/>
          <p:nvPr/>
        </p:nvSpPr>
        <p:spPr>
          <a:xfrm>
            <a:off x="3855350" y="3110600"/>
            <a:ext cx="13065600" cy="5184000"/>
          </a:xfrm>
          <a:prstGeom prst="rect">
            <a:avLst/>
          </a:prstGeom>
          <a:noFill/>
          <a:ln>
            <a:noFill/>
          </a:ln>
        </p:spPr>
        <p:txBody>
          <a:bodyPr anchorCtr="0" anchor="t" bIns="91425" lIns="91425" spcFirstLastPara="1" rIns="91425" wrap="square" tIns="91425">
            <a:spAutoFit/>
          </a:bodyPr>
          <a:lstStyle/>
          <a:p>
            <a:pPr indent="-431800" lvl="0" marL="457200" marR="0" rtl="0" algn="l">
              <a:lnSpc>
                <a:spcPct val="200000"/>
              </a:lnSpc>
              <a:spcBef>
                <a:spcPts val="0"/>
              </a:spcBef>
              <a:spcAft>
                <a:spcPts val="0"/>
              </a:spcAft>
              <a:buClr>
                <a:schemeClr val="lt1"/>
              </a:buClr>
              <a:buSzPts val="32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Cosa hai visto nel video?</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200000"/>
              </a:lnSpc>
              <a:spcBef>
                <a:spcPts val="0"/>
              </a:spcBef>
              <a:spcAft>
                <a:spcPts val="0"/>
              </a:spcAft>
              <a:buClr>
                <a:schemeClr val="lt1"/>
              </a:buClr>
              <a:buSzPts val="32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Cosa è successo esattamente alla persona nel video?</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200000"/>
              </a:lnSpc>
              <a:spcBef>
                <a:spcPts val="0"/>
              </a:spcBef>
              <a:spcAft>
                <a:spcPts val="0"/>
              </a:spcAft>
              <a:buClr>
                <a:schemeClr val="lt1"/>
              </a:buClr>
              <a:buSzPts val="32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Che impatto ha avuto questo sulla sua vita?</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200000"/>
              </a:lnSpc>
              <a:spcBef>
                <a:spcPts val="0"/>
              </a:spcBef>
              <a:spcAft>
                <a:spcPts val="0"/>
              </a:spcAft>
              <a:buClr>
                <a:schemeClr val="lt1"/>
              </a:buClr>
              <a:buSzPts val="32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Perché pensi che questa situazione sia accaduta?</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Pensi che nella società ci sia abbastanza consapevolezza su questo tema?</a:t>
            </a:r>
            <a:endParaRPr b="0" i="0" sz="3200" u="none" cap="none" strike="noStrike">
              <a:solidFill>
                <a:schemeClr val="lt1"/>
              </a:solidFill>
              <a:latin typeface="Quicksand Medium"/>
              <a:ea typeface="Quicksand Medium"/>
              <a:cs typeface="Quicksand Medium"/>
              <a:sym typeface="Quicksand Medium"/>
            </a:endParaRPr>
          </a:p>
        </p:txBody>
      </p:sp>
      <p:pic>
        <p:nvPicPr>
          <p:cNvPr id="248" name="Google Shape;248;g35774718967_0_62"/>
          <p:cNvPicPr preferRelativeResize="0"/>
          <p:nvPr/>
        </p:nvPicPr>
        <p:blipFill rotWithShape="1">
          <a:blip r:embed="rId5">
            <a:alphaModFix/>
          </a:blip>
          <a:srcRect b="0" l="0" r="28294" t="0"/>
          <a:stretch/>
        </p:blipFill>
        <p:spPr>
          <a:xfrm>
            <a:off x="13488300" y="446850"/>
            <a:ext cx="3801426" cy="2982151"/>
          </a:xfrm>
          <a:prstGeom prst="rect">
            <a:avLst/>
          </a:prstGeom>
          <a:noFill/>
          <a:ln>
            <a:noFill/>
          </a:ln>
        </p:spPr>
      </p:pic>
      <p:sp>
        <p:nvSpPr>
          <p:cNvPr id="249" name="Google Shape;249;g35774718967_0_62"/>
          <p:cNvSpPr txBox="1"/>
          <p:nvPr/>
        </p:nvSpPr>
        <p:spPr>
          <a:xfrm>
            <a:off x="3855358" y="1272475"/>
            <a:ext cx="13065600" cy="104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6500"/>
              <a:buFont typeface="Arial"/>
              <a:buNone/>
            </a:pPr>
            <a:r>
              <a:rPr b="0" i="0" lang="en-US" sz="6500" u="none" cap="none" strike="noStrike">
                <a:solidFill>
                  <a:srgbClr val="FFFFFF"/>
                </a:solidFill>
                <a:latin typeface="Anton"/>
                <a:ea typeface="Anton"/>
                <a:cs typeface="Anton"/>
                <a:sym typeface="Anton"/>
              </a:rPr>
              <a:t>Cosa hai visto?</a:t>
            </a:r>
            <a:endParaRPr b="0" i="0" sz="2000" u="none" cap="none" strike="noStrike">
              <a:solidFill>
                <a:srgbClr val="000000"/>
              </a:solidFill>
              <a:latin typeface="Anton"/>
              <a:ea typeface="Anton"/>
              <a:cs typeface="Anton"/>
              <a:sym typeface="Anto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3" name="Shape 253"/>
        <p:cNvGrpSpPr/>
        <p:nvPr/>
      </p:nvGrpSpPr>
      <p:grpSpPr>
        <a:xfrm>
          <a:off x="0" y="0"/>
          <a:ext cx="0" cy="0"/>
          <a:chOff x="0" y="0"/>
          <a:chExt cx="0" cy="0"/>
        </a:xfrm>
      </p:grpSpPr>
      <p:sp>
        <p:nvSpPr>
          <p:cNvPr id="254" name="Google Shape;254;g35774718967_0_7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5" name="Google Shape;255;g35774718967_0_7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6" name="Google Shape;256;g35774718967_0_72"/>
          <p:cNvSpPr txBox="1"/>
          <p:nvPr/>
        </p:nvSpPr>
        <p:spPr>
          <a:xfrm>
            <a:off x="1119700" y="2489150"/>
            <a:ext cx="13448400" cy="6066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b="0" i="0" lang="en-US" sz="3000" u="none" cap="none" strike="noStrike">
                <a:solidFill>
                  <a:schemeClr val="lt1"/>
                </a:solidFill>
                <a:latin typeface="Quicksand Medium"/>
                <a:ea typeface="Quicksand Medium"/>
                <a:cs typeface="Quicksand Medium"/>
                <a:sym typeface="Quicksand Medium"/>
              </a:rPr>
              <a:t>Mancato accesso a una lingua nella fase cruciale dello sviluppo (0-5 anni)</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000"/>
              <a:buFont typeface="Arial"/>
              <a:buNone/>
            </a:pPr>
            <a:r>
              <a:rPr b="0" i="0" lang="en-US" sz="3000" u="sng" cap="none" strike="noStrike">
                <a:solidFill>
                  <a:schemeClr val="lt1"/>
                </a:solidFill>
                <a:latin typeface="Quicksand Medium"/>
                <a:ea typeface="Quicksand Medium"/>
                <a:cs typeface="Quicksand Medium"/>
                <a:sym typeface="Quicksand Medium"/>
              </a:rPr>
              <a:t>Conseguenze:</a:t>
            </a:r>
            <a:endParaRPr b="0" i="0" sz="3000" u="sng"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Ritardi cognitivi</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Difficoltà sociali ed emotive </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Difficoltà nella lettura e nella scrittura</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Rischi per la salute mentale </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rPr b="0" i="0" lang="en-US" sz="3000" u="none" cap="none" strike="noStrike">
                <a:solidFill>
                  <a:schemeClr val="lt1"/>
                </a:solidFill>
                <a:latin typeface="Quicksand Medium"/>
                <a:ea typeface="Quicksand Medium"/>
                <a:cs typeface="Quicksand Medium"/>
                <a:sym typeface="Quicksand Medium"/>
              </a:rPr>
              <a:t>L'impatto è per tutta la vita</a:t>
            </a:r>
            <a:endParaRPr b="0" i="0" sz="24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b="0" i="0" sz="3100" u="none" cap="none" strike="noStrike">
              <a:solidFill>
                <a:schemeClr val="lt1"/>
              </a:solidFill>
              <a:highlight>
                <a:srgbClr val="DBDFE4"/>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3200"/>
              <a:buFont typeface="Arial"/>
              <a:buNone/>
            </a:pPr>
            <a:r>
              <a:t/>
            </a:r>
            <a:endParaRPr b="0" i="0" sz="3600" u="none" cap="none" strike="noStrike">
              <a:solidFill>
                <a:schemeClr val="lt1"/>
              </a:solidFill>
              <a:latin typeface="Quicksand"/>
              <a:ea typeface="Quicksand"/>
              <a:cs typeface="Quicksand"/>
              <a:sym typeface="Quicksand"/>
            </a:endParaRPr>
          </a:p>
        </p:txBody>
      </p:sp>
      <p:sp>
        <p:nvSpPr>
          <p:cNvPr id="257" name="Google Shape;257;g35774718967_0_72"/>
          <p:cNvSpPr txBox="1"/>
          <p:nvPr/>
        </p:nvSpPr>
        <p:spPr>
          <a:xfrm>
            <a:off x="3336300" y="690050"/>
            <a:ext cx="12858900" cy="1215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
              <a:buFont typeface="Arial"/>
              <a:buNone/>
            </a:pPr>
            <a:r>
              <a:t/>
            </a:r>
            <a:endParaRPr b="0" i="0" sz="1000" u="none" cap="none" strike="noStrike">
              <a:solidFill>
                <a:srgbClr val="000000"/>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6500"/>
              <a:buFont typeface="Arial"/>
              <a:buNone/>
            </a:pPr>
            <a:r>
              <a:rPr b="0" i="0" lang="en-US" sz="6500" u="none" cap="none" strike="noStrike">
                <a:solidFill>
                  <a:srgbClr val="FFFFFF"/>
                </a:solidFill>
                <a:latin typeface="Anton"/>
                <a:ea typeface="Anton"/>
                <a:cs typeface="Anton"/>
                <a:sym typeface="Anton"/>
              </a:rPr>
              <a:t>Che cos'è la deprivazione linguistica?</a:t>
            </a:r>
            <a:endParaRPr b="0" i="0" sz="2000" u="none" cap="none" strike="noStrike">
              <a:solidFill>
                <a:srgbClr val="000000"/>
              </a:solidFill>
              <a:latin typeface="Anton"/>
              <a:ea typeface="Anton"/>
              <a:cs typeface="Anton"/>
              <a:sym typeface="Anton"/>
            </a:endParaRPr>
          </a:p>
        </p:txBody>
      </p:sp>
      <p:grpSp>
        <p:nvGrpSpPr>
          <p:cNvPr id="258" name="Google Shape;258;g35774718967_0_72"/>
          <p:cNvGrpSpPr/>
          <p:nvPr/>
        </p:nvGrpSpPr>
        <p:grpSpPr>
          <a:xfrm>
            <a:off x="9220717" y="3760761"/>
            <a:ext cx="8524997" cy="4795301"/>
            <a:chOff x="3312925" y="1906200"/>
            <a:chExt cx="14726200" cy="8283470"/>
          </a:xfrm>
        </p:grpSpPr>
        <p:pic>
          <p:nvPicPr>
            <p:cNvPr id="259" name="Google Shape;259;g35774718967_0_72"/>
            <p:cNvPicPr preferRelativeResize="0"/>
            <p:nvPr/>
          </p:nvPicPr>
          <p:blipFill rotWithShape="1">
            <a:blip r:embed="rId5">
              <a:alphaModFix/>
            </a:blip>
            <a:srcRect b="0" l="480" r="-480" t="0"/>
            <a:stretch/>
          </p:blipFill>
          <p:spPr>
            <a:xfrm>
              <a:off x="3312925" y="1906200"/>
              <a:ext cx="14726200" cy="8283470"/>
            </a:xfrm>
            <a:prstGeom prst="rect">
              <a:avLst/>
            </a:prstGeom>
            <a:noFill/>
            <a:ln>
              <a:noFill/>
            </a:ln>
          </p:spPr>
        </p:pic>
        <p:sp>
          <p:nvSpPr>
            <p:cNvPr id="260" name="Google Shape;260;g35774718967_0_72"/>
            <p:cNvSpPr txBox="1"/>
            <p:nvPr/>
          </p:nvSpPr>
          <p:spPr>
            <a:xfrm>
              <a:off x="9727650" y="2517752"/>
              <a:ext cx="7644900" cy="1200600"/>
            </a:xfrm>
            <a:prstGeom prst="rect">
              <a:avLst/>
            </a:prstGeom>
            <a:solidFill>
              <a:srgbClr val="161140"/>
            </a:solidFill>
            <a:ln>
              <a:noFill/>
            </a:ln>
          </p:spPr>
          <p:txBody>
            <a:bodyPr anchorCtr="0" anchor="t" bIns="52925" lIns="52925" spcFirstLastPara="1" rIns="52925" wrap="square" tIns="52925">
              <a:spAutoFit/>
            </a:bodyPr>
            <a:lstStyle/>
            <a:p>
              <a:pPr indent="0" lvl="0" marL="0" marR="0" rtl="0" algn="l">
                <a:lnSpc>
                  <a:spcPct val="100000"/>
                </a:lnSpc>
                <a:spcBef>
                  <a:spcPts val="695"/>
                </a:spcBef>
                <a:spcAft>
                  <a:spcPts val="0"/>
                </a:spcAft>
                <a:buClr>
                  <a:srgbClr val="000000"/>
                </a:buClr>
                <a:buSzPts val="1273"/>
                <a:buFont typeface="Arial"/>
                <a:buNone/>
              </a:pPr>
              <a:r>
                <a:rPr b="1" i="0" lang="en-US" sz="1273" u="none" cap="none" strike="noStrike">
                  <a:solidFill>
                    <a:schemeClr val="lt1"/>
                  </a:solidFill>
                  <a:latin typeface="Quicksand"/>
                  <a:ea typeface="Quicksand"/>
                  <a:cs typeface="Quicksand"/>
                  <a:sym typeface="Quicksand"/>
                </a:rPr>
                <a:t>Lingua matura:</a:t>
              </a:r>
              <a:r>
                <a:rPr b="0" i="0" lang="en-US" sz="1273" u="none" cap="none" strike="noStrike">
                  <a:solidFill>
                    <a:schemeClr val="lt1"/>
                  </a:solidFill>
                  <a:latin typeface="Quicksand Medium"/>
                  <a:ea typeface="Quicksand Medium"/>
                  <a:cs typeface="Quicksand Medium"/>
                  <a:sym typeface="Quicksand Medium"/>
                </a:rPr>
                <a:t> </a:t>
              </a:r>
              <a:br>
                <a:rPr b="0" i="0" lang="en-US" sz="1273" u="none" cap="none" strike="noStrike">
                  <a:solidFill>
                    <a:schemeClr val="lt1"/>
                  </a:solidFill>
                  <a:latin typeface="Quicksand Medium"/>
                  <a:ea typeface="Quicksand Medium"/>
                  <a:cs typeface="Quicksand Medium"/>
                  <a:sym typeface="Quicksand Medium"/>
                </a:rPr>
              </a:br>
              <a:r>
                <a:rPr b="0" i="0" lang="en-US" sz="1273" u="none" cap="none" strike="noStrike">
                  <a:solidFill>
                    <a:schemeClr val="lt1"/>
                  </a:solidFill>
                  <a:latin typeface="Quicksand Medium"/>
                  <a:ea typeface="Quicksand Medium"/>
                  <a:cs typeface="Quicksand Medium"/>
                  <a:sym typeface="Quicksand Medium"/>
                </a:rPr>
                <a:t>le competenze linguistiche si affinano per diversi contesti sociali e accademici.</a:t>
              </a:r>
              <a:endParaRPr b="0" i="0" sz="1273" u="none" cap="none" strike="noStrike">
                <a:solidFill>
                  <a:schemeClr val="lt1"/>
                </a:solidFill>
                <a:latin typeface="Quicksand Medium"/>
                <a:ea typeface="Quicksand Medium"/>
                <a:cs typeface="Quicksand Medium"/>
                <a:sym typeface="Quicksand Medium"/>
              </a:endParaRPr>
            </a:p>
          </p:txBody>
        </p:sp>
        <p:sp>
          <p:nvSpPr>
            <p:cNvPr id="261" name="Google Shape;261;g35774718967_0_72"/>
            <p:cNvSpPr txBox="1"/>
            <p:nvPr/>
          </p:nvSpPr>
          <p:spPr>
            <a:xfrm>
              <a:off x="8987377" y="4020571"/>
              <a:ext cx="8224800" cy="1200600"/>
            </a:xfrm>
            <a:prstGeom prst="rect">
              <a:avLst/>
            </a:prstGeom>
            <a:solidFill>
              <a:srgbClr val="161140"/>
            </a:solidFill>
            <a:ln>
              <a:noFill/>
            </a:ln>
          </p:spPr>
          <p:txBody>
            <a:bodyPr anchorCtr="0" anchor="t" bIns="52925" lIns="52925" spcFirstLastPara="1" rIns="52925" wrap="square" tIns="52925">
              <a:spAutoFit/>
            </a:bodyPr>
            <a:lstStyle/>
            <a:p>
              <a:pPr indent="0" lvl="0" marL="0" marR="0" rtl="0" algn="l">
                <a:lnSpc>
                  <a:spcPct val="100000"/>
                </a:lnSpc>
                <a:spcBef>
                  <a:spcPts val="695"/>
                </a:spcBef>
                <a:spcAft>
                  <a:spcPts val="0"/>
                </a:spcAft>
                <a:buClr>
                  <a:srgbClr val="000000"/>
                </a:buClr>
                <a:buSzPts val="1273"/>
                <a:buFont typeface="Arial"/>
                <a:buNone/>
              </a:pPr>
              <a:r>
                <a:rPr b="1" i="0" lang="en-US" sz="1273" u="none" cap="none" strike="noStrike">
                  <a:solidFill>
                    <a:schemeClr val="lt1"/>
                  </a:solidFill>
                  <a:latin typeface="Quicksand"/>
                  <a:ea typeface="Quicksand"/>
                  <a:cs typeface="Quicksand"/>
                  <a:sym typeface="Quicksand"/>
                </a:rPr>
                <a:t>Frasi complesse:</a:t>
              </a:r>
              <a:r>
                <a:rPr b="0" i="0" lang="en-US" sz="1273" u="none" cap="none" strike="noStrike">
                  <a:solidFill>
                    <a:schemeClr val="lt1"/>
                  </a:solidFill>
                  <a:latin typeface="Quicksand Medium"/>
                  <a:ea typeface="Quicksand Medium"/>
                  <a:cs typeface="Quicksand Medium"/>
                  <a:sym typeface="Quicksand Medium"/>
                </a:rPr>
                <a:t> </a:t>
              </a:r>
              <a:br>
                <a:rPr b="0" i="0" lang="en-US" sz="1273" u="none" cap="none" strike="noStrike">
                  <a:solidFill>
                    <a:schemeClr val="lt1"/>
                  </a:solidFill>
                  <a:latin typeface="Quicksand Medium"/>
                  <a:ea typeface="Quicksand Medium"/>
                  <a:cs typeface="Quicksand Medium"/>
                  <a:sym typeface="Quicksand Medium"/>
                </a:rPr>
              </a:br>
              <a:r>
                <a:rPr b="0" i="0" lang="en-US" sz="1273" u="none" cap="none" strike="noStrike">
                  <a:solidFill>
                    <a:schemeClr val="lt1"/>
                  </a:solidFill>
                  <a:latin typeface="Quicksand Medium"/>
                  <a:ea typeface="Quicksand Medium"/>
                  <a:cs typeface="Quicksand Medium"/>
                  <a:sym typeface="Quicksand Medium"/>
                </a:rPr>
                <a:t>frasi più lunghe e articolate, con una migliore comprensione delle regole grammaticali.</a:t>
              </a:r>
              <a:endParaRPr b="0" i="0" sz="1273" u="none" cap="none" strike="noStrike">
                <a:solidFill>
                  <a:schemeClr val="lt1"/>
                </a:solidFill>
                <a:latin typeface="Quicksand Medium"/>
                <a:ea typeface="Quicksand Medium"/>
                <a:cs typeface="Quicksand Medium"/>
                <a:sym typeface="Quicksand Medium"/>
              </a:endParaRPr>
            </a:p>
          </p:txBody>
        </p:sp>
        <p:sp>
          <p:nvSpPr>
            <p:cNvPr id="262" name="Google Shape;262;g35774718967_0_72"/>
            <p:cNvSpPr txBox="1"/>
            <p:nvPr/>
          </p:nvSpPr>
          <p:spPr>
            <a:xfrm>
              <a:off x="8130839" y="5198282"/>
              <a:ext cx="8224800" cy="1200600"/>
            </a:xfrm>
            <a:prstGeom prst="rect">
              <a:avLst/>
            </a:prstGeom>
            <a:solidFill>
              <a:srgbClr val="161140"/>
            </a:solidFill>
            <a:ln>
              <a:noFill/>
            </a:ln>
          </p:spPr>
          <p:txBody>
            <a:bodyPr anchorCtr="0" anchor="t" bIns="52925" lIns="52925" spcFirstLastPara="1" rIns="52925" wrap="square" tIns="52925">
              <a:spAutoFit/>
            </a:bodyPr>
            <a:lstStyle/>
            <a:p>
              <a:pPr indent="0" lvl="0" marL="0" marR="0" rtl="0" algn="l">
                <a:lnSpc>
                  <a:spcPct val="100000"/>
                </a:lnSpc>
                <a:spcBef>
                  <a:spcPts val="695"/>
                </a:spcBef>
                <a:spcAft>
                  <a:spcPts val="0"/>
                </a:spcAft>
                <a:buClr>
                  <a:srgbClr val="000000"/>
                </a:buClr>
                <a:buSzPts val="1273"/>
                <a:buFont typeface="Arial"/>
                <a:buNone/>
              </a:pPr>
              <a:r>
                <a:rPr b="1" i="0" lang="en-US" sz="1273" u="none" cap="none" strike="noStrike">
                  <a:solidFill>
                    <a:schemeClr val="lt1"/>
                  </a:solidFill>
                  <a:latin typeface="Quicksand"/>
                  <a:ea typeface="Quicksand"/>
                  <a:cs typeface="Quicksand"/>
                  <a:sym typeface="Quicksand"/>
                </a:rPr>
                <a:t>Fase precoce a più parole:</a:t>
              </a:r>
              <a:r>
                <a:rPr b="0" i="0" lang="en-US" sz="1273" u="none" cap="none" strike="noStrike">
                  <a:solidFill>
                    <a:schemeClr val="lt1"/>
                  </a:solidFill>
                  <a:latin typeface="Quicksand Medium"/>
                  <a:ea typeface="Quicksand Medium"/>
                  <a:cs typeface="Quicksand Medium"/>
                  <a:sym typeface="Quicksand Medium"/>
                </a:rPr>
                <a:t> </a:t>
              </a:r>
              <a:br>
                <a:rPr b="0" i="0" lang="en-US" sz="1273" u="none" cap="none" strike="noStrike">
                  <a:solidFill>
                    <a:schemeClr val="lt1"/>
                  </a:solidFill>
                  <a:latin typeface="Quicksand Medium"/>
                  <a:ea typeface="Quicksand Medium"/>
                  <a:cs typeface="Quicksand Medium"/>
                  <a:sym typeface="Quicksand Medium"/>
                </a:rPr>
              </a:br>
              <a:r>
                <a:rPr b="0" i="0" lang="en-US" sz="1273" u="none" cap="none" strike="noStrike">
                  <a:solidFill>
                    <a:schemeClr val="lt1"/>
                  </a:solidFill>
                  <a:latin typeface="Quicksand Medium"/>
                  <a:ea typeface="Quicksand Medium"/>
                  <a:cs typeface="Quicksand Medium"/>
                  <a:sym typeface="Quicksand Medium"/>
                </a:rPr>
                <a:t>il vocabolario si amplia e si iniziano a formare frasi semplici con una grammatica di base.</a:t>
              </a:r>
              <a:endParaRPr b="0" i="0" sz="1273" u="none" cap="none" strike="noStrike">
                <a:solidFill>
                  <a:schemeClr val="lt1"/>
                </a:solidFill>
                <a:latin typeface="Quicksand Medium"/>
                <a:ea typeface="Quicksand Medium"/>
                <a:cs typeface="Quicksand Medium"/>
                <a:sym typeface="Quicksand Medium"/>
              </a:endParaRPr>
            </a:p>
          </p:txBody>
        </p:sp>
        <p:sp>
          <p:nvSpPr>
            <p:cNvPr id="263" name="Google Shape;263;g35774718967_0_72"/>
            <p:cNvSpPr txBox="1"/>
            <p:nvPr/>
          </p:nvSpPr>
          <p:spPr>
            <a:xfrm>
              <a:off x="7207464" y="6403564"/>
              <a:ext cx="8224800" cy="861900"/>
            </a:xfrm>
            <a:prstGeom prst="rect">
              <a:avLst/>
            </a:prstGeom>
            <a:solidFill>
              <a:srgbClr val="161140"/>
            </a:solidFill>
            <a:ln>
              <a:noFill/>
            </a:ln>
          </p:spPr>
          <p:txBody>
            <a:bodyPr anchorCtr="0" anchor="t" bIns="52925" lIns="52925" spcFirstLastPara="1" rIns="52925" wrap="square" tIns="52925">
              <a:spAutoFit/>
            </a:bodyPr>
            <a:lstStyle/>
            <a:p>
              <a:pPr indent="0" lvl="0" marL="0" marR="0" rtl="0" algn="l">
                <a:lnSpc>
                  <a:spcPct val="100000"/>
                </a:lnSpc>
                <a:spcBef>
                  <a:spcPts val="695"/>
                </a:spcBef>
                <a:spcAft>
                  <a:spcPts val="0"/>
                </a:spcAft>
                <a:buClr>
                  <a:srgbClr val="000000"/>
                </a:buClr>
                <a:buSzPts val="1273"/>
                <a:buFont typeface="Arial"/>
                <a:buNone/>
              </a:pPr>
              <a:r>
                <a:rPr b="1" i="0" lang="en-US" sz="1273" u="none" cap="none" strike="noStrike">
                  <a:solidFill>
                    <a:schemeClr val="lt1"/>
                  </a:solidFill>
                  <a:latin typeface="Quicksand"/>
                  <a:ea typeface="Quicksand"/>
                  <a:cs typeface="Quicksand"/>
                  <a:sym typeface="Quicksand"/>
                </a:rPr>
                <a:t>Fase delle due parole:</a:t>
              </a:r>
              <a:r>
                <a:rPr b="0" i="0" lang="en-US" sz="1273" u="none" cap="none" strike="noStrike">
                  <a:solidFill>
                    <a:schemeClr val="lt1"/>
                  </a:solidFill>
                  <a:latin typeface="Quicksand Medium"/>
                  <a:ea typeface="Quicksand Medium"/>
                  <a:cs typeface="Quicksand Medium"/>
                  <a:sym typeface="Quicksand Medium"/>
                </a:rPr>
                <a:t> </a:t>
              </a:r>
              <a:br>
                <a:rPr b="0" i="0" lang="en-US" sz="1273" u="none" cap="none" strike="noStrike">
                  <a:solidFill>
                    <a:schemeClr val="lt1"/>
                  </a:solidFill>
                  <a:latin typeface="Quicksand Medium"/>
                  <a:ea typeface="Quicksand Medium"/>
                  <a:cs typeface="Quicksand Medium"/>
                  <a:sym typeface="Quicksand Medium"/>
                </a:rPr>
              </a:br>
              <a:r>
                <a:rPr b="0" i="0" lang="en-US" sz="1273" u="none" cap="none" strike="noStrike">
                  <a:solidFill>
                    <a:schemeClr val="lt1"/>
                  </a:solidFill>
                  <a:latin typeface="Quicksand Medium"/>
                  <a:ea typeface="Quicksand Medium"/>
                  <a:cs typeface="Quicksand Medium"/>
                  <a:sym typeface="Quicksand Medium"/>
                </a:rPr>
                <a:t>semplici combinazioni di due parole, come “voglio biscotto”.</a:t>
              </a:r>
              <a:endParaRPr b="0" i="0" sz="1273" u="none" cap="none" strike="noStrike">
                <a:solidFill>
                  <a:schemeClr val="lt1"/>
                </a:solidFill>
                <a:latin typeface="Quicksand Medium"/>
                <a:ea typeface="Quicksand Medium"/>
                <a:cs typeface="Quicksand Medium"/>
                <a:sym typeface="Quicksand Medium"/>
              </a:endParaRPr>
            </a:p>
          </p:txBody>
        </p:sp>
        <p:sp>
          <p:nvSpPr>
            <p:cNvPr id="264" name="Google Shape;264;g35774718967_0_72"/>
            <p:cNvSpPr txBox="1"/>
            <p:nvPr/>
          </p:nvSpPr>
          <p:spPr>
            <a:xfrm>
              <a:off x="6398575" y="7517273"/>
              <a:ext cx="10323300" cy="861900"/>
            </a:xfrm>
            <a:prstGeom prst="rect">
              <a:avLst/>
            </a:prstGeom>
            <a:solidFill>
              <a:srgbClr val="161140"/>
            </a:solidFill>
            <a:ln>
              <a:noFill/>
            </a:ln>
          </p:spPr>
          <p:txBody>
            <a:bodyPr anchorCtr="0" anchor="t" bIns="52925" lIns="52925" spcFirstLastPara="1" rIns="52925" wrap="square" tIns="52925">
              <a:spAutoFit/>
            </a:bodyPr>
            <a:lstStyle/>
            <a:p>
              <a:pPr indent="0" lvl="0" marL="0" marR="0" rtl="0" algn="l">
                <a:lnSpc>
                  <a:spcPct val="100000"/>
                </a:lnSpc>
                <a:spcBef>
                  <a:spcPts val="695"/>
                </a:spcBef>
                <a:spcAft>
                  <a:spcPts val="0"/>
                </a:spcAft>
                <a:buClr>
                  <a:srgbClr val="000000"/>
                </a:buClr>
                <a:buSzPts val="1273"/>
                <a:buFont typeface="Arial"/>
                <a:buNone/>
              </a:pPr>
              <a:r>
                <a:rPr b="1" i="0" lang="en-US" sz="1273" u="none" cap="none" strike="noStrike">
                  <a:solidFill>
                    <a:schemeClr val="lt1"/>
                  </a:solidFill>
                  <a:latin typeface="Quicksand"/>
                  <a:ea typeface="Quicksand"/>
                  <a:cs typeface="Quicksand"/>
                  <a:sym typeface="Quicksand"/>
                </a:rPr>
                <a:t>Fase della parola singola:</a:t>
              </a:r>
              <a:r>
                <a:rPr b="0" i="0" lang="en-US" sz="1273" u="none" cap="none" strike="noStrike">
                  <a:solidFill>
                    <a:schemeClr val="lt1"/>
                  </a:solidFill>
                  <a:latin typeface="Quicksand Medium"/>
                  <a:ea typeface="Quicksand Medium"/>
                  <a:cs typeface="Quicksand Medium"/>
                  <a:sym typeface="Quicksand Medium"/>
                </a:rPr>
                <a:t> </a:t>
              </a:r>
              <a:br>
                <a:rPr b="0" i="0" lang="en-US" sz="1273" u="none" cap="none" strike="noStrike">
                  <a:solidFill>
                    <a:schemeClr val="lt1"/>
                  </a:solidFill>
                  <a:latin typeface="Quicksand Medium"/>
                  <a:ea typeface="Quicksand Medium"/>
                  <a:cs typeface="Quicksand Medium"/>
                  <a:sym typeface="Quicksand Medium"/>
                </a:rPr>
              </a:br>
              <a:r>
                <a:rPr b="0" i="0" lang="en-US" sz="1273" u="none" cap="none" strike="noStrike">
                  <a:solidFill>
                    <a:schemeClr val="lt1"/>
                  </a:solidFill>
                  <a:latin typeface="Quicksand Medium"/>
                  <a:ea typeface="Quicksand Medium"/>
                  <a:cs typeface="Quicksand Medium"/>
                  <a:sym typeface="Quicksand Medium"/>
                </a:rPr>
                <a:t>prime parole e comprensione che è più avanzata rispetto alla produzione.</a:t>
              </a:r>
              <a:endParaRPr b="0" i="0" sz="1273" u="none" cap="none" strike="noStrike">
                <a:solidFill>
                  <a:schemeClr val="lt1"/>
                </a:solidFill>
                <a:latin typeface="Quicksand Medium"/>
                <a:ea typeface="Quicksand Medium"/>
                <a:cs typeface="Quicksand Medium"/>
                <a:sym typeface="Quicksand Medium"/>
              </a:endParaRPr>
            </a:p>
          </p:txBody>
        </p:sp>
        <p:sp>
          <p:nvSpPr>
            <p:cNvPr id="265" name="Google Shape;265;g35774718967_0_72"/>
            <p:cNvSpPr txBox="1"/>
            <p:nvPr/>
          </p:nvSpPr>
          <p:spPr>
            <a:xfrm>
              <a:off x="5516284" y="8630948"/>
              <a:ext cx="8823600" cy="861900"/>
            </a:xfrm>
            <a:prstGeom prst="rect">
              <a:avLst/>
            </a:prstGeom>
            <a:solidFill>
              <a:srgbClr val="161140"/>
            </a:solidFill>
            <a:ln>
              <a:noFill/>
            </a:ln>
          </p:spPr>
          <p:txBody>
            <a:bodyPr anchorCtr="0" anchor="t" bIns="52925" lIns="52925" spcFirstLastPara="1" rIns="52925" wrap="square" tIns="52925">
              <a:spAutoFit/>
            </a:bodyPr>
            <a:lstStyle/>
            <a:p>
              <a:pPr indent="0" lvl="0" marL="0" marR="0" rtl="0" algn="l">
                <a:lnSpc>
                  <a:spcPct val="100000"/>
                </a:lnSpc>
                <a:spcBef>
                  <a:spcPts val="695"/>
                </a:spcBef>
                <a:spcAft>
                  <a:spcPts val="0"/>
                </a:spcAft>
                <a:buClr>
                  <a:srgbClr val="000000"/>
                </a:buClr>
                <a:buSzPts val="1273"/>
                <a:buFont typeface="Arial"/>
                <a:buNone/>
              </a:pPr>
              <a:r>
                <a:rPr b="1" i="0" lang="en-US" sz="1273" u="none" cap="none" strike="noStrike">
                  <a:solidFill>
                    <a:schemeClr val="lt1"/>
                  </a:solidFill>
                  <a:latin typeface="Quicksand"/>
                  <a:ea typeface="Quicksand"/>
                  <a:cs typeface="Quicksand"/>
                  <a:sym typeface="Quicksand"/>
                </a:rPr>
                <a:t>Fase pre-linguistica:</a:t>
              </a:r>
              <a:r>
                <a:rPr b="0" i="0" lang="en-US" sz="1273" u="none" cap="none" strike="noStrike">
                  <a:solidFill>
                    <a:schemeClr val="lt1"/>
                  </a:solidFill>
                  <a:latin typeface="Quicksand Medium"/>
                  <a:ea typeface="Quicksand Medium"/>
                  <a:cs typeface="Quicksand Medium"/>
                  <a:sym typeface="Quicksand Medium"/>
                </a:rPr>
                <a:t> </a:t>
              </a:r>
              <a:br>
                <a:rPr b="0" i="0" lang="en-US" sz="1273" u="none" cap="none" strike="noStrike">
                  <a:solidFill>
                    <a:schemeClr val="lt1"/>
                  </a:solidFill>
                  <a:latin typeface="Quicksand Medium"/>
                  <a:ea typeface="Quicksand Medium"/>
                  <a:cs typeface="Quicksand Medium"/>
                  <a:sym typeface="Quicksand Medium"/>
                </a:rPr>
              </a:br>
              <a:r>
                <a:rPr b="0" i="0" lang="en-US" sz="1273" u="none" cap="none" strike="noStrike">
                  <a:solidFill>
                    <a:schemeClr val="lt1"/>
                  </a:solidFill>
                  <a:latin typeface="Quicksand Medium"/>
                  <a:ea typeface="Quicksand Medium"/>
                  <a:cs typeface="Quicksand Medium"/>
                  <a:sym typeface="Quicksand Medium"/>
                </a:rPr>
                <a:t>vocalizzi e lallazione; inizia la comprensione della comunicazione.</a:t>
              </a:r>
              <a:endParaRPr b="0" i="0" sz="1273" u="none" cap="none" strike="noStrike">
                <a:solidFill>
                  <a:schemeClr val="lt1"/>
                </a:solidFill>
                <a:latin typeface="Quicksand Medium"/>
                <a:ea typeface="Quicksand Medium"/>
                <a:cs typeface="Quicksand Medium"/>
                <a:sym typeface="Quicksand Medium"/>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9" name="Shape 269"/>
        <p:cNvGrpSpPr/>
        <p:nvPr/>
      </p:nvGrpSpPr>
      <p:grpSpPr>
        <a:xfrm>
          <a:off x="0" y="0"/>
          <a:ext cx="0" cy="0"/>
          <a:chOff x="0" y="0"/>
          <a:chExt cx="0" cy="0"/>
        </a:xfrm>
      </p:grpSpPr>
      <p:grpSp>
        <p:nvGrpSpPr>
          <p:cNvPr id="270" name="Google Shape;270;g34d582fec11_2_12"/>
          <p:cNvGrpSpPr/>
          <p:nvPr/>
        </p:nvGrpSpPr>
        <p:grpSpPr>
          <a:xfrm>
            <a:off x="0" y="-216993"/>
            <a:ext cx="2922102" cy="10504504"/>
            <a:chOff x="0" y="-57150"/>
            <a:chExt cx="769602" cy="2766600"/>
          </a:xfrm>
        </p:grpSpPr>
        <p:sp>
          <p:nvSpPr>
            <p:cNvPr id="271" name="Google Shape;271;g34d582fec11_2_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2" name="Google Shape;272;g34d582fec11_2_12"/>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3" name="Google Shape;273;g34d582fec11_2_1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4" name="Google Shape;274;g34d582fec11_2_1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75" name="Google Shape;275;g34d582fec11_2_12"/>
          <p:cNvPicPr preferRelativeResize="0"/>
          <p:nvPr/>
        </p:nvPicPr>
        <p:blipFill rotWithShape="1">
          <a:blip r:embed="rId5">
            <a:alphaModFix/>
          </a:blip>
          <a:srcRect b="0" l="28612" r="11669" t="0"/>
          <a:stretch/>
        </p:blipFill>
        <p:spPr>
          <a:xfrm>
            <a:off x="10247400" y="5337375"/>
            <a:ext cx="5069074" cy="4774750"/>
          </a:xfrm>
          <a:prstGeom prst="rect">
            <a:avLst/>
          </a:prstGeom>
          <a:noFill/>
          <a:ln>
            <a:noFill/>
          </a:ln>
        </p:spPr>
      </p:pic>
      <p:sp>
        <p:nvSpPr>
          <p:cNvPr id="276" name="Google Shape;276;g34d582fec11_2_12"/>
          <p:cNvSpPr txBox="1"/>
          <p:nvPr/>
        </p:nvSpPr>
        <p:spPr>
          <a:xfrm>
            <a:off x="3673155" y="757550"/>
            <a:ext cx="5416800" cy="1156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7200"/>
              <a:buFont typeface="Arial"/>
              <a:buNone/>
            </a:pPr>
            <a:r>
              <a:rPr b="0" i="0" lang="en-US" sz="7200" u="none" cap="none" strike="noStrike">
                <a:solidFill>
                  <a:srgbClr val="FFFFFF"/>
                </a:solidFill>
                <a:latin typeface="Anton"/>
                <a:ea typeface="Anton"/>
                <a:cs typeface="Anton"/>
                <a:sym typeface="Anton"/>
              </a:rPr>
              <a:t>Fatti</a:t>
            </a:r>
            <a:endParaRPr b="0" i="0" sz="7200" u="none" cap="none" strike="noStrike">
              <a:solidFill>
                <a:srgbClr val="000000"/>
              </a:solidFill>
              <a:latin typeface="Anton"/>
              <a:ea typeface="Anton"/>
              <a:cs typeface="Anton"/>
              <a:sym typeface="Anton"/>
            </a:endParaRPr>
          </a:p>
        </p:txBody>
      </p:sp>
      <p:sp>
        <p:nvSpPr>
          <p:cNvPr id="277" name="Google Shape;277;g34d582fec11_2_12"/>
          <p:cNvSpPr txBox="1"/>
          <p:nvPr/>
        </p:nvSpPr>
        <p:spPr>
          <a:xfrm>
            <a:off x="3546525" y="2322225"/>
            <a:ext cx="14173500" cy="5208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700"/>
              <a:buFont typeface="Arial"/>
              <a:buNone/>
            </a:pPr>
            <a:r>
              <a:rPr b="0" i="0" lang="en-US" sz="3200" u="none" cap="none" strike="noStrike">
                <a:solidFill>
                  <a:schemeClr val="lt1"/>
                </a:solidFill>
                <a:latin typeface="Quicksand Medium"/>
                <a:ea typeface="Quicksand Medium"/>
                <a:cs typeface="Quicksand Medium"/>
                <a:sym typeface="Quicksand Medium"/>
              </a:rPr>
              <a:t>Meno del 2% dei bambini sordi ha accesso precoce alla lingua dei segni.</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rPr b="0" i="0" lang="en-US" sz="3200" u="none" cap="none" strike="noStrike">
                <a:solidFill>
                  <a:schemeClr val="lt1"/>
                </a:solidFill>
                <a:latin typeface="Quicksand Medium"/>
                <a:ea typeface="Quicksand Medium"/>
                <a:cs typeface="Quicksand Medium"/>
                <a:sym typeface="Quicksand Medium"/>
              </a:rPr>
              <a:t>Circa il 90% dei bambini sordi nasce da genitori udenti.</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rPr b="0" i="0" lang="en-US" sz="3200" u="none" cap="none" strike="noStrike">
                <a:solidFill>
                  <a:schemeClr val="lt1"/>
                </a:solidFill>
                <a:latin typeface="Quicksand Medium"/>
                <a:ea typeface="Quicksand Medium"/>
                <a:cs typeface="Quicksand Medium"/>
                <a:sym typeface="Quicksand Medium"/>
              </a:rPr>
              <a:t>La maggior parte delle famiglie udenti non usa la lingua dei segni.</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rPr b="0" i="0" lang="en-US" sz="3200" u="none" cap="none" strike="noStrike">
                <a:solidFill>
                  <a:schemeClr val="lt1"/>
                </a:solidFill>
                <a:latin typeface="Quicksand Medium"/>
                <a:ea typeface="Quicksand Medium"/>
                <a:cs typeface="Quicksand Medium"/>
                <a:sym typeface="Quicksand Medium"/>
              </a:rPr>
              <a:t>Perché pensi che sia così?</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1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45720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81" name="Shape 281"/>
        <p:cNvGrpSpPr/>
        <p:nvPr/>
      </p:nvGrpSpPr>
      <p:grpSpPr>
        <a:xfrm>
          <a:off x="0" y="0"/>
          <a:ext cx="0" cy="0"/>
          <a:chOff x="0" y="0"/>
          <a:chExt cx="0" cy="0"/>
        </a:xfrm>
      </p:grpSpPr>
      <p:sp>
        <p:nvSpPr>
          <p:cNvPr id="282" name="Google Shape;282;g34a00579630_0_10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3" name="Google Shape;283;g34a00579630_0_10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g34a00579630_0_101"/>
          <p:cNvSpPr txBox="1"/>
          <p:nvPr/>
        </p:nvSpPr>
        <p:spPr>
          <a:xfrm>
            <a:off x="4064275" y="3958225"/>
            <a:ext cx="13448400" cy="1751700"/>
          </a:xfrm>
          <a:prstGeom prst="rect">
            <a:avLst/>
          </a:prstGeom>
          <a:noFill/>
          <a:ln>
            <a:noFill/>
          </a:ln>
        </p:spPr>
        <p:txBody>
          <a:bodyPr anchorCtr="0" anchor="t" bIns="91425" lIns="91425" spcFirstLastPara="1" rIns="91425" wrap="square" tIns="91425">
            <a:spAutoFit/>
          </a:bodyPr>
          <a:lstStyle/>
          <a:p>
            <a:pPr indent="0" lvl="0" marL="457200" marR="0" rtl="0" algn="l">
              <a:lnSpc>
                <a:spcPct val="115000"/>
              </a:lnSpc>
              <a:spcBef>
                <a:spcPts val="120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a:p>
            <a:pPr indent="0" lvl="0" marL="457200" marR="0" rtl="0" algn="l">
              <a:lnSpc>
                <a:spcPct val="115000"/>
              </a:lnSpc>
              <a:spcBef>
                <a:spcPts val="120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45720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graphicFrame>
        <p:nvGraphicFramePr>
          <p:cNvPr id="285" name="Google Shape;285;g34a00579630_0_101"/>
          <p:cNvGraphicFramePr/>
          <p:nvPr/>
        </p:nvGraphicFramePr>
        <p:xfrm>
          <a:off x="1129675" y="3283600"/>
          <a:ext cx="3000000" cy="3000000"/>
        </p:xfrm>
        <a:graphic>
          <a:graphicData uri="http://schemas.openxmlformats.org/drawingml/2006/table">
            <a:tbl>
              <a:tblPr>
                <a:noFill/>
                <a:tableStyleId>{7E93E40F-EDE8-40E2-9BCF-15E7863B5C94}</a:tableStyleId>
              </a:tblPr>
              <a:tblGrid>
                <a:gridCol w="12723375"/>
                <a:gridCol w="3659625"/>
              </a:tblGrid>
              <a:tr h="472375">
                <a:tc>
                  <a:txBody>
                    <a:bodyPr/>
                    <a:lstStyle/>
                    <a:p>
                      <a:pPr indent="0" lvl="0" marL="0" marR="0" rtl="0" algn="l">
                        <a:lnSpc>
                          <a:spcPct val="100000"/>
                        </a:lnSpc>
                        <a:spcBef>
                          <a:spcPts val="0"/>
                        </a:spcBef>
                        <a:spcAft>
                          <a:spcPts val="0"/>
                        </a:spcAft>
                        <a:buClr>
                          <a:srgbClr val="000000"/>
                        </a:buClr>
                        <a:buSzPts val="1700"/>
                        <a:buFont typeface="Arial"/>
                        <a:buNone/>
                      </a:pPr>
                      <a:r>
                        <a:rPr b="1" i="1" lang="en-US" sz="2100" u="none" cap="none" strike="noStrike">
                          <a:solidFill>
                            <a:schemeClr val="lt1"/>
                          </a:solidFill>
                          <a:latin typeface="Quicksand Medium"/>
                          <a:ea typeface="Quicksand Medium"/>
                          <a:cs typeface="Quicksand Medium"/>
                          <a:sym typeface="Quicksand Medium"/>
                        </a:rPr>
                        <a:t>Domanda / Spiegazione</a:t>
                      </a:r>
                      <a:endParaRPr i="1" sz="21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rPr b="1" i="1" lang="en-US" sz="2100" u="none" cap="none" strike="noStrike">
                          <a:solidFill>
                            <a:schemeClr val="lt1"/>
                          </a:solidFill>
                          <a:latin typeface="Quicksand"/>
                          <a:ea typeface="Quicksand"/>
                          <a:cs typeface="Quicksand"/>
                          <a:sym typeface="Quicksand"/>
                        </a:rPr>
                        <a:t>Risposta</a:t>
                      </a:r>
                      <a:endParaRPr b="1" i="1" sz="2100" u="none" cap="none" strike="noStrike">
                        <a:solidFill>
                          <a:schemeClr val="lt1"/>
                        </a:solidFill>
                        <a:latin typeface="Quicksand"/>
                        <a:ea typeface="Quicksand"/>
                        <a:cs typeface="Quicksand"/>
                        <a:sym typeface="Quicksand"/>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752050">
                <a:tc>
                  <a:txBody>
                    <a:bodyPr/>
                    <a:lstStyle/>
                    <a:p>
                      <a:pPr indent="0" lvl="0" marL="0" marR="0" rtl="0" algn="l">
                        <a:lnSpc>
                          <a:spcPct val="100000"/>
                        </a:lnSpc>
                        <a:spcBef>
                          <a:spcPts val="0"/>
                        </a:spcBef>
                        <a:spcAft>
                          <a:spcPts val="0"/>
                        </a:spcAft>
                        <a:buClr>
                          <a:schemeClr val="dk1"/>
                        </a:buClr>
                        <a:buSzPts val="1700"/>
                        <a:buFont typeface="Arial"/>
                        <a:buNone/>
                      </a:pPr>
                      <a:r>
                        <a:rPr b="1" lang="en-US" sz="2100" u="none" cap="none" strike="noStrike">
                          <a:solidFill>
                            <a:schemeClr val="lt1"/>
                          </a:solidFill>
                          <a:latin typeface="Quicksand Medium"/>
                          <a:ea typeface="Quicksand Medium"/>
                          <a:cs typeface="Quicksand Medium"/>
                          <a:sym typeface="Quicksand Medium"/>
                        </a:rPr>
                        <a:t>Lingua alla nascita / lingua madre</a:t>
                      </a:r>
                      <a:endParaRPr b="1" sz="21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chemeClr val="dk1"/>
                        </a:buClr>
                        <a:buSzPts val="1700"/>
                        <a:buFont typeface="Arial"/>
                        <a:buNone/>
                      </a:pPr>
                      <a:r>
                        <a:rPr lang="en-US" sz="2100" u="none" cap="none" strike="noStrike">
                          <a:solidFill>
                            <a:schemeClr val="lt1"/>
                          </a:solidFill>
                          <a:latin typeface="Quicksand Medium"/>
                          <a:ea typeface="Quicksand Medium"/>
                          <a:cs typeface="Quicksand Medium"/>
                          <a:sym typeface="Quicksand Medium"/>
                        </a:rPr>
                        <a:t>Quale/i lingua/e hai incontrato per la prima volta da bambinə? Pensa a casa o alla prima infanzia</a:t>
                      </a:r>
                      <a:endParaRPr sz="21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752050">
                <a:tc>
                  <a:txBody>
                    <a:bodyPr/>
                    <a:lstStyle/>
                    <a:p>
                      <a:pPr indent="0" lvl="0" marL="0" marR="0" rtl="0" algn="l">
                        <a:lnSpc>
                          <a:spcPct val="100000"/>
                        </a:lnSpc>
                        <a:spcBef>
                          <a:spcPts val="0"/>
                        </a:spcBef>
                        <a:spcAft>
                          <a:spcPts val="0"/>
                        </a:spcAft>
                        <a:buClr>
                          <a:srgbClr val="000000"/>
                        </a:buClr>
                        <a:buSzPts val="1700"/>
                        <a:buFont typeface="Arial"/>
                        <a:buNone/>
                      </a:pPr>
                      <a:r>
                        <a:rPr b="1" lang="en-US" sz="2100" u="none" cap="none" strike="noStrike">
                          <a:solidFill>
                            <a:schemeClr val="lt1"/>
                          </a:solidFill>
                          <a:latin typeface="Quicksand Medium"/>
                          <a:ea typeface="Quicksand Medium"/>
                          <a:cs typeface="Quicksand Medium"/>
                          <a:sym typeface="Quicksand Medium"/>
                        </a:rPr>
                        <a:t>Lingua dei genitori/caregiver</a:t>
                      </a:r>
                      <a:endParaRPr b="1" sz="21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2100" u="none" cap="none" strike="noStrike">
                          <a:solidFill>
                            <a:schemeClr val="lt1"/>
                          </a:solidFill>
                          <a:latin typeface="Quicksand Medium"/>
                          <a:ea typeface="Quicksand Medium"/>
                          <a:cs typeface="Quicksand Medium"/>
                          <a:sym typeface="Quicksand Medium"/>
                        </a:rPr>
                        <a:t>Quale/i lingua/e usano i tuoi genitori o caregiver a casa quando comunicano con te?</a:t>
                      </a:r>
                      <a:endParaRPr b="1" sz="21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752050">
                <a:tc>
                  <a:txBody>
                    <a:bodyPr/>
                    <a:lstStyle/>
                    <a:p>
                      <a:pPr indent="0" lvl="0" marL="0" marR="0" rtl="0" algn="l">
                        <a:lnSpc>
                          <a:spcPct val="100000"/>
                        </a:lnSpc>
                        <a:spcBef>
                          <a:spcPts val="0"/>
                        </a:spcBef>
                        <a:spcAft>
                          <a:spcPts val="0"/>
                        </a:spcAft>
                        <a:buClr>
                          <a:schemeClr val="dk1"/>
                        </a:buClr>
                        <a:buSzPts val="1700"/>
                        <a:buFont typeface="Arial"/>
                        <a:buNone/>
                      </a:pPr>
                      <a:r>
                        <a:rPr b="1" lang="en-US" sz="2100" u="none" cap="none" strike="noStrike">
                          <a:solidFill>
                            <a:schemeClr val="lt1"/>
                          </a:solidFill>
                          <a:latin typeface="Quicksand Medium"/>
                          <a:ea typeface="Quicksand Medium"/>
                          <a:cs typeface="Quicksand Medium"/>
                          <a:sym typeface="Quicksand Medium"/>
                        </a:rPr>
                        <a:t>Lingua a scuola </a:t>
                      </a:r>
                      <a:endParaRPr b="1" sz="21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2100" u="none" cap="none" strike="noStrike">
                          <a:solidFill>
                            <a:schemeClr val="lt1"/>
                          </a:solidFill>
                          <a:latin typeface="Quicksand Medium"/>
                          <a:ea typeface="Quicksand Medium"/>
                          <a:cs typeface="Quicksand Medium"/>
                          <a:sym typeface="Quicksand Medium"/>
                        </a:rPr>
                        <a:t>Quale/i lingua/e vengono usate nella tua educazione?</a:t>
                      </a:r>
                      <a:endParaRPr b="1" sz="21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752050">
                <a:tc>
                  <a:txBody>
                    <a:bodyPr/>
                    <a:lstStyle/>
                    <a:p>
                      <a:pPr indent="0" lvl="0" marL="0" marR="0" rtl="0" algn="l">
                        <a:lnSpc>
                          <a:spcPct val="100000"/>
                        </a:lnSpc>
                        <a:spcBef>
                          <a:spcPts val="0"/>
                        </a:spcBef>
                        <a:spcAft>
                          <a:spcPts val="0"/>
                        </a:spcAft>
                        <a:buClr>
                          <a:schemeClr val="dk1"/>
                        </a:buClr>
                        <a:buSzPts val="1700"/>
                        <a:buFont typeface="Arial"/>
                        <a:buNone/>
                      </a:pPr>
                      <a:r>
                        <a:rPr b="1" lang="en-US" sz="2100" u="none" cap="none" strike="noStrike">
                          <a:solidFill>
                            <a:schemeClr val="lt1"/>
                          </a:solidFill>
                          <a:latin typeface="Quicksand Medium"/>
                          <a:ea typeface="Quicksand Medium"/>
                          <a:cs typeface="Quicksand Medium"/>
                          <a:sym typeface="Quicksand Medium"/>
                        </a:rPr>
                        <a:t>Lingua nei contatti sociali</a:t>
                      </a:r>
                      <a:endParaRPr b="1" sz="21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2100" u="none" cap="none" strike="noStrike">
                          <a:solidFill>
                            <a:schemeClr val="lt1"/>
                          </a:solidFill>
                          <a:latin typeface="Quicksand Medium"/>
                          <a:ea typeface="Quicksand Medium"/>
                          <a:cs typeface="Quicksand Medium"/>
                          <a:sym typeface="Quicksand Medium"/>
                        </a:rPr>
                        <a:t>Quale/i lingua/e usi con amici, famiglia o online?</a:t>
                      </a:r>
                      <a:endParaRPr b="1" sz="21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752050">
                <a:tc>
                  <a:txBody>
                    <a:bodyPr/>
                    <a:lstStyle/>
                    <a:p>
                      <a:pPr indent="0" lvl="0" marL="0" marR="0" rtl="0" algn="l">
                        <a:lnSpc>
                          <a:spcPct val="100000"/>
                        </a:lnSpc>
                        <a:spcBef>
                          <a:spcPts val="0"/>
                        </a:spcBef>
                        <a:spcAft>
                          <a:spcPts val="0"/>
                        </a:spcAft>
                        <a:buClr>
                          <a:schemeClr val="dk1"/>
                        </a:buClr>
                        <a:buSzPts val="1700"/>
                        <a:buFont typeface="Arial"/>
                        <a:buNone/>
                      </a:pPr>
                      <a:r>
                        <a:rPr b="1" lang="en-US" sz="2100" u="none" cap="none" strike="noStrike">
                          <a:solidFill>
                            <a:schemeClr val="lt1"/>
                          </a:solidFill>
                          <a:latin typeface="Quicksand Medium"/>
                          <a:ea typeface="Quicksand Medium"/>
                          <a:cs typeface="Quicksand Medium"/>
                          <a:sym typeface="Quicksand Medium"/>
                        </a:rPr>
                        <a:t>Lingua che comprendi meglio</a:t>
                      </a:r>
                      <a:endParaRPr b="1" sz="21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2100" u="none" cap="none" strike="noStrike">
                          <a:solidFill>
                            <a:schemeClr val="lt1"/>
                          </a:solidFill>
                          <a:latin typeface="Quicksand Medium"/>
                          <a:ea typeface="Quicksand Medium"/>
                          <a:cs typeface="Quicksand Medium"/>
                          <a:sym typeface="Quicksand Medium"/>
                        </a:rPr>
                        <a:t>In quale/i lingua/e capisci meglio istruzioni, spiegazioni o racconti?</a:t>
                      </a:r>
                      <a:endParaRPr b="1" sz="21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752050">
                <a:tc>
                  <a:txBody>
                    <a:bodyPr/>
                    <a:lstStyle/>
                    <a:p>
                      <a:pPr indent="0" lvl="0" marL="0" marR="0" rtl="0" algn="l">
                        <a:lnSpc>
                          <a:spcPct val="100000"/>
                        </a:lnSpc>
                        <a:spcBef>
                          <a:spcPts val="0"/>
                        </a:spcBef>
                        <a:spcAft>
                          <a:spcPts val="0"/>
                        </a:spcAft>
                        <a:buClr>
                          <a:schemeClr val="dk1"/>
                        </a:buClr>
                        <a:buSzPts val="1700"/>
                        <a:buFont typeface="Arial"/>
                        <a:buNone/>
                      </a:pPr>
                      <a:r>
                        <a:rPr b="1" lang="en-US" sz="2100" u="none" cap="none" strike="noStrike">
                          <a:solidFill>
                            <a:schemeClr val="lt1"/>
                          </a:solidFill>
                          <a:latin typeface="Quicksand Medium"/>
                          <a:ea typeface="Quicksand Medium"/>
                          <a:cs typeface="Quicksand Medium"/>
                          <a:sym typeface="Quicksand Medium"/>
                        </a:rPr>
                        <a:t>Lingua che preferisci usare</a:t>
                      </a:r>
                      <a:endParaRPr b="1" sz="21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2100" u="none" cap="none" strike="noStrike">
                          <a:solidFill>
                            <a:schemeClr val="lt1"/>
                          </a:solidFill>
                          <a:latin typeface="Quicksand Medium"/>
                          <a:ea typeface="Quicksand Medium"/>
                          <a:cs typeface="Quicksand Medium"/>
                          <a:sym typeface="Quicksand Medium"/>
                        </a:rPr>
                        <a:t>In quale/i lingua/e ti senti più a tuo agio nel comunicare?</a:t>
                      </a:r>
                      <a:endParaRPr b="1" sz="21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752050">
                <a:tc>
                  <a:txBody>
                    <a:bodyPr/>
                    <a:lstStyle/>
                    <a:p>
                      <a:pPr indent="0" lvl="0" marL="0" marR="0" rtl="0" algn="l">
                        <a:lnSpc>
                          <a:spcPct val="100000"/>
                        </a:lnSpc>
                        <a:spcBef>
                          <a:spcPts val="0"/>
                        </a:spcBef>
                        <a:spcAft>
                          <a:spcPts val="0"/>
                        </a:spcAft>
                        <a:buClr>
                          <a:srgbClr val="000000"/>
                        </a:buClr>
                        <a:buSzPts val="1700"/>
                        <a:buFont typeface="Arial"/>
                        <a:buNone/>
                      </a:pPr>
                      <a:r>
                        <a:rPr b="1" lang="en-US" sz="2100" u="none" cap="none" strike="noStrike">
                          <a:solidFill>
                            <a:schemeClr val="lt1"/>
                          </a:solidFill>
                          <a:latin typeface="Quicksand Medium"/>
                          <a:ea typeface="Quicksand Medium"/>
                          <a:cs typeface="Quicksand Medium"/>
                          <a:sym typeface="Quicksand Medium"/>
                        </a:rPr>
                        <a:t>Lingua del pensiero/sogno</a:t>
                      </a:r>
                      <a:endParaRPr b="1" sz="21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2100" u="none" cap="none" strike="noStrike">
                          <a:solidFill>
                            <a:schemeClr val="lt1"/>
                          </a:solidFill>
                          <a:latin typeface="Quicksand Medium"/>
                          <a:ea typeface="Quicksand Medium"/>
                          <a:cs typeface="Quicksand Medium"/>
                          <a:sym typeface="Quicksand Medium"/>
                        </a:rPr>
                        <a:t>In quale/i lingua/e pensi, parli con te stesso/a o sogni?</a:t>
                      </a:r>
                      <a:endParaRPr b="1" sz="21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bl>
          </a:graphicData>
        </a:graphic>
      </p:graphicFrame>
      <p:sp>
        <p:nvSpPr>
          <p:cNvPr id="286" name="Google Shape;286;g34a00579630_0_101"/>
          <p:cNvSpPr txBox="1"/>
          <p:nvPr/>
        </p:nvSpPr>
        <p:spPr>
          <a:xfrm>
            <a:off x="1129650" y="1805225"/>
            <a:ext cx="16383000" cy="1156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7200"/>
              <a:buFont typeface="Arial"/>
              <a:buNone/>
            </a:pPr>
            <a:r>
              <a:rPr b="0" i="0" lang="en-US" sz="7200" u="none" cap="none" strike="noStrike">
                <a:solidFill>
                  <a:srgbClr val="FFFFFF"/>
                </a:solidFill>
                <a:latin typeface="Anton"/>
                <a:ea typeface="Anton"/>
                <a:cs typeface="Anton"/>
                <a:sym typeface="Anton"/>
              </a:rPr>
              <a:t>Lavoro individuale: il tuo profilo linguistico</a:t>
            </a:r>
            <a:endParaRPr b="0" i="0" sz="7200" u="none" cap="none" strike="noStrike">
              <a:solidFill>
                <a:srgbClr val="000000"/>
              </a:solidFill>
              <a:latin typeface="Anton"/>
              <a:ea typeface="Anton"/>
              <a:cs typeface="Anton"/>
              <a:sym typeface="Anto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90" name="Shape 290"/>
        <p:cNvGrpSpPr/>
        <p:nvPr/>
      </p:nvGrpSpPr>
      <p:grpSpPr>
        <a:xfrm>
          <a:off x="0" y="0"/>
          <a:ext cx="0" cy="0"/>
          <a:chOff x="0" y="0"/>
          <a:chExt cx="0" cy="0"/>
        </a:xfrm>
      </p:grpSpPr>
      <p:grpSp>
        <p:nvGrpSpPr>
          <p:cNvPr id="291" name="Google Shape;291;g34a00579630_0_77"/>
          <p:cNvGrpSpPr/>
          <p:nvPr/>
        </p:nvGrpSpPr>
        <p:grpSpPr>
          <a:xfrm>
            <a:off x="0" y="-216993"/>
            <a:ext cx="2922102" cy="10504504"/>
            <a:chOff x="0" y="-57150"/>
            <a:chExt cx="769602" cy="2766600"/>
          </a:xfrm>
        </p:grpSpPr>
        <p:sp>
          <p:nvSpPr>
            <p:cNvPr id="292" name="Google Shape;292;g34a00579630_0_7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3" name="Google Shape;293;g34a00579630_0_7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4" name="Google Shape;294;g34a00579630_0_7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5" name="Google Shape;295;g34a00579630_0_7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g34a00579630_0_77"/>
          <p:cNvSpPr txBox="1"/>
          <p:nvPr/>
        </p:nvSpPr>
        <p:spPr>
          <a:xfrm>
            <a:off x="4064274" y="1534525"/>
            <a:ext cx="11750700" cy="34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Quicksand"/>
              <a:ea typeface="Quicksand"/>
              <a:cs typeface="Quicksand"/>
              <a:sym typeface="Quicksand"/>
            </a:endParaRPr>
          </a:p>
        </p:txBody>
      </p:sp>
      <p:sp>
        <p:nvSpPr>
          <p:cNvPr id="297" name="Google Shape;297;g34a00579630_0_77"/>
          <p:cNvSpPr txBox="1"/>
          <p:nvPr/>
        </p:nvSpPr>
        <p:spPr>
          <a:xfrm>
            <a:off x="4064275" y="3404225"/>
            <a:ext cx="13087500" cy="4918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2900"/>
              <a:buFont typeface="Arial"/>
              <a:buNone/>
            </a:pPr>
            <a:r>
              <a:rPr b="0" i="0" lang="en-US" sz="3400" u="none" cap="none" strike="noStrike">
                <a:solidFill>
                  <a:schemeClr val="lt1"/>
                </a:solidFill>
                <a:latin typeface="Quicksand Medium"/>
                <a:ea typeface="Quicksand Medium"/>
                <a:cs typeface="Quicksand Medium"/>
                <a:sym typeface="Quicksand Medium"/>
              </a:rPr>
              <a:t>Se vuoi, condividi il tuo profilo linguistico.</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2900"/>
              <a:buFont typeface="Arial"/>
              <a:buNone/>
            </a:pPr>
            <a:r>
              <a:t/>
            </a:r>
            <a:endParaRPr b="0" i="0" sz="3400" u="sng"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2900"/>
              <a:buFont typeface="Arial"/>
              <a:buNone/>
            </a:pPr>
            <a:r>
              <a:rPr b="0" i="0" lang="en-US" sz="3400" u="sng" cap="none" strike="noStrike">
                <a:solidFill>
                  <a:schemeClr val="lt1"/>
                </a:solidFill>
                <a:latin typeface="Quicksand Medium"/>
                <a:ea typeface="Quicksand Medium"/>
                <a:cs typeface="Quicksand Medium"/>
                <a:sym typeface="Quicksand Medium"/>
                <a:extLst>
                  <a:ext uri="http://customooxmlschemas.google.com/">
                    <go:slidesCustomData xmlns:go="http://customooxmlschemas.google.com/" textRoundtripDataId="0"/>
                  </a:ext>
                </a:extLst>
              </a:rPr>
              <a:t>Domande</a:t>
            </a:r>
            <a:r>
              <a:rPr b="0" i="0" lang="en-US" sz="3400" u="sng" cap="none" strike="noStrike">
                <a:solidFill>
                  <a:schemeClr val="lt1"/>
                </a:solidFill>
                <a:latin typeface="Quicksand Medium"/>
                <a:ea typeface="Quicksand Medium"/>
                <a:cs typeface="Quicksand Medium"/>
                <a:sym typeface="Quicksand Medium"/>
              </a:rPr>
              <a:t>:</a:t>
            </a:r>
            <a:endParaRPr b="0" i="0" sz="3400" u="sng"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2900"/>
              <a:buFont typeface="Arial"/>
              <a:buNone/>
            </a:pPr>
            <a:r>
              <a:t/>
            </a:r>
            <a:endParaRPr b="0" i="0" sz="3400" u="sng" cap="none" strike="noStrike">
              <a:solidFill>
                <a:schemeClr val="lt1"/>
              </a:solidFill>
              <a:latin typeface="Quicksand Medium"/>
              <a:ea typeface="Quicksand Medium"/>
              <a:cs typeface="Quicksand Medium"/>
              <a:sym typeface="Quicksand Medium"/>
            </a:endParaRPr>
          </a:p>
          <a:p>
            <a:pPr indent="-444500" lvl="0" marL="457200" marR="0" rtl="0" algn="l">
              <a:lnSpc>
                <a:spcPct val="150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Quali lingue hai annotato?</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a:buChar char="●"/>
            </a:pPr>
            <a:r>
              <a:rPr b="0" i="0" lang="en-US" sz="3400" u="none" cap="none" strike="noStrike">
                <a:solidFill>
                  <a:schemeClr val="lt1"/>
                </a:solidFill>
                <a:latin typeface="Quicksand Medium"/>
                <a:ea typeface="Quicksand Medium"/>
                <a:cs typeface="Quicksand Medium"/>
                <a:sym typeface="Quicksand Medium"/>
              </a:rPr>
              <a:t>Come ti sei sentitə a riflettere sul tuo background linguistico in questo modo?</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50000"/>
              </a:lnSpc>
              <a:spcBef>
                <a:spcPts val="100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Ci sono state sorprese mentre compilavi il tuo profilo?</a:t>
            </a:r>
            <a:endParaRPr b="0" i="0" sz="3400" u="sng" cap="none" strike="noStrike">
              <a:solidFill>
                <a:schemeClr val="lt1"/>
              </a:solidFill>
              <a:latin typeface="Quicksand Medium"/>
              <a:ea typeface="Quicksand Medium"/>
              <a:cs typeface="Quicksand Medium"/>
              <a:sym typeface="Quicksand Medium"/>
            </a:endParaRPr>
          </a:p>
        </p:txBody>
      </p:sp>
      <p:sp>
        <p:nvSpPr>
          <p:cNvPr id="298" name="Google Shape;298;g34a00579630_0_77"/>
          <p:cNvSpPr txBox="1"/>
          <p:nvPr/>
        </p:nvSpPr>
        <p:spPr>
          <a:xfrm>
            <a:off x="4064275" y="1316025"/>
            <a:ext cx="138522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200"/>
              <a:buFont typeface="Arial"/>
              <a:buNone/>
            </a:pPr>
            <a:r>
              <a:rPr b="0" i="0" lang="en-US" sz="8000" u="none" cap="none" strike="noStrike">
                <a:solidFill>
                  <a:schemeClr val="lt1"/>
                </a:solidFill>
                <a:latin typeface="Anton"/>
                <a:ea typeface="Anton"/>
                <a:cs typeface="Anton"/>
                <a:sym typeface="Anton"/>
              </a:rPr>
              <a:t>Condivisione esperienze</a:t>
            </a:r>
            <a:endParaRPr b="0" i="0" sz="8000" u="none" cap="none" strike="noStrike">
              <a:solidFill>
                <a:schemeClr val="lt1"/>
              </a:solidFill>
              <a:latin typeface="Anton"/>
              <a:ea typeface="Anton"/>
              <a:cs typeface="Anton"/>
              <a:sym typeface="Anto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02" name="Shape 302"/>
        <p:cNvGrpSpPr/>
        <p:nvPr/>
      </p:nvGrpSpPr>
      <p:grpSpPr>
        <a:xfrm>
          <a:off x="0" y="0"/>
          <a:ext cx="0" cy="0"/>
          <a:chOff x="0" y="0"/>
          <a:chExt cx="0" cy="0"/>
        </a:xfrm>
      </p:grpSpPr>
      <p:grpSp>
        <p:nvGrpSpPr>
          <p:cNvPr id="303" name="Google Shape;303;g34a00579630_0_89"/>
          <p:cNvGrpSpPr/>
          <p:nvPr/>
        </p:nvGrpSpPr>
        <p:grpSpPr>
          <a:xfrm>
            <a:off x="0" y="-216993"/>
            <a:ext cx="2922102" cy="10504504"/>
            <a:chOff x="0" y="-57150"/>
            <a:chExt cx="769602" cy="2766600"/>
          </a:xfrm>
        </p:grpSpPr>
        <p:sp>
          <p:nvSpPr>
            <p:cNvPr id="304" name="Google Shape;304;g34a00579630_0_8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5" name="Google Shape;305;g34a00579630_0_89"/>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6" name="Google Shape;306;g34a00579630_0_8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7" name="Google Shape;307;g34a00579630_0_8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8" name="Google Shape;308;g34a00579630_0_89"/>
          <p:cNvSpPr txBox="1"/>
          <p:nvPr/>
        </p:nvSpPr>
        <p:spPr>
          <a:xfrm>
            <a:off x="4064274" y="1534525"/>
            <a:ext cx="11750700" cy="34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Quicksand"/>
              <a:ea typeface="Quicksand"/>
              <a:cs typeface="Quicksand"/>
              <a:sym typeface="Quicksand"/>
            </a:endParaRPr>
          </a:p>
        </p:txBody>
      </p:sp>
      <p:pic>
        <p:nvPicPr>
          <p:cNvPr id="309" name="Google Shape;309;g34a00579630_0_89"/>
          <p:cNvPicPr preferRelativeResize="0"/>
          <p:nvPr/>
        </p:nvPicPr>
        <p:blipFill rotWithShape="1">
          <a:blip r:embed="rId5">
            <a:alphaModFix/>
          </a:blip>
          <a:srcRect b="0" l="44803" r="0" t="0"/>
          <a:stretch/>
        </p:blipFill>
        <p:spPr>
          <a:xfrm>
            <a:off x="11334651" y="264525"/>
            <a:ext cx="5395574" cy="5498626"/>
          </a:xfrm>
          <a:prstGeom prst="rect">
            <a:avLst/>
          </a:prstGeom>
          <a:noFill/>
          <a:ln>
            <a:noFill/>
          </a:ln>
        </p:spPr>
      </p:pic>
      <p:sp>
        <p:nvSpPr>
          <p:cNvPr id="310" name="Google Shape;310;g34a00579630_0_89"/>
          <p:cNvSpPr txBox="1"/>
          <p:nvPr/>
        </p:nvSpPr>
        <p:spPr>
          <a:xfrm>
            <a:off x="4194675" y="1674700"/>
            <a:ext cx="95880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200"/>
              <a:buFont typeface="Arial"/>
              <a:buNone/>
            </a:pPr>
            <a:r>
              <a:rPr b="0" i="0" lang="en-US" sz="8000" u="none" cap="none" strike="noStrike">
                <a:solidFill>
                  <a:schemeClr val="lt1"/>
                </a:solidFill>
                <a:latin typeface="Anton"/>
                <a:ea typeface="Anton"/>
                <a:cs typeface="Anton"/>
                <a:sym typeface="Anton"/>
              </a:rPr>
              <a:t>Riflessione</a:t>
            </a:r>
            <a:endParaRPr b="0" i="0" sz="8000" u="none" cap="none" strike="noStrike">
              <a:solidFill>
                <a:schemeClr val="lt1"/>
              </a:solidFill>
              <a:latin typeface="Anton"/>
              <a:ea typeface="Anton"/>
              <a:cs typeface="Anton"/>
              <a:sym typeface="Anton"/>
            </a:endParaRPr>
          </a:p>
        </p:txBody>
      </p:sp>
      <p:sp>
        <p:nvSpPr>
          <p:cNvPr id="311" name="Google Shape;311;g34a00579630_0_89"/>
          <p:cNvSpPr txBox="1"/>
          <p:nvPr/>
        </p:nvSpPr>
        <p:spPr>
          <a:xfrm>
            <a:off x="4493825" y="4388750"/>
            <a:ext cx="11321100" cy="20319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200000"/>
              </a:lnSpc>
              <a:spcBef>
                <a:spcPts val="0"/>
              </a:spcBef>
              <a:spcAft>
                <a:spcPts val="0"/>
              </a:spcAft>
              <a:buClr>
                <a:schemeClr val="lt1"/>
              </a:buClr>
              <a:buSzPts val="4000"/>
              <a:buFont typeface="Quicksand Medium"/>
              <a:buChar char="●"/>
            </a:pPr>
            <a:r>
              <a:rPr b="0" i="0" lang="en-US" sz="4000" u="none" cap="none" strike="noStrike">
                <a:solidFill>
                  <a:schemeClr val="lt1"/>
                </a:solidFill>
                <a:latin typeface="Quicksand Medium"/>
                <a:ea typeface="Quicksand Medium"/>
                <a:cs typeface="Quicksand Medium"/>
                <a:sym typeface="Quicksand Medium"/>
              </a:rPr>
              <a:t>Cosa hai imparato?</a:t>
            </a:r>
            <a:endParaRPr b="0" i="0" sz="4000" u="none" cap="none" strike="noStrike">
              <a:solidFill>
                <a:schemeClr val="lt1"/>
              </a:solidFill>
              <a:latin typeface="Quicksand Medium"/>
              <a:ea typeface="Quicksand Medium"/>
              <a:cs typeface="Quicksand Medium"/>
              <a:sym typeface="Quicksand Medium"/>
            </a:endParaRPr>
          </a:p>
          <a:p>
            <a:pPr indent="-457200" lvl="0" marL="457200" marR="0" rtl="0" algn="l">
              <a:lnSpc>
                <a:spcPct val="200000"/>
              </a:lnSpc>
              <a:spcBef>
                <a:spcPts val="0"/>
              </a:spcBef>
              <a:spcAft>
                <a:spcPts val="0"/>
              </a:spcAft>
              <a:buClr>
                <a:schemeClr val="lt1"/>
              </a:buClr>
              <a:buSzPts val="4000"/>
              <a:buFont typeface="Quicksand Medium"/>
              <a:buChar char="●"/>
            </a:pPr>
            <a:r>
              <a:rPr b="0" i="0" lang="en-US" sz="4000" u="none" cap="none" strike="noStrike">
                <a:solidFill>
                  <a:schemeClr val="lt1"/>
                </a:solidFill>
                <a:latin typeface="Quicksand Medium"/>
                <a:ea typeface="Quicksand Medium"/>
                <a:cs typeface="Quicksand Medium"/>
                <a:sym typeface="Quicksand Medium"/>
              </a:rPr>
              <a:t>Cosa ti ha sorpreso o messo alla prova?</a:t>
            </a:r>
            <a:endParaRPr b="0" i="0" sz="40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15" name="Shape 315"/>
        <p:cNvGrpSpPr/>
        <p:nvPr/>
      </p:nvGrpSpPr>
      <p:grpSpPr>
        <a:xfrm>
          <a:off x="0" y="0"/>
          <a:ext cx="0" cy="0"/>
          <a:chOff x="0" y="0"/>
          <a:chExt cx="0" cy="0"/>
        </a:xfrm>
      </p:grpSpPr>
      <p:sp>
        <p:nvSpPr>
          <p:cNvPr id="316" name="Google Shape;316;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7" name="Google Shape;317;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8" name="Google Shape;318;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9" name="Google Shape;319;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0" name="Google Shape;320;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21" name="Google Shape;321;p3"/>
          <p:cNvGrpSpPr/>
          <p:nvPr/>
        </p:nvGrpSpPr>
        <p:grpSpPr>
          <a:xfrm>
            <a:off x="-228300" y="6944209"/>
            <a:ext cx="18940740" cy="4430740"/>
            <a:chOff x="0" y="-57150"/>
            <a:chExt cx="4988508" cy="1166944"/>
          </a:xfrm>
        </p:grpSpPr>
        <p:sp>
          <p:nvSpPr>
            <p:cNvPr id="322" name="Google Shape;322;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3" name="Google Shape;323;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4" name="Google Shape;324;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5" name="Google Shape;325;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7" name="Google Shape;327;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8" name="Google Shape;328;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9" name="Google Shape;329;p3"/>
          <p:cNvSpPr txBox="1"/>
          <p:nvPr/>
        </p:nvSpPr>
        <p:spPr>
          <a:xfrm>
            <a:off x="2157053" y="1867850"/>
            <a:ext cx="43320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Contatti</a:t>
            </a:r>
            <a:endParaRPr b="0" i="0" sz="1400" u="none" cap="none" strike="noStrike">
              <a:solidFill>
                <a:srgbClr val="000000"/>
              </a:solidFill>
              <a:latin typeface="Arial"/>
              <a:ea typeface="Arial"/>
              <a:cs typeface="Arial"/>
              <a:sym typeface="Arial"/>
            </a:endParaRPr>
          </a:p>
        </p:txBody>
      </p:sp>
      <p:sp>
        <p:nvSpPr>
          <p:cNvPr id="330" name="Google Shape;330;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Medium"/>
                <a:ea typeface="Quicksand Medium"/>
                <a:cs typeface="Quicksand Medium"/>
                <a:sym typeface="Quicksand Medium"/>
                <a:hlinkClick r:id="rId13">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331" name="Google Shape;331;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332" name="Google Shape;332;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