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y="10287000" cx="18288000"/>
  <p:notesSz cx="6858000" cy="9144000"/>
  <p:embeddedFontLst>
    <p:embeddedFont>
      <p:font typeface="Anton"/>
      <p:regular r:id="rId27"/>
    </p:embeddedFont>
    <p:embeddedFont>
      <p:font typeface="Quicksand"/>
      <p:regular r:id="rId28"/>
      <p:bold r:id="rId29"/>
    </p:embeddedFont>
    <p:embeddedFont>
      <p:font typeface="Quicksand Medium"/>
      <p:regular r:id="rId30"/>
      <p:bold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2" roundtripDataSignature="AMtx7mhjoQ6++oy7xkPuQqiRnJaUj7ATG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DB48C4B-460E-433F-9293-C1838FF600C1}">
  <a:tblStyle styleId="{ADB48C4B-460E-433F-9293-C1838FF600C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Quicksand-regular.fntdata"/><Relationship Id="rId27" Type="http://schemas.openxmlformats.org/officeDocument/2006/relationships/font" Target="fonts/Anton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Quicksand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QuicksandMedium-bold.fntdata"/><Relationship Id="rId30" Type="http://schemas.openxmlformats.org/officeDocument/2006/relationships/font" Target="fonts/QuicksandMedium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d88b8378e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3d88b8378ee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d88b8378ee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g3d88b8378ee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d88b8378ee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g3d88b8378ee_0_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d88b8378ee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g3d88b8378ee_0_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d88b8378ee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" name="Google Shape;128;g3d88b8378ee_0_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d88b8378ee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6" name="Google Shape;136;g3d88b8378ee_0_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d88b8378ee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5" name="Google Shape;145;g3d88b8378ee_0_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d88b8378ee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g3d88b8378ee_0_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d88b8378ee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g3d88b8378ee_0_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d88b8378ee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8" name="Google Shape;178;g3d88b8378ee_0_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d88b8378ee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g3d88b8378ee_0_1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d88b8378ee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1" name="Google Shape;201;g3d88b8378ee_0_1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d88b8378ee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3" name="Google Shape;213;g3d88b8378ee_0_1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d88b8378ee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4" name="Google Shape;224;g3d88b8378ee_0_1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d88b8378ee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6" name="Google Shape;236;g3d88b8378ee_0_1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d88b8378ee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5" name="Google Shape;245;g3d88b8378ee_0_1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d88b8378ee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7" name="Google Shape;257;g3d88b8378ee_0_1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d88b8378ee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6" name="Google Shape;266;g3d88b8378ee_0_1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d88b8378ee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9" name="Google Shape;279;g3d88b8378ee_0_1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d88b8378ee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3" name="Google Shape;293;g3d88b8378ee_0_2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hyperlink" Target="http://www.youtube.com/watch?v=xv9Im1T3dCQ" TargetMode="External"/><Relationship Id="rId6" Type="http://schemas.openxmlformats.org/officeDocument/2006/relationships/image" Target="../media/image1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6.png"/></Relationships>
</file>

<file path=ppt/slides/_rels/slide20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11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5" Type="http://schemas.openxmlformats.org/officeDocument/2006/relationships/image" Target="../media/image9.png"/><Relationship Id="rId6" Type="http://schemas.openxmlformats.org/officeDocument/2006/relationships/image" Target="../media/image15.png"/><Relationship Id="rId7" Type="http://schemas.openxmlformats.org/officeDocument/2006/relationships/image" Target="../media/image8.png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g3d88b8378ee_0_11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85" name="Google Shape;85;g3d88b8378ee_0_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g3d88b8378ee_0_1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g3d88b8378ee_0_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d88b8378ee_0_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g3d88b8378ee_0_11"/>
          <p:cNvSpPr txBox="1"/>
          <p:nvPr/>
        </p:nvSpPr>
        <p:spPr>
          <a:xfrm>
            <a:off x="3457350" y="4000675"/>
            <a:ext cx="13822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Gebarentaal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g3d88b8378ee_0_11"/>
          <p:cNvSpPr txBox="1"/>
          <p:nvPr/>
        </p:nvSpPr>
        <p:spPr>
          <a:xfrm>
            <a:off x="3457354" y="5450055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Taalverwerving en -ontwikkeling 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g3d88b8378ee_0_11"/>
          <p:cNvSpPr txBox="1"/>
          <p:nvPr/>
        </p:nvSpPr>
        <p:spPr>
          <a:xfrm>
            <a:off x="3457354" y="3428788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Workshop </a:t>
            </a:r>
            <a:r>
              <a:rPr lang="en-US" sz="2299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Deaf Studies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g3d88b8378ee_0_22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97" name="Google Shape;97;g3d88b8378ee_0_2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g3d88b8378ee_0_2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g3d88b8378ee_0_2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3d88b8378ee_0_2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3d88b8378ee_0_22"/>
          <p:cNvSpPr txBox="1"/>
          <p:nvPr/>
        </p:nvSpPr>
        <p:spPr>
          <a:xfrm>
            <a:off x="4064267" y="1534525"/>
            <a:ext cx="67683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Inhoud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g3d88b8378ee_0_22"/>
          <p:cNvSpPr txBox="1"/>
          <p:nvPr/>
        </p:nvSpPr>
        <p:spPr>
          <a:xfrm>
            <a:off x="4562500" y="3382600"/>
            <a:ext cx="11808900" cy="40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Inleiding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Theorie: </a:t>
            </a:r>
            <a:r>
              <a:rPr b="0" i="1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Taalontwikkeling</a:t>
            </a:r>
            <a:endParaRPr b="0" i="1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Video: </a:t>
            </a:r>
            <a:r>
              <a:rPr b="0" i="1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Taalachterstand</a:t>
            </a:r>
            <a:endParaRPr b="0" i="1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Theorie: </a:t>
            </a:r>
            <a:r>
              <a:rPr b="0" i="1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Taalachterstand</a:t>
            </a:r>
            <a:endParaRPr b="0" i="1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Individueel werk: </a:t>
            </a:r>
            <a:r>
              <a:rPr b="0" i="1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Je eigen taalprofiel</a:t>
            </a:r>
            <a:endParaRPr b="0" i="1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Ervaringen uitwisselen: </a:t>
            </a:r>
            <a:r>
              <a:rPr b="0" i="1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Onze taalprofielen</a:t>
            </a:r>
            <a:endParaRPr b="0" i="1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Reflectie</a:t>
            </a:r>
            <a:endParaRPr b="0" i="1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g3d88b8378ee_0_3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08" name="Google Shape;108;g3d88b8378ee_0_3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g3d88b8378ee_0_3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g3d88b8378ee_0_3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3d88b8378ee_0_3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d88b8378ee_0_32"/>
          <p:cNvSpPr txBox="1"/>
          <p:nvPr/>
        </p:nvSpPr>
        <p:spPr>
          <a:xfrm>
            <a:off x="4064267" y="1534525"/>
            <a:ext cx="6557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Inleiding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g3d88b8378ee_0_32"/>
          <p:cNvSpPr txBox="1"/>
          <p:nvPr/>
        </p:nvSpPr>
        <p:spPr>
          <a:xfrm>
            <a:off x="3944775" y="4060325"/>
            <a:ext cx="11300400" cy="30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2540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Wie ben je?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Vragen om het ijs te breken!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31800" lvl="1" marL="9144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○"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Hoeveel talen ken of spreek je?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31800" lvl="1" marL="9144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○"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Welke taal zou je willen leren en waarom?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4" name="Google Shape;114;g3d88b8378ee_0_32"/>
          <p:cNvPicPr preferRelativeResize="0"/>
          <p:nvPr/>
        </p:nvPicPr>
        <p:blipFill rotWithShape="1">
          <a:blip r:embed="rId5">
            <a:alphaModFix/>
          </a:blip>
          <a:srcRect b="0" l="0" r="50593" t="49890"/>
          <a:stretch/>
        </p:blipFill>
        <p:spPr>
          <a:xfrm>
            <a:off x="8170450" y="-108000"/>
            <a:ext cx="10876052" cy="6204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g3d88b8378ee_0_43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20" name="Google Shape;120;g3d88b8378ee_0_4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g3d88b8378ee_0_4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" name="Google Shape;122;g3d88b8378ee_0_4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d88b8378ee_0_4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d88b8378ee_0_43"/>
          <p:cNvSpPr txBox="1"/>
          <p:nvPr/>
        </p:nvSpPr>
        <p:spPr>
          <a:xfrm>
            <a:off x="4064279" y="1534525"/>
            <a:ext cx="9969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Inleiding: doel</a:t>
            </a:r>
            <a:endParaRPr b="0" i="0" sz="5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g3d88b8378ee_0_43"/>
          <p:cNvSpPr txBox="1"/>
          <p:nvPr/>
        </p:nvSpPr>
        <p:spPr>
          <a:xfrm>
            <a:off x="3789225" y="4030550"/>
            <a:ext cx="12886500" cy="18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 duiken in de wereld van taalontwikkeling, tweetaligheid en taalachterstand</a:t>
            </a:r>
            <a:r>
              <a:rPr lang="en-US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</a:t>
            </a: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om te ontdekken waarom vroege en toegankelijke taal voor elk kind essentieel is.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d88b8378ee_0_5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d88b8378ee_0_5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d88b8378ee_0_53"/>
          <p:cNvSpPr txBox="1"/>
          <p:nvPr/>
        </p:nvSpPr>
        <p:spPr>
          <a:xfrm>
            <a:off x="2851624" y="1725275"/>
            <a:ext cx="133608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Theorie: taalontwikkeling</a:t>
            </a:r>
            <a:endParaRPr b="0" i="0" sz="5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g3d88b8378ee_0_53"/>
          <p:cNvSpPr txBox="1"/>
          <p:nvPr/>
        </p:nvSpPr>
        <p:spPr>
          <a:xfrm>
            <a:off x="3189725" y="4003300"/>
            <a:ext cx="12886500" cy="12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Wat is taalontwikkeling en waarom is het belangrijk?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d88b8378ee_0_6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3d88b8378ee_0_6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3d88b8378ee_0_60"/>
          <p:cNvSpPr txBox="1"/>
          <p:nvPr/>
        </p:nvSpPr>
        <p:spPr>
          <a:xfrm>
            <a:off x="3312933" y="890388"/>
            <a:ext cx="130656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66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</a:t>
            </a:r>
            <a:r>
              <a:rPr b="0" i="0" lang="en-US" sz="6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aalontwikkeling </a:t>
            </a:r>
            <a:r>
              <a:rPr lang="en-US" sz="66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- standaard</a:t>
            </a:r>
            <a:endParaRPr b="0" i="0" sz="21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41" name="Google Shape;141;g3d88b8378ee_0_60"/>
          <p:cNvSpPr txBox="1"/>
          <p:nvPr/>
        </p:nvSpPr>
        <p:spPr>
          <a:xfrm>
            <a:off x="669650" y="2110550"/>
            <a:ext cx="14170200" cy="18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 taalontwikkeling verloopt in zes fasen:</a:t>
            </a:r>
            <a:endParaRPr b="0" i="0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42" name="Google Shape;142;g3d88b8378ee_0_60" title="Cream Professional 5 Steps Digital Marketing Strategy Instagram Post (3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20575" y="2141563"/>
            <a:ext cx="12422227" cy="698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g3d88b8378ee_0_68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48" name="Google Shape;148;g3d88b8378ee_0_6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g3d88b8378ee_0_68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0" name="Google Shape;150;g3d88b8378ee_0_6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g3d88b8378ee_0_6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3d88b8378ee_0_68"/>
          <p:cNvSpPr txBox="1"/>
          <p:nvPr/>
        </p:nvSpPr>
        <p:spPr>
          <a:xfrm>
            <a:off x="3617574" y="1285575"/>
            <a:ext cx="143418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b="0" i="0" lang="en-US" sz="65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Taalontwikkeling bij dove kinderen</a:t>
            </a:r>
            <a:endParaRPr b="0" i="0" sz="20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53" name="Google Shape;153;g3d88b8378ee_0_68"/>
          <p:cNvSpPr txBox="1"/>
          <p:nvPr/>
        </p:nvSpPr>
        <p:spPr>
          <a:xfrm>
            <a:off x="3617575" y="2719550"/>
            <a:ext cx="13448400" cy="62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Wat is het verschil bij dove kinderen?</a:t>
            </a:r>
            <a:endParaRPr b="0" i="0" sz="3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Geen toegang tot gesproken taal via het gehoor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→ Gebarentaal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Gebarentaal -&gt; een natuurlijke visuele taal, met een volledige grammatica, die dezelfde taalcentra in de hersenen activeert als gesproken taal.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Kinderen hebben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taal 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nodig</a:t>
            </a:r>
            <a:r>
              <a:rPr lang="en-US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geen spraak</a:t>
            </a:r>
            <a:r>
              <a:rPr b="1" lang="en-US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voor een </a:t>
            </a:r>
            <a:r>
              <a:rPr lang="en-US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goede 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taalontwikkeling.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54" name="Google Shape;154;g3d88b8378ee_0_68"/>
          <p:cNvPicPr preferRelativeResize="0"/>
          <p:nvPr/>
        </p:nvPicPr>
        <p:blipFill rotWithShape="1">
          <a:blip r:embed="rId5">
            <a:alphaModFix/>
          </a:blip>
          <a:srcRect b="0" l="35107" r="33924" t="33333"/>
          <a:stretch/>
        </p:blipFill>
        <p:spPr>
          <a:xfrm>
            <a:off x="13787200" y="2574500"/>
            <a:ext cx="2730276" cy="3306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d88b8378ee_0_7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g3d88b8378ee_0_7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3d88b8378ee_0_79"/>
          <p:cNvSpPr txBox="1"/>
          <p:nvPr/>
        </p:nvSpPr>
        <p:spPr>
          <a:xfrm>
            <a:off x="3617574" y="1285575"/>
            <a:ext cx="143418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b="0" i="0" lang="en-US" sz="65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Taalontwikkeling bij dove kinderen</a:t>
            </a:r>
            <a:endParaRPr b="0" i="0" sz="20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2" name="Google Shape;162;g3d88b8378ee_0_79"/>
          <p:cNvSpPr txBox="1"/>
          <p:nvPr/>
        </p:nvSpPr>
        <p:spPr>
          <a:xfrm>
            <a:off x="660925" y="2678675"/>
            <a:ext cx="9352200" cy="59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33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 verband met de stadia van taalontwikkeling:</a:t>
            </a:r>
            <a:endParaRPr b="0" i="0" sz="3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 Medium"/>
              <a:buChar char="●"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Vroegtijdige toegang is essentieel → Taalnetwerken in de hersenen worden op zeer jonge leeftijd gevormd.</a:t>
            </a:r>
            <a:endParaRPr b="0" i="0" sz="2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Gebarentaal kan elke fase van de taalontwikkeling ondersteunen, maar </a:t>
            </a: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“hoe eerder, hoe beter!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”</a:t>
            </a:r>
            <a:endParaRPr b="0" i="0" sz="2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Kinderen kunnen </a:t>
            </a: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zowel 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gebarentaal als geschreven/gesproken taal leren.</a:t>
            </a:r>
            <a:endParaRPr b="0" i="0" sz="2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1" lang="en-US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Bespreek: Hoe kan gebarentaal worden aangeboden in elke fase van de taalverwerving?</a:t>
            </a:r>
            <a:endParaRPr b="0" i="1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63" name="Google Shape;163;g3d88b8378ee_0_79" title="Cream Professional 5 Steps Digital Marketing Strategy Instagram Post (3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165525" y="2438475"/>
            <a:ext cx="7970074" cy="44831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g3d88b8378ee_0_87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69" name="Google Shape;169;g3d88b8378ee_0_8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g3d88b8378ee_0_87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1" name="Google Shape;171;g3d88b8378ee_0_87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3d88b8378ee_0_8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g3d88b8378ee_0_87"/>
          <p:cNvSpPr txBox="1"/>
          <p:nvPr/>
        </p:nvSpPr>
        <p:spPr>
          <a:xfrm>
            <a:off x="3763883" y="1381925"/>
            <a:ext cx="130656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rPr b="0" i="0" lang="en-US" sz="69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Veelvoorkomende misvattingen</a:t>
            </a:r>
            <a:endParaRPr b="0" i="0" sz="24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4" name="Google Shape;174;g3d88b8378ee_0_87"/>
          <p:cNvSpPr txBox="1"/>
          <p:nvPr/>
        </p:nvSpPr>
        <p:spPr>
          <a:xfrm>
            <a:off x="3763875" y="2988450"/>
            <a:ext cx="13448400" cy="70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1" lang="en-US" sz="2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“Ze kunnen toch gewoon leren liplezen?”</a:t>
            </a:r>
            <a:endParaRPr b="0" i="1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Lippenlezen heeft zijn beperkingen</a:t>
            </a:r>
            <a:r>
              <a:rPr b="1" lang="en-US" sz="25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: </a:t>
            </a:r>
            <a:r>
              <a:rPr b="1" i="0" lang="en-US" sz="25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slechts ongeveer 30–40% van de spraakklanken is visueel te onderscheiden.</a:t>
            </a:r>
            <a:endParaRPr b="1" i="0" sz="25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1" lang="en-US" sz="2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“Gebarentaal vertraagt de spraakontwikkeling.”</a:t>
            </a:r>
            <a:endParaRPr b="0" i="1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Daar is geen bewijs voor. Integendeel: visuele taal ondersteunt en stimuleert de algehele taalontwikkeling.</a:t>
            </a:r>
            <a:endParaRPr b="1" i="0" sz="25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1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1" lang="en-US" sz="2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“Ze moeten eerst de gesproken taal leren, en daarna pas gebarentaal.”</a:t>
            </a:r>
            <a:endParaRPr b="0" i="1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Kinderen leren taal niet later</a:t>
            </a:r>
            <a:r>
              <a:rPr b="1" lang="en-US" sz="25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b="1" i="0" lang="en-US" sz="25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ze hebben vanaf het allereerste begin toegang tot taal nodig.</a:t>
            </a:r>
            <a:endParaRPr b="1" i="0" sz="25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200"/>
              <a:buFont typeface="Arial"/>
              <a:buNone/>
            </a:pPr>
            <a:br>
              <a:rPr b="0" i="0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g3d88b8378ee_0_87"/>
          <p:cNvPicPr preferRelativeResize="0"/>
          <p:nvPr/>
        </p:nvPicPr>
        <p:blipFill rotWithShape="1">
          <a:blip r:embed="rId5">
            <a:alphaModFix/>
          </a:blip>
          <a:srcRect b="33298" l="64661" r="0" t="0"/>
          <a:stretch/>
        </p:blipFill>
        <p:spPr>
          <a:xfrm>
            <a:off x="14921575" y="538900"/>
            <a:ext cx="2922102" cy="3102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oogle Shape;180;g3d88b8378ee_0_98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81" name="Google Shape;181;g3d88b8378ee_0_9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g3d88b8378ee_0_98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3" name="Google Shape;183;g3d88b8378ee_0_9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3d88b8378ee_0_9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3d88b8378ee_0_98"/>
          <p:cNvSpPr txBox="1"/>
          <p:nvPr/>
        </p:nvSpPr>
        <p:spPr>
          <a:xfrm>
            <a:off x="3763883" y="1381925"/>
            <a:ext cx="130656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rPr b="0" i="0" lang="en-US" sz="69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Veelvoorkomende misvattingen</a:t>
            </a:r>
            <a:endParaRPr b="0" i="0" sz="24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6" name="Google Shape;186;g3d88b8378ee_0_98"/>
          <p:cNvSpPr txBox="1"/>
          <p:nvPr/>
        </p:nvSpPr>
        <p:spPr>
          <a:xfrm>
            <a:off x="3763875" y="2988450"/>
            <a:ext cx="13448400" cy="62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1" lang="en-US" sz="2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“Als een kind een CI heeft, is gebarentaal niet nodig.”</a:t>
            </a:r>
            <a:endParaRPr b="0" i="1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1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"/>
              <a:buChar char="●"/>
            </a:pPr>
            <a:r>
              <a:rPr b="1" i="0" lang="en-US" sz="25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Een cochleair implantaat biedt toegang tot geluid, maar niet tot taal zelf.</a:t>
            </a:r>
            <a:endParaRPr b="1" i="0" sz="25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"/>
              <a:buChar char="●"/>
            </a:pPr>
            <a:r>
              <a:rPr b="1" i="0" lang="en-US" sz="25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Het is geen garantie voor een volledige taalontwikkeling.</a:t>
            </a:r>
            <a:endParaRPr b="1" i="0" sz="25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"/>
              <a:buChar char="●"/>
            </a:pPr>
            <a:r>
              <a:rPr b="1" i="0" lang="en-US" sz="25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Gebarentaal blijft essentieel</a:t>
            </a:r>
            <a:r>
              <a:rPr b="1" lang="en-US" sz="25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b="1" i="0" lang="en-US" sz="25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als basis of als ondersteuning.</a:t>
            </a:r>
            <a:endParaRPr b="1" i="0" sz="25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"/>
              <a:buChar char="●"/>
            </a:pPr>
            <a:r>
              <a:rPr b="1" i="0" lang="en-US" sz="25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Tweetaligheid (gesproken en gebarentaal) is krachtig en mogelijk.</a:t>
            </a:r>
            <a:endParaRPr b="1" i="1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200"/>
              <a:buFont typeface="Arial"/>
              <a:buNone/>
            </a:pPr>
            <a:br>
              <a:rPr b="0" i="0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oogle Shape;191;g3d88b8378ee_0_108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92" name="Google Shape;192;g3d88b8378ee_0_10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g3d88b8378ee_0_108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4" name="Google Shape;194;g3d88b8378ee_0_10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g3d88b8378ee_0_10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g3d88b8378ee_0_108"/>
          <p:cNvSpPr txBox="1"/>
          <p:nvPr/>
        </p:nvSpPr>
        <p:spPr>
          <a:xfrm>
            <a:off x="4064283" y="1449700"/>
            <a:ext cx="130656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b="0" i="0" lang="en-US" sz="65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Tweetaligheid</a:t>
            </a:r>
            <a:endParaRPr b="0" i="0" sz="20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97" name="Google Shape;197;g3d88b8378ee_0_108"/>
          <p:cNvSpPr txBox="1"/>
          <p:nvPr/>
        </p:nvSpPr>
        <p:spPr>
          <a:xfrm>
            <a:off x="3872875" y="3281325"/>
            <a:ext cx="13448400" cy="56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50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Wat is tweetaligheid?</a:t>
            </a:r>
            <a:endParaRPr b="1" i="0" sz="2500" u="sng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 Medium"/>
              <a:buChar char="●"/>
            </a:pPr>
            <a:r>
              <a:rPr b="0" i="0" lang="en-US" sz="2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Twee talen gebruiken of begrijpen</a:t>
            </a:r>
            <a:endParaRPr b="0" i="0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 Medium"/>
              <a:buChar char="●"/>
            </a:pPr>
            <a:r>
              <a:rPr b="0" i="0" lang="en-US" sz="2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Meertaligheid: DRIE of MEER talen</a:t>
            </a:r>
            <a:endParaRPr b="0" i="0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 Medium"/>
              <a:buChar char="●"/>
            </a:pPr>
            <a:r>
              <a:rPr b="0" i="0" lang="en-US" sz="2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Kan gebarentaal/geschreven taal/gesproken taal omvatten</a:t>
            </a:r>
            <a:endParaRPr b="0" i="0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Voorbeelden:</a:t>
            </a:r>
            <a:endParaRPr b="1" i="0" sz="25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 Medium"/>
              <a:buChar char="●"/>
            </a:pPr>
            <a:r>
              <a:rPr b="0" i="0" lang="en-US" sz="2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NGT + geschreven/gesproken Nederlands</a:t>
            </a:r>
            <a:endParaRPr b="0" i="0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 Medium"/>
              <a:buChar char="●"/>
            </a:pPr>
            <a:r>
              <a:rPr b="0" i="0" lang="en-US" sz="2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Geschreven/gesproken Nederlands + geschreven/gesproken Engels </a:t>
            </a:r>
            <a:endParaRPr b="0" i="0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 Medium"/>
              <a:buChar char="●"/>
            </a:pPr>
            <a:r>
              <a:rPr b="0" i="0" lang="en-US" sz="2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NGT + geschreven/gesproken Arabisch</a:t>
            </a:r>
            <a:endParaRPr b="0" i="0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"/>
              <a:buChar char="●"/>
            </a:pPr>
            <a:r>
              <a:rPr b="0" i="0" lang="en-US" sz="2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NGT + geschreven/gesproken Nederlands + geschreven/gesproken Engels (meertaligheid)</a:t>
            </a:r>
            <a:endParaRPr b="0" i="0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98" name="Google Shape;198;g3d88b8378ee_0_108"/>
          <p:cNvPicPr preferRelativeResize="0"/>
          <p:nvPr/>
        </p:nvPicPr>
        <p:blipFill rotWithShape="1">
          <a:blip r:embed="rId5">
            <a:alphaModFix/>
          </a:blip>
          <a:srcRect b="0" l="-1548" r="51117" t="0"/>
          <a:stretch/>
        </p:blipFill>
        <p:spPr>
          <a:xfrm>
            <a:off x="11060575" y="379950"/>
            <a:ext cx="7365248" cy="8215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Google Shape;203;g3d88b8378ee_0_119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04" name="Google Shape;204;g3d88b8378ee_0_11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g3d88b8378ee_0_119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6" name="Google Shape;206;g3d88b8378ee_0_11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g3d88b8378ee_0_11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g3d88b8378ee_0_119"/>
          <p:cNvSpPr txBox="1"/>
          <p:nvPr/>
        </p:nvSpPr>
        <p:spPr>
          <a:xfrm>
            <a:off x="4064283" y="1449700"/>
            <a:ext cx="130656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b="0" i="0" lang="en-US" sz="65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Tweetaligheid</a:t>
            </a:r>
            <a:endParaRPr b="0" i="0" sz="20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09" name="Google Shape;209;g3d88b8378ee_0_119"/>
          <p:cNvSpPr txBox="1"/>
          <p:nvPr/>
        </p:nvSpPr>
        <p:spPr>
          <a:xfrm>
            <a:off x="3968250" y="2748825"/>
            <a:ext cx="13448400" cy="6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Voordelen van tweetaligheid (onderzoek):</a:t>
            </a:r>
            <a:endParaRPr b="1" i="0" sz="2600" u="sng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sng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93700" lvl="0" marL="457200" marR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Ondersteunt volledige toegang tot </a:t>
            </a:r>
            <a:r>
              <a:rPr b="1" i="0" lang="en-US" sz="2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communicatie </a:t>
            </a: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en </a:t>
            </a:r>
            <a:r>
              <a:rPr b="1" i="0" lang="en-US" sz="2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leren</a:t>
            </a:r>
            <a:endParaRPr b="1" i="0" sz="2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937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Betere </a:t>
            </a:r>
            <a:r>
              <a:rPr b="1" i="0" lang="en-US" sz="2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taalvaardigheid </a:t>
            </a: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en </a:t>
            </a:r>
            <a:r>
              <a:rPr b="1" i="0" lang="en-US" sz="2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een beter geheugen</a:t>
            </a:r>
            <a:endParaRPr b="1" i="0" sz="2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937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Helpt bij het ontwikkelen van </a:t>
            </a:r>
            <a:r>
              <a:rPr b="1" i="0" lang="en-US" sz="2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flexibel denken </a:t>
            </a: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(cognitieve flexibiliteit)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937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Maakt het makkelijker om later </a:t>
            </a:r>
            <a:r>
              <a:rPr b="1" i="0" lang="en-US" sz="2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meer talen te leren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937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Versterkt </a:t>
            </a:r>
            <a:r>
              <a:rPr b="1" i="0" lang="en-US" sz="2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 culturele identiteit </a:t>
            </a: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en het cultureel bewustzijn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937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Bevordert beter </a:t>
            </a:r>
            <a:r>
              <a:rPr b="1" i="0" lang="en-US" sz="2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academisch en sociaal succes</a:t>
            </a:r>
            <a:endParaRPr b="1" i="0" sz="2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937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Legt een sterke basis voor </a:t>
            </a:r>
            <a:r>
              <a:rPr b="1" i="0" lang="en-US" sz="2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visueel leren </a:t>
            </a: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(via gebarentaal)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10" name="Google Shape;210;g3d88b8378ee_0_119"/>
          <p:cNvPicPr preferRelativeResize="0"/>
          <p:nvPr/>
        </p:nvPicPr>
        <p:blipFill rotWithShape="1">
          <a:blip r:embed="rId5">
            <a:alphaModFix/>
          </a:blip>
          <a:srcRect b="42303" l="68386" r="0" t="0"/>
          <a:stretch/>
        </p:blipFill>
        <p:spPr>
          <a:xfrm>
            <a:off x="12783450" y="1360697"/>
            <a:ext cx="4346424" cy="4461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oogle Shape;215;g3d88b8378ee_0_130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16" name="Google Shape;216;g3d88b8378ee_0_13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g3d88b8378ee_0_13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8" name="Google Shape;218;g3d88b8378ee_0_13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g3d88b8378ee_0_13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3d88b8378ee_0_130"/>
          <p:cNvSpPr txBox="1"/>
          <p:nvPr/>
        </p:nvSpPr>
        <p:spPr>
          <a:xfrm>
            <a:off x="505256" y="4155275"/>
            <a:ext cx="2922000" cy="10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t/>
            </a:r>
            <a:endParaRPr b="0" i="0" sz="1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b="0" i="0" lang="en-US" sz="65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Video:</a:t>
            </a:r>
            <a:endParaRPr b="0" i="0" sz="20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21" name="Google Shape;221;g3d88b8378ee_0_130" title="3B   Language deprivation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3557" y="1384013"/>
            <a:ext cx="13367050" cy="751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Google Shape;226;g3d88b8378ee_0_139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27" name="Google Shape;227;g3d88b8378ee_0_13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g3d88b8378ee_0_139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9" name="Google Shape;229;g3d88b8378ee_0_13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g3d88b8378ee_0_13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g3d88b8378ee_0_139"/>
          <p:cNvSpPr txBox="1"/>
          <p:nvPr/>
        </p:nvSpPr>
        <p:spPr>
          <a:xfrm>
            <a:off x="3914408" y="1753150"/>
            <a:ext cx="13065600" cy="10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t/>
            </a:r>
            <a:endParaRPr b="0" i="0" sz="1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b="0" i="0" lang="en-US" sz="65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Wat heb je gezien?</a:t>
            </a:r>
            <a:endParaRPr b="0" i="0" sz="20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2" name="Google Shape;232;g3d88b8378ee_0_139"/>
          <p:cNvSpPr txBox="1"/>
          <p:nvPr/>
        </p:nvSpPr>
        <p:spPr>
          <a:xfrm>
            <a:off x="3855350" y="3068550"/>
            <a:ext cx="13065600" cy="41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●"/>
            </a:pP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Wat zag je in de video?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●"/>
            </a:pP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Wat is er precies gebeurd met de persoon in de video?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●"/>
            </a:pP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Welke invloed had dit op zijn of haar leven?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●"/>
            </a:pP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Waarom denk je dat deze situatie is ontstaan?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●"/>
            </a:pP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Denk je dat er in de samenleving voldoende bewustzijn is over dit onderwerp?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33" name="Google Shape;233;g3d88b8378ee_0_139"/>
          <p:cNvPicPr preferRelativeResize="0"/>
          <p:nvPr/>
        </p:nvPicPr>
        <p:blipFill rotWithShape="1">
          <a:blip r:embed="rId5">
            <a:alphaModFix/>
          </a:blip>
          <a:srcRect b="0" l="0" r="28295" t="0"/>
          <a:stretch/>
        </p:blipFill>
        <p:spPr>
          <a:xfrm>
            <a:off x="10489900" y="6464025"/>
            <a:ext cx="3801426" cy="29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d88b8378ee_0_15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g3d88b8378ee_0_15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g3d88b8378ee_0_150"/>
          <p:cNvSpPr txBox="1"/>
          <p:nvPr/>
        </p:nvSpPr>
        <p:spPr>
          <a:xfrm>
            <a:off x="4009775" y="990150"/>
            <a:ext cx="119031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b="0" i="0" lang="en-US" sz="65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Wat is taalachterstand?</a:t>
            </a:r>
            <a:endParaRPr b="0" i="0" sz="20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41" name="Google Shape;241;g3d88b8378ee_0_150"/>
          <p:cNvSpPr txBox="1"/>
          <p:nvPr/>
        </p:nvSpPr>
        <p:spPr>
          <a:xfrm>
            <a:off x="1066725" y="2789250"/>
            <a:ext cx="13448400" cy="57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Geen toegang tot een taal in de cruciale ontwikkelingsfase 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(0-5 jaar)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600" u="sng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Gevolgen:</a:t>
            </a:r>
            <a:endParaRPr b="0" i="0" sz="2600" u="sng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Cognitieve achterstanden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Sociale en emotionele problemen 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Moeilijkheden met lezen en schrijven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Risico's voor de geestelijke gezondheid 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 gevolgen zijn levenslang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lt1"/>
              </a:solidFill>
              <a:highlight>
                <a:srgbClr val="DBDFE4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42" name="Google Shape;242;g3d88b8378ee_0_150" title="Cream Professional 5 Steps Digital Marketing Strategy Instagram Post (3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99175" y="2906438"/>
            <a:ext cx="10235702" cy="575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Google Shape;247;g3d88b8378ee_0_158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48" name="Google Shape;248;g3d88b8378ee_0_15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g3d88b8378ee_0_158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0" name="Google Shape;250;g3d88b8378ee_0_15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g3d88b8378ee_0_15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g3d88b8378ee_0_158"/>
          <p:cNvSpPr txBox="1"/>
          <p:nvPr/>
        </p:nvSpPr>
        <p:spPr>
          <a:xfrm>
            <a:off x="4255680" y="1057650"/>
            <a:ext cx="5416800" cy="11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t/>
            </a:r>
            <a:endParaRPr b="0" i="0" sz="1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Feiten</a:t>
            </a:r>
            <a:endParaRPr b="0" i="0" sz="72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53" name="Google Shape;253;g3d88b8378ee_0_158"/>
          <p:cNvSpPr txBox="1"/>
          <p:nvPr/>
        </p:nvSpPr>
        <p:spPr>
          <a:xfrm>
            <a:off x="3546525" y="2322225"/>
            <a:ext cx="13448400" cy="43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sng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Minder dan 2% van de dove kinderen krijgt</a:t>
            </a:r>
            <a:r>
              <a:rPr b="1" i="0" lang="en-US" sz="27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vroeg </a:t>
            </a: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toegang tot gebarentaal.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Ongeveer 90% van de dove kinderen wordt geboren bij horende ouders.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 meeste horende ouders en gezinnen gebruiken geen gebarentaal.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Waarom denk je dat dat zo is?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54" name="Google Shape;254;g3d88b8378ee_0_15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00124" y="5090375"/>
            <a:ext cx="8488450" cy="477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d88b8378ee_0_16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g3d88b8378ee_0_16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g3d88b8378ee_0_169"/>
          <p:cNvSpPr txBox="1"/>
          <p:nvPr/>
        </p:nvSpPr>
        <p:spPr>
          <a:xfrm>
            <a:off x="2069550" y="1958175"/>
            <a:ext cx="14148900" cy="11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t/>
            </a:r>
            <a:endParaRPr b="0" i="0" sz="1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Individueel werk: Je taalprofiel</a:t>
            </a:r>
            <a:endParaRPr b="0" i="0" sz="72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62" name="Google Shape;262;g3d88b8378ee_0_169"/>
          <p:cNvSpPr txBox="1"/>
          <p:nvPr/>
        </p:nvSpPr>
        <p:spPr>
          <a:xfrm>
            <a:off x="4064275" y="3958225"/>
            <a:ext cx="13448400" cy="17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263" name="Google Shape;263;g3d88b8378ee_0_169"/>
          <p:cNvGraphicFramePr/>
          <p:nvPr/>
        </p:nvGraphicFramePr>
        <p:xfrm>
          <a:off x="1129675" y="3523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{ADB48C4B-460E-433F-9293-C1838FF600C1}</a:tableStyleId>
              </a:tblPr>
              <a:tblGrid>
                <a:gridCol w="11434275"/>
                <a:gridCol w="494872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i="1" lang="en-US" sz="17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Vraag / Uitleg</a:t>
                      </a:r>
                      <a:endParaRPr i="1"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i="1" lang="en-US" sz="1700" u="none" cap="none" strike="noStrike">
                          <a:solidFill>
                            <a:schemeClr val="lt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Antwoord</a:t>
                      </a:r>
                      <a:endParaRPr b="1" i="1" sz="1700" u="none" cap="none" strike="noStrike">
                        <a:solidFill>
                          <a:schemeClr val="lt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Taal bij de geboorte / moedertaal</a:t>
                      </a:r>
                      <a:endParaRPr b="1"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Met welke taal of talen kwam je als baby voor het eerst in aanraking? Denk aan thuis of de kinderopvang.</a:t>
                      </a:r>
                      <a:endParaRPr b="1" sz="15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t/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Taal van ouders/verzorgers</a:t>
                      </a:r>
                      <a:endParaRPr b="1"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Welke taal of talen gebruiken je ouders of verzorgers thuis om met je te communiceren?</a:t>
                      </a:r>
                      <a:endParaRPr b="1" sz="15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t/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Taal op school </a:t>
                      </a:r>
                      <a:endParaRPr b="1"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Welke taal of talen worden er in je onderwijs gebruikt?</a:t>
                      </a:r>
                      <a:endParaRPr b="1" sz="15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t/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Taal in sociale contacten</a:t>
                      </a:r>
                      <a:endParaRPr b="1"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Welke taal of talen gebruik je met vrienden, familie of online?</a:t>
                      </a:r>
                      <a:endParaRPr b="1" sz="15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t/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De taal die je het beste begrijpt</a:t>
                      </a:r>
                      <a:endParaRPr b="1"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In welke taal of talen begrijp je instructies, uitleg of verhalen het beste?</a:t>
                      </a:r>
                      <a:endParaRPr b="1" sz="15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t/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De taal die je het liefst gebruikt</a:t>
                      </a:r>
                      <a:endParaRPr b="1"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In welke taal(en) voel je je het meest op je gemak bij het communiceren?</a:t>
                      </a:r>
                      <a:endParaRPr b="1" sz="15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t/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Taal die je gebruikt bij het denken/dromen</a:t>
                      </a:r>
                      <a:endParaRPr b="1"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In welke taal of talen denk je, praat je tegen jezelf of droom je?</a:t>
                      </a:r>
                      <a:endParaRPr b="1" sz="15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t/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" name="Google Shape;268;g3d88b8378ee_0_177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69" name="Google Shape;269;g3d88b8378ee_0_17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g3d88b8378ee_0_177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1" name="Google Shape;271;g3d88b8378ee_0_177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g3d88b8378ee_0_17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g3d88b8378ee_0_177"/>
          <p:cNvSpPr txBox="1"/>
          <p:nvPr/>
        </p:nvSpPr>
        <p:spPr>
          <a:xfrm>
            <a:off x="4064274" y="1534525"/>
            <a:ext cx="11750700" cy="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t/>
            </a:r>
            <a:endParaRPr b="0" i="0" sz="1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4" name="Google Shape;274;g3d88b8378ee_0_177"/>
          <p:cNvSpPr txBox="1"/>
          <p:nvPr/>
        </p:nvSpPr>
        <p:spPr>
          <a:xfrm>
            <a:off x="3789025" y="4697250"/>
            <a:ext cx="12301200" cy="12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5" name="Google Shape;275;g3d88b8378ee_0_177"/>
          <p:cNvSpPr txBox="1"/>
          <p:nvPr/>
        </p:nvSpPr>
        <p:spPr>
          <a:xfrm>
            <a:off x="4188925" y="1534525"/>
            <a:ext cx="9588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Ervaringen uitwisselen</a:t>
            </a:r>
            <a:endParaRPr b="0" i="0" sz="72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76" name="Google Shape;276;g3d88b8378ee_0_177"/>
          <p:cNvSpPr txBox="1"/>
          <p:nvPr/>
        </p:nvSpPr>
        <p:spPr>
          <a:xfrm>
            <a:off x="4188925" y="3484300"/>
            <a:ext cx="11501400" cy="3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Deel gerust je taalprofiel als je dat wilt.</a:t>
            </a:r>
            <a:endParaRPr b="0" i="0" sz="29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sng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Vragen</a:t>
            </a:r>
            <a:r>
              <a:rPr b="0" i="0" lang="en-US" sz="290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:</a:t>
            </a:r>
            <a:endParaRPr b="0" i="0" sz="2900" u="sng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sng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127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Quicksand"/>
              <a:buChar char="●"/>
            </a:pPr>
            <a:r>
              <a:rPr b="0" i="0" lang="en-US" sz="29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Welke talen heb je opgeschreven?</a:t>
            </a:r>
            <a:endParaRPr b="0" i="0" sz="29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127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Quicksand"/>
              <a:buChar char="●"/>
            </a:pPr>
            <a:r>
              <a:rPr b="0" i="0" lang="en-US" sz="29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Hoe voelde het om op deze manier over je taalachtergrond na te denken?</a:t>
            </a:r>
            <a:endParaRPr b="0" i="0" sz="29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127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Quicksand"/>
              <a:buChar char="●"/>
            </a:pPr>
            <a:r>
              <a:rPr b="0" i="0" lang="en-US" sz="29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Waren er verrassingen tijdens het invullen van je profiel?</a:t>
            </a:r>
            <a:endParaRPr b="0" i="0" sz="2900" u="sng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1" name="Google Shape;281;g3d88b8378ee_0_189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82" name="Google Shape;282;g3d88b8378ee_0_18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g3d88b8378ee_0_189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4" name="Google Shape;284;g3d88b8378ee_0_18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g3d88b8378ee_0_18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g3d88b8378ee_0_189"/>
          <p:cNvSpPr txBox="1"/>
          <p:nvPr/>
        </p:nvSpPr>
        <p:spPr>
          <a:xfrm>
            <a:off x="4064274" y="1534525"/>
            <a:ext cx="11750700" cy="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t/>
            </a:r>
            <a:endParaRPr b="0" i="0" sz="1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7" name="Google Shape;287;g3d88b8378ee_0_189"/>
          <p:cNvSpPr txBox="1"/>
          <p:nvPr/>
        </p:nvSpPr>
        <p:spPr>
          <a:xfrm>
            <a:off x="3789025" y="4697250"/>
            <a:ext cx="12301200" cy="12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8" name="Google Shape;288;g3d88b8378ee_0_189"/>
          <p:cNvSpPr txBox="1"/>
          <p:nvPr/>
        </p:nvSpPr>
        <p:spPr>
          <a:xfrm>
            <a:off x="4194675" y="1674700"/>
            <a:ext cx="9588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Terugblik</a:t>
            </a:r>
            <a:endParaRPr b="0" i="0" sz="72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89" name="Google Shape;289;g3d88b8378ee_0_189"/>
          <p:cNvSpPr txBox="1"/>
          <p:nvPr/>
        </p:nvSpPr>
        <p:spPr>
          <a:xfrm>
            <a:off x="4493825" y="4388750"/>
            <a:ext cx="9588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Wat heb je geleerd?</a:t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Wat heeft je verrast of uitgedaagd?</a:t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90" name="Google Shape;290;g3d88b8378ee_0_189"/>
          <p:cNvPicPr preferRelativeResize="0"/>
          <p:nvPr/>
        </p:nvPicPr>
        <p:blipFill rotWithShape="1">
          <a:blip r:embed="rId5">
            <a:alphaModFix/>
          </a:blip>
          <a:srcRect b="0" l="44803" r="0" t="0"/>
          <a:stretch/>
        </p:blipFill>
        <p:spPr>
          <a:xfrm>
            <a:off x="11334651" y="679675"/>
            <a:ext cx="5395574" cy="5498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d88b8378ee_0_202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g3d88b8378ee_0_202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g3d88b8378ee_0_202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g3d88b8378ee_0_202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g3d88b8378ee_0_202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0" name="Google Shape;300;g3d88b8378ee_0_202"/>
          <p:cNvGrpSpPr/>
          <p:nvPr/>
        </p:nvGrpSpPr>
        <p:grpSpPr>
          <a:xfrm>
            <a:off x="-228300" y="6944208"/>
            <a:ext cx="18940866" cy="4430982"/>
            <a:chOff x="0" y="-57150"/>
            <a:chExt cx="4988508" cy="1167000"/>
          </a:xfrm>
        </p:grpSpPr>
        <p:sp>
          <p:nvSpPr>
            <p:cNvPr id="301" name="Google Shape;301;g3d88b8378ee_0_202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g3d88b8378ee_0_202"/>
            <p:cNvSpPr txBox="1"/>
            <p:nvPr/>
          </p:nvSpPr>
          <p:spPr>
            <a:xfrm>
              <a:off x="0" y="-57150"/>
              <a:ext cx="4988400" cy="11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3" name="Google Shape;303;g3d88b8378ee_0_202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g3d88b8378ee_0_202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g3d88b8378ee_0_202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g3d88b8378ee_0_202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g3d88b8378ee_0_202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g3d88b8378ee_0_202"/>
          <p:cNvSpPr txBox="1"/>
          <p:nvPr/>
        </p:nvSpPr>
        <p:spPr>
          <a:xfrm>
            <a:off x="2157053" y="1867850"/>
            <a:ext cx="43320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g3d88b8378ee_0_202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g3d88b8378ee_0_202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1"/>
              <a:buFont typeface="Arial"/>
              <a:buNone/>
            </a:pPr>
            <a:r>
              <a:rPr lang="en-US" sz="2461">
                <a:solidFill>
                  <a:schemeClr val="lt1"/>
                </a:solidFill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g3d88b8378ee_0_202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