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nton" panose="020B0604020202020204" charset="0"/>
      <p:regular r:id="rId29"/>
    </p:embeddedFont>
    <p:embeddedFont>
      <p:font typeface="Quicksand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RKNz5ASXiiUHSIQhaAFP8/47BK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emieke van Kampen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07-04T09:51:47.329" idx="1">
    <p:pos x="6000" y="0"/>
    <p:text>Beter in de volgende dia: vijf regels benoemen maar er is veel meer regels voor de grammatica.
SOV
Localization
Question structure (of formation)
Negation
Verb direction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m6yd15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07-04T09:53:03.359" idx="2">
    <p:pos x="1641" y="1088"/>
    <p:text>of formation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m6yd15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07-04T09:54:32.499" idx="4">
    <p:pos x="6000" y="0"/>
    <p:text>The handshape for giving something must be formed as an object like a book or an apple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m6yd15M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55a7fb17b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355a7fb17b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55a7fb17b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55a7fb17b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355a7fb17b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55a7fb17b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55a7fb17b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55a7fb17b5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355a7fb17b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55a7fb17b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355a7fb17b5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12971"/>
            <a:ext cx="12953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nl-NL" sz="80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Gebärdensprache</a:t>
            </a:r>
            <a:endParaRPr sz="32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64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nl-NL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Grammatik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Struktur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nl-NL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endParaRPr sz="1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3066"/>
              </a:lnSpc>
            </a:pPr>
            <a:r>
              <a:rPr lang="nl-NL" sz="225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50457" y="3663440"/>
            <a:ext cx="9970500" cy="4205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3885" lvl="1" indent="-301625">
              <a:lnSpc>
                <a:spcPct val="122468"/>
              </a:lnSpc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Einleitung
Theorie: Elemente der Gebärdensprache
Aktivität: 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Gebärdenspiel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Theorie: Grammatik der Gebärdensprache
Aktivität: Sätze in Gebärdensprache bilden
Aktivität: Rollenspiel
Reflexion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nl-NL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Inhalte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Einleitung</a:t>
            </a:r>
            <a:endParaRPr sz="8000"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4353523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54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lnSpc>
                <a:spcPct val="90000"/>
              </a:lnSpc>
              <a:spcBef>
                <a:spcPts val="20"/>
              </a:spcBef>
              <a:buClr>
                <a:schemeClr val="lt1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Vorstellungsrunde</a:t>
            </a:r>
            <a:r>
              <a:rPr lang="nl-NL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Eisbrecher-Spiel!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5895667" y="1580903"/>
            <a:ext cx="11814374" cy="67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4037479" y="14428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Ziele</a:t>
            </a:r>
            <a:endParaRPr sz="8000" dirty="0"/>
          </a:p>
        </p:txBody>
      </p:sp>
      <p:sp>
        <p:nvSpPr>
          <p:cNvPr id="125" name="Google Shape;125;p4"/>
          <p:cNvSpPr txBox="1">
            <a:spLocks noGrp="1"/>
          </p:cNvSpPr>
          <p:nvPr>
            <p:ph type="body" idx="1"/>
          </p:nvPr>
        </p:nvSpPr>
        <p:spPr>
          <a:xfrm>
            <a:off x="3696850" y="3709851"/>
            <a:ext cx="13891800" cy="2939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Wir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jeden Tag – aber wissen wir wirklich,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unsere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Gebärdensprache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funktioniert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34290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In der Schule lernen wir zwar schreiben, aber nicht,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man richtig gebärdet.
</a:t>
            </a:r>
            <a:endParaRPr lang="nl-NL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Dieser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hilft dir, 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Struktur deiner eigenen Gebärdensprache zu verstehen.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>
            <a:spLocks noGrp="1"/>
          </p:cNvSpPr>
          <p:nvPr>
            <p:ph type="title"/>
          </p:nvPr>
        </p:nvSpPr>
        <p:spPr>
          <a:xfrm>
            <a:off x="3707975" y="1449200"/>
            <a:ext cx="1443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75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Theorie: </a:t>
            </a:r>
            <a:r>
              <a:rPr lang="nl-NL" sz="75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Elemente</a:t>
            </a:r>
            <a:r>
              <a:rPr lang="nl-NL" sz="75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nl-NL" sz="75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Gebärdensprache</a:t>
            </a:r>
            <a:endParaRPr sz="7500" dirty="0"/>
          </a:p>
        </p:txBody>
      </p:sp>
      <p:sp>
        <p:nvSpPr>
          <p:cNvPr id="136" name="Google Shape;136;p5"/>
          <p:cNvSpPr txBox="1">
            <a:spLocks noGrp="1"/>
          </p:cNvSpPr>
          <p:nvPr>
            <p:ph type="body" idx="1"/>
          </p:nvPr>
        </p:nvSpPr>
        <p:spPr>
          <a:xfrm>
            <a:off x="3554675" y="2874000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560"/>
              </a:spcBef>
              <a:buNone/>
            </a:pPr>
            <a:r>
              <a:rPr lang="nl-NL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Fünf</a:t>
            </a:r>
            <a:r>
              <a:rPr lang="nl-NL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 </a:t>
            </a:r>
            <a:r>
              <a:rPr lang="nl-NL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Elemente</a:t>
            </a:r>
            <a:r>
              <a:rPr lang="nl-NL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 der </a:t>
            </a:r>
            <a:r>
              <a:rPr lang="nl-NL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Gebärdensprache</a:t>
            </a: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</a:ext>
              </a:extLst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</a:ext>
              </a:extLst>
            </a:endParaRPr>
          </a:p>
          <a:p>
            <a:pPr marL="0" lvl="0" indent="0">
              <a:spcBef>
                <a:spcPts val="560"/>
              </a:spcBef>
              <a:buNone/>
            </a:pPr>
            <a:endParaRPr lang="nl-NL" sz="16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</a:ext>
              </a:extLst>
            </a:endParaRPr>
          </a:p>
          <a:p>
            <a:pPr marL="0" lvl="0" indent="0">
              <a:spcBef>
                <a:spcPts val="560"/>
              </a:spcBef>
              <a:buNone/>
            </a:pP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Handformen</a:t>
            </a: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        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Ort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     </a:t>
            </a: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		  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Bewegungen</a:t>
            </a:r>
            <a:endParaRPr sz="2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5">
            <a:alphaModFix/>
          </a:blip>
          <a:srcRect l="5237" t="32267" r="3670" b="31205"/>
          <a:stretch/>
        </p:blipFill>
        <p:spPr>
          <a:xfrm>
            <a:off x="3253631" y="3784775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>
            <a:spLocks noGrp="1"/>
          </p:cNvSpPr>
          <p:nvPr>
            <p:ph type="body" idx="1"/>
          </p:nvPr>
        </p:nvSpPr>
        <p:spPr>
          <a:xfrm>
            <a:off x="11172641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>
              <a:spcBef>
                <a:spcPts val="560"/>
              </a:spcBef>
              <a:buNone/>
            </a:pPr>
            <a:r>
              <a:rPr lang="nl-NL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Handfläche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
</a:t>
            </a:r>
            <a:r>
              <a:rPr lang="nl-NL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Orientierung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" name="Google Shape;139;p5"/>
          <p:cNvSpPr txBox="1">
            <a:spLocks noGrp="1"/>
          </p:cNvSpPr>
          <p:nvPr>
            <p:ph type="body" idx="1"/>
          </p:nvPr>
        </p:nvSpPr>
        <p:spPr>
          <a:xfrm>
            <a:off x="14025925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>
              <a:spcBef>
                <a:spcPts val="560"/>
              </a:spcBef>
              <a:buNone/>
            </a:pP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lang="nl-NL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icht </a:t>
            </a:r>
            <a:r>
              <a:rPr lang="nl-NL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manuell
Signale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82099" y="1701350"/>
            <a:ext cx="1132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Aktivität: 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Gebärdenspiel</a:t>
            </a:r>
            <a:endParaRPr sz="8000" dirty="0"/>
          </a:p>
        </p:txBody>
      </p:sp>
      <p:sp>
        <p:nvSpPr>
          <p:cNvPr id="146" name="Google Shape;146;p6"/>
          <p:cNvSpPr txBox="1"/>
          <p:nvPr/>
        </p:nvSpPr>
        <p:spPr>
          <a:xfrm>
            <a:off x="3607749" y="3429000"/>
            <a:ext cx="10261200" cy="46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lvl="0">
              <a:lnSpc>
                <a:spcPct val="130000"/>
              </a:lnSpc>
              <a:spcBef>
                <a:spcPts val="20"/>
              </a:spcBef>
            </a:pPr>
            <a:r>
              <a:rPr lang="nl-NL" sz="11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Würfle und mach eine Gebärde!</a:t>
            </a:r>
          </a:p>
          <a:p>
            <a:pPr lvl="0">
              <a:lnSpc>
                <a:spcPct val="130000"/>
              </a:lnSpc>
              <a:spcBef>
                <a:spcPts val="20"/>
              </a:spcBef>
            </a:pPr>
            <a:r>
              <a:rPr lang="nl-NL" sz="11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Merken!</a:t>
            </a:r>
          </a:p>
          <a:p>
            <a:pPr lvl="0">
              <a:lnSpc>
                <a:spcPct val="150000"/>
              </a:lnSpc>
              <a:spcBef>
                <a:spcPts val="20"/>
              </a:spcBef>
            </a:pPr>
            <a:r>
              <a:rPr lang="nl-NL" sz="11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Handform
Ort
Bewegung
Ausrichtung der Handfläche
nicht-manuelle Signale</a:t>
            </a:r>
            <a:endParaRPr sz="112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5"/>
              <a:buFont typeface="Arial"/>
              <a:buNone/>
            </a:pP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3789338" y="1946636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6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Theorie: </a:t>
            </a:r>
            <a:r>
              <a:rPr lang="nl-NL" sz="6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Gebärdensprach-Grammatik</a:t>
            </a:r>
            <a:endParaRPr sz="6000" dirty="0"/>
          </a:p>
        </p:txBody>
      </p:sp>
      <p:sp>
        <p:nvSpPr>
          <p:cNvPr id="160" name="Google Shape;160;p7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722500" y="3784798"/>
            <a:ext cx="13149600" cy="115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lvl="0" algn="ctr">
              <a:lnSpc>
                <a:spcPct val="170000"/>
              </a:lnSpc>
              <a:buClr>
                <a:schemeClr val="lt1"/>
              </a:buClr>
              <a:buSzPts val="8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Grammatikregeln der Gebärdensprache </a:t>
            </a:r>
            <a:endParaRPr lang="nl-NL" sz="14246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algn="ctr">
              <a:lnSpc>
                <a:spcPct val="170000"/>
              </a:lnSpc>
              <a:buClr>
                <a:schemeClr val="lt1"/>
              </a:buClr>
              <a:buSzPts val="8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ennst du bereits</a:t>
            </a: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55a7fb17b5_0_2"/>
          <p:cNvSpPr txBox="1"/>
          <p:nvPr/>
        </p:nvSpPr>
        <p:spPr>
          <a:xfrm>
            <a:off x="2721600" y="665049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lvl="0" algn="ctr">
              <a:buClr>
                <a:schemeClr val="lt1"/>
              </a:buClr>
              <a:buSzPts val="8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würdest du das </a:t>
            </a:r>
            <a:r>
              <a:rPr lang="nl-NL" sz="14246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b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Wie 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würdest du das </a:t>
            </a: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schreiben</a:t>
            </a: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g355a7fb17b5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- SOV</a:t>
            </a:r>
            <a:endParaRPr sz="8000" dirty="0"/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7737122" y="1142373"/>
            <a:ext cx="7193724" cy="18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800"/>
            </a:pP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Der </a:t>
            </a:r>
            <a:r>
              <a:rPr lang="nl-NL" sz="14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Apfel</a:t>
            </a: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liegt </a:t>
            </a:r>
            <a:r>
              <a:rPr lang="nl-NL" sz="14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auf</a:t>
            </a: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4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dem</a:t>
            </a: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4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Tisch</a:t>
            </a: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" name="Google Shape;191;g355a7fb17b5_0_16"/>
          <p:cNvSpPr txBox="1"/>
          <p:nvPr/>
        </p:nvSpPr>
        <p:spPr>
          <a:xfrm>
            <a:off x="858952" y="4649646"/>
            <a:ext cx="8291004" cy="18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3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sz="36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6"/>
              <a:buFont typeface="Arial"/>
              <a:buNone/>
            </a:pP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nl-NL" sz="3600" dirty="0" smtClean="0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Subjekt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sz="3600" dirty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V</a:t>
            </a:r>
            <a:r>
              <a:rPr lang="nl-NL" sz="3600" dirty="0" smtClean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erb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sz="3600" dirty="0" smtClean="0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Objekt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6"/>
              <a:buFont typeface="Arial"/>
              <a:buNone/>
            </a:pPr>
            <a:endParaRPr lang="nl-NL"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buClr>
                <a:schemeClr val="lt1"/>
              </a:buClr>
              <a:buSzPct val="27956"/>
            </a:pPr>
            <a:r>
              <a:rPr lang="nl-NL" sz="3600" dirty="0" smtClean="0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Der Apfel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sz="3600" dirty="0" smtClean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liegt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auf dem  </a:t>
            </a:r>
            <a:r>
              <a:rPr lang="nl-NL" sz="3600" dirty="0" smtClean="0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Tisch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b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lang="nl-NL" sz="36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" name="Google Shape;192;g355a7fb17b5_0_16"/>
          <p:cNvSpPr txBox="1"/>
          <p:nvPr/>
        </p:nvSpPr>
        <p:spPr>
          <a:xfrm>
            <a:off x="10406278" y="4649646"/>
            <a:ext cx="6351300" cy="27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40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sz="40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6"/>
              <a:buFont typeface="Arial"/>
              <a:buNone/>
            </a:pP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nl-NL" sz="4000" dirty="0" smtClean="0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Subjekt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– </a:t>
            </a:r>
            <a:r>
              <a:rPr lang="nl-NL" sz="4000" dirty="0" smtClean="0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Objekt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nl-NL" sz="4000" dirty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V</a:t>
            </a:r>
            <a:r>
              <a:rPr lang="nl-NL" sz="4000" dirty="0" smtClean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erb</a:t>
            </a:r>
            <a:r>
              <a:rPr lang="nl-NL" sz="4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4000" dirty="0" smtClean="0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APFEL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000" dirty="0" smtClean="0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TISCH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000" dirty="0" smtClean="0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AUF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Lokalisierung</a:t>
            </a:r>
            <a:endParaRPr sz="8000" dirty="0"/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55a7fb17b5_0_29"/>
          <p:cNvSpPr txBox="1"/>
          <p:nvPr/>
        </p:nvSpPr>
        <p:spPr>
          <a:xfrm>
            <a:off x="2109618" y="3148022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1">
              <a:lnSpc>
                <a:spcPct val="134000"/>
              </a:lnSpc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4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Verwende verschiedene Handpositionen</a:t>
            </a:r>
            <a:r>
              <a:rPr lang="nl-NL" sz="14246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br>
              <a:rPr lang="nl-NL" sz="14246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14246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um die Position zu beschreiben. </a:t>
            </a: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6" name="Google Shape;206;g355a7fb17b5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4791" y="6172260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2991" y="6172260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61191" y="6172260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457566" y="6172260"/>
            <a:ext cx="4161950" cy="2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55a7fb17b5_0_50"/>
          <p:cNvSpPr txBox="1"/>
          <p:nvPr/>
        </p:nvSpPr>
        <p:spPr>
          <a:xfrm>
            <a:off x="3279900" y="41885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“Wo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wohnt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?"</a:t>
            </a:r>
            <a:endParaRPr sz="16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gebärdest du das? 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5a7fb17b5_0_66"/>
          <p:cNvSpPr txBox="1"/>
          <p:nvPr/>
        </p:nvSpPr>
        <p:spPr>
          <a:xfrm>
            <a:off x="4758999" y="10798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Struktur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Fragen</a:t>
            </a:r>
            <a:endParaRPr sz="8000" dirty="0"/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763200" y="4084195"/>
            <a:ext cx="8838000" cy="3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1">
              <a:lnSpc>
                <a:spcPct val="150000"/>
              </a:lnSpc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Fragewort am Ende des Satzes
</a:t>
            </a:r>
            <a:r>
              <a:rPr lang="nl-NL" sz="77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 LEBT </a:t>
            </a:r>
            <a:r>
              <a:rPr lang="nl-NL" sz="7700" b="1" dirty="0" smtClean="0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WO?</a:t>
            </a:r>
            <a:endParaRPr lang="nl-NL" sz="7700" b="1" dirty="0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5" name="Google Shape;235;g355a7fb17b5_0_66"/>
          <p:cNvSpPr txBox="1"/>
          <p:nvPr/>
        </p:nvSpPr>
        <p:spPr>
          <a:xfrm>
            <a:off x="10061275" y="4293200"/>
            <a:ext cx="7273136" cy="3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-473807">
              <a:lnSpc>
                <a:spcPct val="134000"/>
              </a:lnSpc>
              <a:spcBef>
                <a:spcPts val="20"/>
              </a:spcBef>
              <a:buClr>
                <a:schemeClr val="lt1"/>
              </a:buClr>
              <a:buSzPct val="100000"/>
              <a:buFont typeface="Quicksand"/>
              <a:buChar char="+"/>
            </a:pPr>
            <a:r>
              <a:rPr lang="nl-NL" sz="16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nicht-manuelle </a:t>
            </a:r>
            <a:r>
              <a:rPr lang="nl-NL" sz="16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Markierung</a:t>
            </a:r>
            <a:endParaRPr sz="16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20"/>
              </a:spcBef>
              <a:spcAft>
                <a:spcPts val="0"/>
              </a:spcAft>
              <a:buNone/>
            </a:pPr>
            <a:endParaRPr sz="16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34000"/>
              </a:lnSpc>
              <a:spcBef>
                <a:spcPts val="20"/>
              </a:spcBef>
            </a:pPr>
            <a:r>
              <a:rPr lang="nl-NL" sz="16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Augenbrauen hochgezogen 
</a:t>
            </a:r>
            <a:r>
              <a:rPr lang="nl-NL" sz="16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nl-NL" sz="16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</a:t>
            </a:r>
            <a:r>
              <a:rPr lang="nl-NL" sz="16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ragendes Gesicht)</a:t>
            </a:r>
            <a:endParaRPr sz="16400" b="1" dirty="0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5a7fb17b5_0_7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Sätze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zur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Fragebildung</a:t>
            </a:r>
            <a:endParaRPr sz="8000" dirty="0"/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5a7fb17b5_0_79"/>
          <p:cNvSpPr txBox="1"/>
          <p:nvPr/>
        </p:nvSpPr>
        <p:spPr>
          <a:xfrm>
            <a:off x="3083100" y="3321525"/>
            <a:ext cx="12121800" cy="6149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Übung</a:t>
            </a: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</a:p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endParaRPr lang="nl-NL" sz="4100" b="1" u="sng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1">
              <a:lnSpc>
                <a:spcPct val="124000"/>
              </a:lnSpc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heißt du?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Wo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befindet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Büro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
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tust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du das?
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diese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neue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Person?
Wie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können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wir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das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am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besten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angehen</a:t>
            </a:r>
            <a:r>
              <a:rPr lang="nl-NL" sz="4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4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5446" b="1" dirty="0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5a7fb17b5_0_104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6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</a:t>
            </a:r>
            <a:r>
              <a:rPr lang="nl-NL" sz="164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Ich</a:t>
            </a:r>
            <a:r>
              <a:rPr lang="nl-NL" sz="16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4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arbeite</a:t>
            </a:r>
            <a:r>
              <a:rPr lang="nl-NL" sz="16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nicht"</a:t>
            </a:r>
            <a:endParaRPr sz="164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gebärdest du das?</a:t>
            </a: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5a7fb17b5_0_115"/>
          <p:cNvSpPr txBox="1"/>
          <p:nvPr/>
        </p:nvSpPr>
        <p:spPr>
          <a:xfrm>
            <a:off x="4136100" y="1199991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smtClean="0">
                <a:solidFill>
                  <a:schemeClr val="lt1"/>
                </a:solidFill>
                <a:latin typeface="Anton"/>
                <a:sym typeface="Anton"/>
              </a:rPr>
              <a:t>Verneinung - Negation</a:t>
            </a:r>
            <a:endParaRPr sz="8000" dirty="0"/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55a7fb17b5_0_115"/>
          <p:cNvSpPr txBox="1"/>
          <p:nvPr/>
        </p:nvSpPr>
        <p:spPr>
          <a:xfrm>
            <a:off x="4385428" y="3695382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Übung</a:t>
            </a: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</a:p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endParaRPr sz="41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73807">
              <a:spcBef>
                <a:spcPts val="20"/>
              </a:spcBef>
              <a:spcAft>
                <a:spcPts val="120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Ich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nicht kommen.
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sind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nicht hier.
Das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überrascht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mich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nicht.
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hast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du den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Apfel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nicht </a:t>
            </a:r>
            <a:r>
              <a:rPr lang="nl-NL" sz="41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genommen</a:t>
            </a:r>
            <a:r>
              <a:rPr lang="nl-NL" sz="41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41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5446" b="1" dirty="0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5a7fb17b5_0_127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"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gibt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ihm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6246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Buch</a:t>
            </a:r>
            <a:r>
              <a:rPr lang="nl-NL" sz="16246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."</a:t>
            </a: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1" algn="ctr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14246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nl-NL" sz="14246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gebärdest du das?</a:t>
            </a: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Richtung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des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Verbs</a:t>
            </a:r>
            <a:endParaRPr sz="8000" dirty="0"/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55a7fb17b5_0_138"/>
          <p:cNvSpPr txBox="1"/>
          <p:nvPr/>
        </p:nvSpPr>
        <p:spPr>
          <a:xfrm>
            <a:off x="1938599" y="3346200"/>
            <a:ext cx="11029255" cy="43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marR="0" lvl="0" indent="0" algn="l" rtl="0">
              <a:spcBef>
                <a:spcPts val="20"/>
              </a:spcBef>
              <a:spcAft>
                <a:spcPts val="0"/>
              </a:spcAft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>
              <a:lnSpc>
                <a:spcPct val="134000"/>
              </a:lnSpc>
              <a:spcBef>
                <a:spcPts val="20"/>
              </a:spcBef>
            </a:pPr>
            <a:r>
              <a:rPr lang="nl-NL" sz="12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 BUCH GEBEN IHM 
"gibst" Bewegung von ihr -&gt; ihm
</a:t>
            </a:r>
            <a:endParaRPr lang="nl-NL" sz="1260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>
              <a:lnSpc>
                <a:spcPct val="134000"/>
              </a:lnSpc>
              <a:spcBef>
                <a:spcPts val="20"/>
              </a:spcBef>
            </a:pPr>
            <a:r>
              <a:rPr lang="nl-NL" sz="126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sz="126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sz="126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 </a:t>
            </a:r>
            <a:r>
              <a:rPr lang="nl-NL" sz="12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APFEL GEBEN IHM
"Geben" in Form </a:t>
            </a:r>
            <a:r>
              <a:rPr lang="nl-NL" sz="126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einer Apfel-Gebärde </a:t>
            </a:r>
            <a:r>
              <a:rPr lang="nl-NL" sz="12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 ihr -&gt; ihn</a:t>
            </a:r>
            <a:endParaRPr sz="12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5446" b="1" dirty="0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9" name="Google Shape;299;g355a7fb17b5_0_138"/>
          <p:cNvPicPr preferRelativeResize="0"/>
          <p:nvPr/>
        </p:nvPicPr>
        <p:blipFill rotWithShape="1">
          <a:blip r:embed="rId6">
            <a:alphaModFix/>
          </a:blip>
          <a:srcRect l="24917" r="25167"/>
          <a:stretch/>
        </p:blipFill>
        <p:spPr>
          <a:xfrm>
            <a:off x="13359816" y="1727500"/>
            <a:ext cx="3733301" cy="42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Richtung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des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Verbs</a:t>
            </a:r>
            <a:endParaRPr sz="8000" dirty="0"/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5a7fb17b5_0_151"/>
          <p:cNvSpPr txBox="1"/>
          <p:nvPr/>
        </p:nvSpPr>
        <p:spPr>
          <a:xfrm>
            <a:off x="2736736" y="3451596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Übung:</a:t>
            </a:r>
          </a:p>
          <a:p>
            <a:pPr lvl="1">
              <a:spcBef>
                <a:spcPts val="20"/>
              </a:spcBef>
              <a:buClr>
                <a:schemeClr val="dk1"/>
              </a:buClr>
              <a:buSzPts val="700"/>
            </a:pPr>
            <a:r>
              <a:rPr lang="nl-NL" sz="41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Er erzählt ihr eine Geschichte.
Sie helfen uns.
Sie lehrt sie. 
Ich erkläre es ihnen. 
Ich gebe ihm eine Tasse Kaffee.</a:t>
            </a:r>
            <a:endParaRPr sz="41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ctr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1" indent="0" algn="l" rtl="0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4246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 txBox="1">
            <a:spLocks noGrp="1"/>
          </p:cNvSpPr>
          <p:nvPr>
            <p:ph type="title"/>
          </p:nvPr>
        </p:nvSpPr>
        <p:spPr>
          <a:xfrm>
            <a:off x="4037475" y="1031025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396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</a:t>
            </a: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Sätze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bilden</a:t>
            </a:r>
            <a:endParaRPr sz="8000" dirty="0">
              <a:solidFill>
                <a:schemeClr val="lt1"/>
              </a:solidFill>
            </a:endParaRPr>
          </a:p>
        </p:txBody>
      </p:sp>
      <p:sp>
        <p:nvSpPr>
          <p:cNvPr id="323" name="Google Shape;323;p8"/>
          <p:cNvSpPr txBox="1">
            <a:spLocks noGrp="1"/>
          </p:cNvSpPr>
          <p:nvPr>
            <p:ph type="body" idx="1"/>
          </p:nvPr>
        </p:nvSpPr>
        <p:spPr>
          <a:xfrm>
            <a:off x="4037475" y="2883226"/>
            <a:ext cx="12938100" cy="6182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>
              <a:lnSpc>
                <a:spcPct val="134000"/>
              </a:lnSpc>
              <a:spcBef>
                <a:spcPts val="0"/>
              </a:spcBef>
              <a:buClr>
                <a:schemeClr val="lt1"/>
              </a:buClr>
              <a:buSzPts val="3200"/>
            </a:pP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Gruppen bilden
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Übersetze die Sätze aus 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dem Arbeitsblatt in Gebärdensprache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342900" lvl="0">
              <a:spcBef>
                <a:spcPts val="0"/>
              </a:spcBef>
              <a:buClr>
                <a:schemeClr val="lt1"/>
              </a:buClr>
              <a:buSzPts val="3200"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nl-NL" sz="3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Merken</a:t>
            </a:r>
            <a:r>
              <a:rPr lang="nl-NL" sz="36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SOV
Lokalisierung
Frage-Satz
Negation
Richtung des 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Verbs</a:t>
            </a:r>
          </a:p>
          <a:p>
            <a:pPr marL="0" lv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sz="3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Kurze Diskussion im Plenum: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Was 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 dir aufgefallen</a:t>
            </a:r>
            <a:r>
              <a:rPr lang="nl-NL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 
Was war einfach oder </a:t>
            </a: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schwierig?</a:t>
            </a: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 txBox="1">
            <a:spLocks noGrp="1"/>
          </p:cNvSpPr>
          <p:nvPr>
            <p:ph type="title"/>
          </p:nvPr>
        </p:nvSpPr>
        <p:spPr>
          <a:xfrm>
            <a:off x="4037479" y="1453410"/>
            <a:ext cx="1124606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Aktivität: Rollenspiel</a:t>
            </a:r>
            <a:endParaRPr sz="8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4" name="Google Shape;334;p9"/>
          <p:cNvSpPr txBox="1">
            <a:spLocks noGrp="1"/>
          </p:cNvSpPr>
          <p:nvPr>
            <p:ph type="body" idx="1"/>
          </p:nvPr>
        </p:nvSpPr>
        <p:spPr>
          <a:xfrm>
            <a:off x="4157050" y="3429002"/>
            <a:ext cx="12000900" cy="28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Clr>
                <a:schemeClr val="lt1"/>
              </a:buClr>
              <a:buSzPts val="3600"/>
              <a:buNone/>
            </a:pP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Fragen zur Gebärdensprache.</a:t>
            </a: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600"/>
              <a:buNone/>
            </a:pPr>
            <a:endParaRPr lang="nl-NL"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0"/>
              </a:spcBef>
              <a:buClr>
                <a:schemeClr val="lt1"/>
              </a:buClr>
              <a:buSzPts val="3600"/>
              <a:buNone/>
            </a:pP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Los geht’s! 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35" name="Google Shape;335;p9"/>
          <p:cNvPicPr preferRelativeResize="0"/>
          <p:nvPr/>
        </p:nvPicPr>
        <p:blipFill rotWithShape="1">
          <a:blip r:embed="rId5">
            <a:alphaModFix/>
          </a:blip>
          <a:srcRect r="56016" b="50908"/>
          <a:stretch/>
        </p:blipFill>
        <p:spPr>
          <a:xfrm>
            <a:off x="8224800" y="4483675"/>
            <a:ext cx="7773952" cy="48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 txBox="1">
            <a:spLocks noGrp="1"/>
          </p:cNvSpPr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Reflexion</a:t>
            </a:r>
            <a:endParaRPr sz="8000" dirty="0">
              <a:solidFill>
                <a:schemeClr val="lt1"/>
              </a:solidFill>
            </a:endParaRPr>
          </a:p>
        </p:txBody>
      </p:sp>
      <p:sp>
        <p:nvSpPr>
          <p:cNvPr id="346" name="Google Shape;346;p10"/>
          <p:cNvSpPr txBox="1">
            <a:spLocks noGrp="1"/>
          </p:cNvSpPr>
          <p:nvPr>
            <p:ph type="body" idx="1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592"/>
              </a:spcBef>
              <a:buNone/>
            </a:pPr>
            <a:r>
              <a:rPr lang="nl-NL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Diskutieren</a:t>
            </a:r>
            <a: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</a:p>
          <a:p>
            <a:pPr marL="0" lvl="0" indent="0">
              <a:spcBef>
                <a:spcPts val="592"/>
              </a:spcBef>
              <a:buNone/>
            </a:pP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hast </a:t>
            </a:r>
            <a:r>
              <a:rPr lang="nl-NL" sz="300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 gelernt?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hat dich überrascht </a:t>
            </a:r>
            <a:r>
              <a:rPr lang="nl-NL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 herausgefordert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0" lvl="0" indent="0">
              <a:spcBef>
                <a:spcPts val="592"/>
              </a:spcBef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592"/>
              </a:spcBef>
              <a:buClr>
                <a:schemeClr val="lt1"/>
              </a:buClr>
              <a:buSzPts val="3200"/>
              <a:buNone/>
            </a:pPr>
            <a:r>
              <a:rPr lang="nl-NL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Schlussfolgerung: 
Die Gebärdensprache ist eine echte Sprache </a:t>
            </a:r>
            <a: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 </a:t>
            </a:r>
            <a:r>
              <a:rPr lang="nl-NL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einer eigenen Struktur und Grammatik!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 l="40525" b="46141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59" name="Google Shape;359;p11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2157043" y="1867848"/>
            <a:ext cx="3590224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nl-NL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69" name="Google Shape;369;p11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</Words>
  <Application>Microsoft Office PowerPoint</Application>
  <PresentationFormat>Benutzerdefiniert</PresentationFormat>
  <Paragraphs>173</Paragraphs>
  <Slides>22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Anton</vt:lpstr>
      <vt:lpstr>Quicksand</vt:lpstr>
      <vt:lpstr>Office Theme</vt:lpstr>
      <vt:lpstr>PowerPoint-Präsentation</vt:lpstr>
      <vt:lpstr>PowerPoint-Präsentation</vt:lpstr>
      <vt:lpstr>PowerPoint-Präsentation</vt:lpstr>
      <vt:lpstr>Ziele</vt:lpstr>
      <vt:lpstr>Theorie: Elemente der Gebärdensprache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Aktivität: Sätze bilden</vt:lpstr>
      <vt:lpstr>Aktivität: Rollenspiel</vt:lpstr>
      <vt:lpstr>Reflexion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25</cp:revision>
  <dcterms:created xsi:type="dcterms:W3CDTF">2006-08-16T00:00:00Z</dcterms:created>
  <dcterms:modified xsi:type="dcterms:W3CDTF">2026-03-31T12:22:33Z</dcterms:modified>
</cp:coreProperties>
</file>