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10287000" cx="18288000"/>
  <p:notesSz cx="6858000" cy="9144000"/>
  <p:embeddedFontLst>
    <p:embeddedFont>
      <p:font typeface="Anton"/>
      <p:regular r:id="rId28"/>
    </p:embeddedFont>
    <p:embeddedFont>
      <p:font typeface="Quicksand"/>
      <p:regular r:id="rId29"/>
      <p:bold r:id="rId30"/>
    </p:embeddedFont>
    <p:embeddedFont>
      <p:font typeface="Quicksand Medium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iVj/XgSlQT1PesYGw+9JpzvIzI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Anton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Medium-regular.fntdata"/><Relationship Id="rId30" Type="http://schemas.openxmlformats.org/officeDocument/2006/relationships/font" Target="fonts/Quicksand-bold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QuicksandMedium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5a7fb17b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g355a7fb17b5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5a7fb17b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g355a7fb17b5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5a7fb17b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g355a7fb17b5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55a7fb17b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g355a7fb17b5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5a7fb17b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g355a7fb17b5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5a7fb17b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g355a7fb17b5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55a7fb17b5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g355a7fb17b5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5a7fb17b5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g355a7fb17b5_0_1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55a7fb17b5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6" name="Google Shape;276;g355a7fb17b5_0_1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5a7fb17b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8" name="Google Shape;288;g355a7fb17b5_0_1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5a7fb17b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g355a7fb17b5_0_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5" name="Google Shape;31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6" name="Google Shape;32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8" name="Google Shape;33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1" name="Google Shape;35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16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7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3428788"/>
            <a:ext cx="8667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3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nl-NL" sz="22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di </a:t>
            </a:r>
            <a:r>
              <a:rPr b="0" i="0" lang="nl-NL" sz="225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4012971"/>
            <a:ext cx="12953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Lingua dei segni </a:t>
            </a:r>
            <a:endParaRPr b="0" i="0" sz="3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i="0" lang="nl-NL" sz="32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Grammatica e struttura della lingua dei segni</a:t>
            </a:r>
            <a:endParaRPr i="0" sz="1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064275" y="3526100"/>
            <a:ext cx="10641600" cy="43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Introduzione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Teoria: parametri della lingua dei segni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Attività: gioco dei segni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Teoria: grammatica della lingua dei segni</a:t>
            </a:r>
            <a:endParaRPr b="0" i="0" sz="3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Attività: creare frasi nella lingua dei segni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Attività: gioco di ruolo</a:t>
            </a:r>
            <a:endParaRPr b="0" i="0" sz="3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5974" lvl="1" marL="630000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b="0" i="0" lang="nl-NL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Riflessione</a:t>
            </a:r>
            <a:r>
              <a:rPr b="0" i="0" lang="nl-NL" sz="3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b="0" i="0" sz="3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5">
            <a:alphaModFix/>
          </a:blip>
          <a:srcRect b="0" l="0" r="50592" t="49889"/>
          <a:stretch/>
        </p:blipFill>
        <p:spPr>
          <a:xfrm>
            <a:off x="5922300" y="3428995"/>
            <a:ext cx="11814374" cy="6740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3942104" y="158090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Introduzione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3942098" y="3429000"/>
            <a:ext cx="9433800" cy="30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•"/>
            </a:pPr>
            <a:r>
              <a:rPr b="0" i="0" lang="nl-NL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Chi sei?</a:t>
            </a:r>
            <a:endParaRPr b="0" i="0" sz="4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540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•"/>
            </a:pPr>
            <a:r>
              <a:rPr b="0" i="0" lang="nl-NL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Gioco rompighiaccio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0" name="Google Shape;120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>
            <p:ph type="title"/>
          </p:nvPr>
        </p:nvSpPr>
        <p:spPr>
          <a:xfrm>
            <a:off x="3900125" y="1067600"/>
            <a:ext cx="8229600" cy="25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Introduzione: obiettivo</a:t>
            </a:r>
            <a:endParaRPr sz="8000"/>
          </a:p>
        </p:txBody>
      </p:sp>
      <p:sp>
        <p:nvSpPr>
          <p:cNvPr id="125" name="Google Shape;125;p4"/>
          <p:cNvSpPr txBox="1"/>
          <p:nvPr>
            <p:ph idx="1" type="body"/>
          </p:nvPr>
        </p:nvSpPr>
        <p:spPr>
          <a:xfrm>
            <a:off x="3696850" y="4204036"/>
            <a:ext cx="13891800" cy="39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b="1" lang="nl-NL" sz="322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Segniamo</a:t>
            </a:r>
            <a:r>
              <a:rPr lang="nl-NL" sz="322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ogni giorno — ma sappiamo davvero come funziona la nostra lingua dei segni?</a:t>
            </a:r>
            <a:endParaRPr sz="322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9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nl-NL" sz="322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 scuola impariamo a </a:t>
            </a:r>
            <a:r>
              <a:rPr b="1" lang="nl-NL" sz="322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scrivere</a:t>
            </a:r>
            <a:r>
              <a:rPr lang="nl-NL" sz="322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ma non come segnare correttamente.</a:t>
            </a:r>
            <a:endParaRPr sz="322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9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sz="322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9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nl-NL" sz="322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Questo workshop ti aiuta a comprendere la struttura della tua lingua dei segni.</a:t>
            </a:r>
            <a:endParaRPr sz="322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1" name="Google Shape;131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 txBox="1"/>
          <p:nvPr>
            <p:ph idx="1" type="body"/>
          </p:nvPr>
        </p:nvSpPr>
        <p:spPr>
          <a:xfrm>
            <a:off x="3116293" y="3250134"/>
            <a:ext cx="9414900" cy="6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I cinque parametri della lingua dei segni</a:t>
            </a:r>
            <a:endParaRPr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1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2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3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4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5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6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7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8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9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Configurazione       Luogo               Movimento  </a:t>
            </a:r>
            <a:r>
              <a:rPr b="1"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      </a:t>
            </a:r>
            <a:endParaRPr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5">
            <a:alphaModFix/>
          </a:blip>
          <a:srcRect b="31205" l="5237" r="3670" t="32267"/>
          <a:stretch/>
        </p:blipFill>
        <p:spPr>
          <a:xfrm>
            <a:off x="3554675" y="4344225"/>
            <a:ext cx="13726126" cy="3096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 txBox="1"/>
          <p:nvPr>
            <p:ph idx="1" type="body"/>
          </p:nvPr>
        </p:nvSpPr>
        <p:spPr>
          <a:xfrm>
            <a:off x="11528982" y="7759245"/>
            <a:ext cx="3989400" cy="9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Orientamento</a:t>
            </a:r>
            <a: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 </a:t>
            </a:r>
            <a:endParaRPr b="1"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8" name="Google Shape;138;p5"/>
          <p:cNvSpPr txBox="1"/>
          <p:nvPr>
            <p:ph idx="1" type="body"/>
          </p:nvPr>
        </p:nvSpPr>
        <p:spPr>
          <a:xfrm>
            <a:off x="14217525" y="7599025"/>
            <a:ext cx="43302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Componenti </a:t>
            </a:r>
            <a:b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 manuali</a:t>
            </a:r>
            <a:endParaRPr b="1"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9" name="Google Shape;139;p5"/>
          <p:cNvSpPr txBox="1"/>
          <p:nvPr>
            <p:ph type="title"/>
          </p:nvPr>
        </p:nvSpPr>
        <p:spPr>
          <a:xfrm>
            <a:off x="3707975" y="577025"/>
            <a:ext cx="14439300" cy="24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7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Teoria: </a:t>
            </a:r>
            <a:br>
              <a:rPr lang="nl-NL" sz="7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nl-NL" sz="7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parametri della lingua dei segni</a:t>
            </a:r>
            <a:endParaRPr sz="7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3482099" y="1701350"/>
            <a:ext cx="1132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Attività: gioco dei segni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3607749" y="3429000"/>
            <a:ext cx="102612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nl-NL" sz="4348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Crea un segno con i dadi!</a:t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nl-NL" sz="4348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Ricorda!</a:t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0919" lvl="1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configurazione</a:t>
            </a:r>
            <a:endParaRPr b="0" i="0" sz="2914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0919" lvl="1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luogo</a:t>
            </a:r>
            <a:endParaRPr b="0" i="0" sz="4314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0919" lvl="1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movimento</a:t>
            </a:r>
            <a:endParaRPr b="0" i="0" sz="4314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0919" lvl="1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orientamento</a:t>
            </a:r>
            <a:endParaRPr b="0" i="0" sz="4314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0919" lvl="1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componenti non manuali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13955" y="6003725"/>
            <a:ext cx="1889770" cy="1638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88726" y="6776246"/>
            <a:ext cx="1889770" cy="16386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0" name="Google Shape;150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1470050" y="1796175"/>
            <a:ext cx="14419800" cy="28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Teoria: </a:t>
            </a:r>
            <a:b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grammatica della lingua dei segni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1762400" y="5001464"/>
            <a:ext cx="138351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2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Quali regole grammaticali della lingua dei segni conosci già?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5a7fb17b5_0_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55a7fb17b5_0_2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55a7fb17b5_0_2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55a7fb17b5_0_2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55a7fb17b5_0_2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55a7fb17b5_0_2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55a7fb17b5_0_2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55a7fb17b5_0_2"/>
          <p:cNvSpPr txBox="1"/>
          <p:nvPr/>
        </p:nvSpPr>
        <p:spPr>
          <a:xfrm>
            <a:off x="2721600" y="6842125"/>
            <a:ext cx="13149600" cy="18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lo segneresti?</a:t>
            </a:r>
            <a:b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lo scriveresti?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78" name="Google Shape;178;g355a7fb17b5_0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1798" y="2698688"/>
            <a:ext cx="6189199" cy="34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5a7fb17b5_0_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55a7fb17b5_0_1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55a7fb17b5_0_16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SVO - SOV 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55a7fb17b5_0_16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55a7fb17b5_0_1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55a7fb17b5_0_1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55a7fb17b5_0_1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55a7fb17b5_0_1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55a7fb17b5_0_16"/>
          <p:cNvSpPr txBox="1"/>
          <p:nvPr/>
        </p:nvSpPr>
        <p:spPr>
          <a:xfrm>
            <a:off x="1440825" y="4377350"/>
            <a:ext cx="6351300" cy="18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nl-NL" sz="3862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SVO</a:t>
            </a:r>
            <a:endParaRPr b="1" i="0" sz="38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31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</a:t>
            </a:r>
            <a:r>
              <a:rPr b="0" i="0" lang="nl-NL" sz="3162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soggetto</a:t>
            </a:r>
            <a:r>
              <a:rPr b="0" i="0" lang="nl-NL" sz="31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 </a:t>
            </a:r>
            <a:r>
              <a:rPr b="0" i="0" lang="nl-NL" sz="3162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verbo</a:t>
            </a:r>
            <a:r>
              <a:rPr b="0" i="0" lang="nl-NL" sz="31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 </a:t>
            </a:r>
            <a:r>
              <a:rPr b="0" i="0" lang="nl-NL" sz="3162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oggetto</a:t>
            </a:r>
            <a:r>
              <a:rPr b="0" i="0" lang="nl-NL" sz="31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</a:t>
            </a:r>
            <a:endParaRPr b="0" i="0" sz="31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38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3862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La mela</a:t>
            </a:r>
            <a:r>
              <a:rPr b="0" i="0" lang="nl-NL" sz="38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0" i="0" lang="nl-NL" sz="3862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sta</a:t>
            </a:r>
            <a:r>
              <a:rPr b="0" i="0" lang="nl-NL" sz="38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sul </a:t>
            </a:r>
            <a:r>
              <a:rPr b="0" i="0" lang="nl-NL" sz="3862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tavolo.</a:t>
            </a:r>
            <a:endParaRPr b="0" i="0" sz="3862" u="none" cap="none" strike="noStrike">
              <a:solidFill>
                <a:schemeClr val="lt1"/>
              </a:solidFill>
              <a:highlight>
                <a:srgbClr val="741B47"/>
              </a:highlight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2" name="Google Shape;192;g355a7fb17b5_0_16"/>
          <p:cNvSpPr txBox="1"/>
          <p:nvPr/>
        </p:nvSpPr>
        <p:spPr>
          <a:xfrm>
            <a:off x="10068075" y="4321300"/>
            <a:ext cx="6549000" cy="27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nl-NL" sz="3762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SOV</a:t>
            </a:r>
            <a:endParaRPr b="1" i="0" sz="37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30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</a:t>
            </a:r>
            <a:r>
              <a:rPr b="0" i="0" lang="nl-NL" sz="3062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soggetto</a:t>
            </a:r>
            <a:r>
              <a:rPr b="0" i="0" lang="nl-NL" sz="30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 </a:t>
            </a:r>
            <a:r>
              <a:rPr b="0" i="0" lang="nl-NL" sz="3062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oggetto</a:t>
            </a:r>
            <a:r>
              <a:rPr b="0" i="0" lang="nl-NL" sz="30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 </a:t>
            </a:r>
            <a:r>
              <a:rPr b="0" i="0" lang="nl-NL" sz="3062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verbo</a:t>
            </a:r>
            <a:r>
              <a:rPr b="0" i="0" lang="nl-NL" sz="30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</a:t>
            </a:r>
            <a:endParaRPr b="0" i="0" sz="30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37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3762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MELA</a:t>
            </a:r>
            <a:r>
              <a:rPr b="0" i="0" lang="nl-NL" sz="37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0" i="0" lang="nl-NL" sz="3762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TAVOLO</a:t>
            </a:r>
            <a:r>
              <a:rPr b="0" i="0" lang="nl-NL" sz="37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0" i="0" lang="nl-NL" sz="3762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STA (SOPRA)</a:t>
            </a:r>
            <a:r>
              <a:rPr b="0" i="0" lang="nl-NL" sz="37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b="0" i="0" sz="37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5a7fb17b5_0_2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55a7fb17b5_0_29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55a7fb17b5_0_29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Localizzazione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55a7fb17b5_0_29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55a7fb17b5_0_2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55a7fb17b5_0_2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55a7fb17b5_0_2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55a7fb17b5_0_2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55a7fb17b5_0_29"/>
          <p:cNvSpPr txBox="1"/>
          <p:nvPr/>
        </p:nvSpPr>
        <p:spPr>
          <a:xfrm>
            <a:off x="2605675" y="3403850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Localizzazione: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2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Usa diverse posizioni nello spazio per mostrare la situazione.</a:t>
            </a:r>
            <a:endParaRPr b="0" i="0" sz="12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06" name="Google Shape;206;g355a7fb17b5_0_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1100" y="5549741"/>
            <a:ext cx="4161951" cy="23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355a7fb17b5_0_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19300" y="5549741"/>
            <a:ext cx="4161950" cy="234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55a7fb17b5_0_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217500" y="5549741"/>
            <a:ext cx="4161950" cy="234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55a7fb17b5_0_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313875" y="5549741"/>
            <a:ext cx="4161950" cy="234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5a7fb17b5_0_5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55a7fb17b5_0_50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55a7fb17b5_0_5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55a7fb17b5_0_50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355a7fb17b5_0_50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55a7fb17b5_0_50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55a7fb17b5_0_50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55a7fb17b5_0_50"/>
          <p:cNvSpPr txBox="1"/>
          <p:nvPr/>
        </p:nvSpPr>
        <p:spPr>
          <a:xfrm>
            <a:off x="2570350" y="3220800"/>
            <a:ext cx="11728200" cy="38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nl-NL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“Dove abita lei?”</a:t>
            </a:r>
            <a:endParaRPr b="1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nl-NL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lo segneresti?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5a7fb17b5_0_6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355a7fb17b5_0_6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55a7fb17b5_0_66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13"/>
                  </a:ext>
                </a:extLst>
              </a:rPr>
              <a:t>truttura</a:t>
            </a: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delle domande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55a7fb17b5_0_66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55a7fb17b5_0_6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55a7fb17b5_0_6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55a7fb17b5_0_6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55a7fb17b5_0_6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55a7fb17b5_0_66"/>
          <p:cNvSpPr txBox="1"/>
          <p:nvPr/>
        </p:nvSpPr>
        <p:spPr>
          <a:xfrm>
            <a:off x="929800" y="4293200"/>
            <a:ext cx="16720500" cy="3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Parola interrogativa alla fine della frase  +  marcatore non manuale</a:t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8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LEI ABITA </a:t>
            </a:r>
            <a:r>
              <a:rPr b="1" i="0" lang="nl-NL" sz="18400" u="none" cap="none" strike="noStrike">
                <a:solidFill>
                  <a:schemeClr val="lt1"/>
                </a:solidFill>
                <a:highlight>
                  <a:srgbClr val="6AA84F"/>
                </a:highlight>
                <a:latin typeface="Quicksand"/>
                <a:ea typeface="Quicksand"/>
                <a:cs typeface="Quicksand"/>
                <a:sym typeface="Quicksand"/>
              </a:rPr>
              <a:t>DOVE</a:t>
            </a:r>
            <a:r>
              <a:rPr b="0" i="0" lang="nl-NL" sz="18400" u="none" cap="none" strike="noStrike">
                <a:solidFill>
                  <a:schemeClr val="lt1"/>
                </a:solidFill>
                <a:highlight>
                  <a:srgbClr val="6AA84F"/>
                </a:highlight>
                <a:latin typeface="Quicksand Medium"/>
                <a:ea typeface="Quicksand Medium"/>
                <a:cs typeface="Quicksand Medium"/>
                <a:sym typeface="Quicksand Medium"/>
              </a:rPr>
              <a:t>?</a:t>
            </a:r>
            <a:endParaRPr b="0" i="0" sz="18400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5" name="Google Shape;235;g355a7fb17b5_0_66"/>
          <p:cNvSpPr txBox="1"/>
          <p:nvPr/>
        </p:nvSpPr>
        <p:spPr>
          <a:xfrm>
            <a:off x="11320150" y="5304950"/>
            <a:ext cx="5617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nl-NL" sz="130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Sopracciglia alzate</a:t>
            </a:r>
            <a:endParaRPr b="0" i="0" sz="130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nl-NL" sz="130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(espressione interrogativa)</a:t>
            </a:r>
            <a:endParaRPr b="0" i="0" sz="130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55a7fb17b5_0_7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55a7fb17b5_0_79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55a7fb17b5_0_79"/>
          <p:cNvSpPr txBox="1"/>
          <p:nvPr/>
        </p:nvSpPr>
        <p:spPr>
          <a:xfrm>
            <a:off x="1853975" y="1727500"/>
            <a:ext cx="15541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Costruzione delle frasi interrogative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355a7fb17b5_0_79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55a7fb17b5_0_7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55a7fb17b5_0_7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55a7fb17b5_0_7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55a7fb17b5_0_7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55a7fb17b5_0_79"/>
          <p:cNvSpPr txBox="1"/>
          <p:nvPr/>
        </p:nvSpPr>
        <p:spPr>
          <a:xfrm>
            <a:off x="1853975" y="3429000"/>
            <a:ext cx="13595700" cy="57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Pratica: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ti chiami?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Dov’è il tuo ufficio?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Perché stai facendo questo?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Chi è la nuova persona?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possiamo affrontare questo nel modo migliore?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5a7fb17b5_0_10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55a7fb17b5_0_104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55a7fb17b5_0_104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5a7fb17b5_0_104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55a7fb17b5_0_104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55a7fb17b5_0_104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55a7fb17b5_0_104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55a7fb17b5_0_104"/>
          <p:cNvSpPr txBox="1"/>
          <p:nvPr/>
        </p:nvSpPr>
        <p:spPr>
          <a:xfrm>
            <a:off x="2760775" y="3609747"/>
            <a:ext cx="11728200" cy="36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9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“Non lavoro”</a:t>
            </a:r>
            <a:endParaRPr b="1" i="0" sz="19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lo segneresti?</a:t>
            </a:r>
            <a:endParaRPr b="0" i="0" sz="14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5a7fb17b5_0_1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355a7fb17b5_0_115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55a7fb17b5_0_115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Negazione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355a7fb17b5_0_115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55a7fb17b5_0_115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55a7fb17b5_0_115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55a7fb17b5_0_115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55a7fb17b5_0_115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355a7fb17b5_0_115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Pratica: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 voglio venire.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 sono qui.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 mi sorprende.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Perché non hai preso quella mela?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5a7fb17b5_0_12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55a7fb17b5_0_12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55a7fb17b5_0_12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55a7fb17b5_0_12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355a7fb17b5_0_12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55a7fb17b5_0_12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55a7fb17b5_0_12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55a7fb17b5_0_127"/>
          <p:cNvSpPr txBox="1"/>
          <p:nvPr/>
        </p:nvSpPr>
        <p:spPr>
          <a:xfrm>
            <a:off x="2653100" y="3524821"/>
            <a:ext cx="11728200" cy="3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“Lei gli dà un libro.”</a:t>
            </a:r>
            <a:endParaRPr b="1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40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40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40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40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lo segneresti?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40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40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5a7fb17b5_0_13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55a7fb17b5_0_138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55a7fb17b5_0_138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Verbi direzionali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355a7fb17b5_0_138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55a7fb17b5_0_138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55a7fb17b5_0_138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55a7fb17b5_0_138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55a7fb17b5_0_138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55a7fb17b5_0_138"/>
          <p:cNvSpPr txBox="1"/>
          <p:nvPr/>
        </p:nvSpPr>
        <p:spPr>
          <a:xfrm>
            <a:off x="1876875" y="3429000"/>
            <a:ext cx="11375700" cy="48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562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562"/>
              <a:buFont typeface="Arial"/>
              <a:buNone/>
            </a:pPr>
            <a:r>
              <a:rPr b="1" i="0" lang="nl-NL" sz="3662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LEI LIBRO DARE LUI </a:t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562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562"/>
              <a:buFont typeface="Arial"/>
              <a:buNone/>
            </a:pPr>
            <a:r>
              <a:rPr b="0" i="0" lang="nl-NL" sz="36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segno “dare” si muove da lei verso → lui</a:t>
            </a:r>
            <a:endParaRPr b="0" i="0" sz="36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562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i="0" lang="nl-NL" sz="3662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LEI MELA DARE LUI</a:t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0" i="0" lang="nl-NL" sz="3662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segno “DARE” (che assume la forma della mela) si muove da lei verso → lui</a:t>
            </a:r>
            <a:endParaRPr b="0" i="0" sz="3962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962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8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3662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9" name="Google Shape;299;g355a7fb17b5_0_138"/>
          <p:cNvPicPr preferRelativeResize="0"/>
          <p:nvPr/>
        </p:nvPicPr>
        <p:blipFill rotWithShape="1">
          <a:blip r:embed="rId6">
            <a:alphaModFix/>
          </a:blip>
          <a:srcRect b="0" l="21564" r="28520" t="0"/>
          <a:stretch/>
        </p:blipFill>
        <p:spPr>
          <a:xfrm>
            <a:off x="13526572" y="3379390"/>
            <a:ext cx="3733301" cy="420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55a7fb17b5_0_15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55a7fb17b5_0_15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55a7fb17b5_0_151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Verbi direzionali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55a7fb17b5_0_15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55a7fb17b5_0_151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355a7fb17b5_0_151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55a7fb17b5_0_151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355a7fb17b5_0_151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355a7fb17b5_0_151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Pratica:</a:t>
            </a:r>
            <a:endParaRPr b="0" i="0" sz="142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Lui le racconta una storia.</a:t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Loro ci aiutano.</a:t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Lei insegna loro. </a:t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Io lo spiego a loro.</a:t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Io gli do una tazza di caffè.</a:t>
            </a: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8" name="Google Shape;318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8"/>
          <p:cNvSpPr txBox="1"/>
          <p:nvPr>
            <p:ph type="title"/>
          </p:nvPr>
        </p:nvSpPr>
        <p:spPr>
          <a:xfrm>
            <a:off x="4037475" y="550350"/>
            <a:ext cx="13374000" cy="18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Attività: Creare frasi </a:t>
            </a:r>
            <a:endParaRPr sz="8000">
              <a:solidFill>
                <a:schemeClr val="lt1"/>
              </a:solidFill>
            </a:endParaRPr>
          </a:p>
        </p:txBody>
      </p:sp>
      <p:sp>
        <p:nvSpPr>
          <p:cNvPr id="323" name="Google Shape;323;p8"/>
          <p:cNvSpPr txBox="1"/>
          <p:nvPr>
            <p:ph idx="1" type="body"/>
          </p:nvPr>
        </p:nvSpPr>
        <p:spPr>
          <a:xfrm>
            <a:off x="4037475" y="2402550"/>
            <a:ext cx="13374000" cy="67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•"/>
            </a:pPr>
            <a:r>
              <a:rPr lang="nl-NL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Forma gruppi</a:t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•"/>
            </a:pPr>
            <a:r>
              <a:rPr lang="nl-NL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Traducete le frasi del foglio di lavoro nella vostra lingua dei segni</a:t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Ricorda:</a:t>
            </a:r>
            <a:endParaRPr b="1"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Quicksand Medium"/>
              <a:buChar char="-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SOV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Quicksand Medium"/>
              <a:buChar char="-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Localizzazione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Quicksand Medium"/>
              <a:buChar char="-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Frasi interrogative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Quicksand Medium"/>
              <a:buChar char="-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Negazione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Quicksand Medium"/>
              <a:buChar char="-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Verbi direzionali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•"/>
            </a:pPr>
            <a:r>
              <a:rPr lang="nl-NL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Breve discussione in plenaria</a:t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54000" lvl="2" marL="11430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Quicksand Medium"/>
              <a:buChar char="•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avete notato? 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54000" lvl="2" marL="11430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Quicksand Medium"/>
              <a:buChar char="•"/>
            </a:pPr>
            <a:r>
              <a:rPr lang="nl-NL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è stato facile o difficile?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29" name="Google Shape;329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9"/>
          <p:cNvSpPr txBox="1"/>
          <p:nvPr>
            <p:ph idx="1" type="body"/>
          </p:nvPr>
        </p:nvSpPr>
        <p:spPr>
          <a:xfrm>
            <a:off x="4157050" y="3429000"/>
            <a:ext cx="12528900" cy="28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nl-NL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rispondete alle domande sulla lingua dei segni?</a:t>
            </a:r>
            <a:endParaRPr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t/>
            </a:r>
            <a:endParaRPr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nl-NL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Mettiamolo in pratica!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34" name="Google Shape;334;p9"/>
          <p:cNvPicPr preferRelativeResize="0"/>
          <p:nvPr/>
        </p:nvPicPr>
        <p:blipFill rotWithShape="1">
          <a:blip r:embed="rId5">
            <a:alphaModFix/>
          </a:blip>
          <a:srcRect b="50908" l="0" r="56016" t="0"/>
          <a:stretch/>
        </p:blipFill>
        <p:spPr>
          <a:xfrm>
            <a:off x="9346350" y="4781250"/>
            <a:ext cx="7773952" cy="488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9"/>
          <p:cNvSpPr txBox="1"/>
          <p:nvPr>
            <p:ph type="title"/>
          </p:nvPr>
        </p:nvSpPr>
        <p:spPr>
          <a:xfrm>
            <a:off x="4037473" y="1453400"/>
            <a:ext cx="12000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Attività: gioco di ruolo</a:t>
            </a:r>
            <a:endParaRPr sz="8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41" name="Google Shape;341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F7F1D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3" name="Google Shape;343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0"/>
          <p:cNvSpPr txBox="1"/>
          <p:nvPr>
            <p:ph idx="1" type="body"/>
          </p:nvPr>
        </p:nvSpPr>
        <p:spPr>
          <a:xfrm>
            <a:off x="3853525" y="3191975"/>
            <a:ext cx="13762500" cy="54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rPr b="1"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Discussione:</a:t>
            </a:r>
            <a:endParaRPr b="1"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 Medium"/>
              <a:buChar char="•"/>
            </a:pPr>
            <a:r>
              <a:rPr lang="nl-NL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hai imparato?</a:t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 Medium"/>
              <a:buChar char="•"/>
            </a:pPr>
            <a:r>
              <a:rPr lang="nl-NL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ti ha sorpreso o messo alla prova?</a:t>
            </a:r>
            <a:endParaRPr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Conclusione: </a:t>
            </a:r>
            <a:endParaRPr b="1"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ctr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NL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lingua dei segni è una vera lingua, </a:t>
            </a:r>
            <a:br>
              <a:rPr lang="nl-NL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nl-NL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 una propria struttura e grammatica!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6" name="Google Shape;346;p10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7" name="Google Shape;347;p10"/>
          <p:cNvPicPr preferRelativeResize="0"/>
          <p:nvPr/>
        </p:nvPicPr>
        <p:blipFill rotWithShape="1">
          <a:blip r:embed="rId6">
            <a:alphaModFix/>
          </a:blip>
          <a:srcRect b="46141" l="40525" r="0" t="0"/>
          <a:stretch/>
        </p:blipFill>
        <p:spPr>
          <a:xfrm>
            <a:off x="10085075" y="2015175"/>
            <a:ext cx="8356152" cy="425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0"/>
          <p:cNvSpPr txBox="1"/>
          <p:nvPr>
            <p:ph type="title"/>
          </p:nvPr>
        </p:nvSpPr>
        <p:spPr>
          <a:xfrm>
            <a:off x="3733800" y="15727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Riflessione</a:t>
            </a:r>
            <a:endParaRPr sz="8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1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1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1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8" name="Google Shape;358;p11"/>
          <p:cNvGrpSpPr/>
          <p:nvPr/>
        </p:nvGrpSpPr>
        <p:grpSpPr>
          <a:xfrm>
            <a:off x="-228300" y="6944208"/>
            <a:ext cx="18940866" cy="4430770"/>
            <a:chOff x="0" y="-57150"/>
            <a:chExt cx="4988508" cy="1166944"/>
          </a:xfrm>
        </p:grpSpPr>
        <p:sp>
          <p:nvSpPr>
            <p:cNvPr id="359" name="Google Shape;359;p11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1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" name="Google Shape;361;p11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1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1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1"/>
          <p:cNvSpPr txBox="1"/>
          <p:nvPr/>
        </p:nvSpPr>
        <p:spPr>
          <a:xfrm>
            <a:off x="2157043" y="1867848"/>
            <a:ext cx="3590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1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68" name="Google Shape;368;p11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69" name="Google Shape;369;p11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