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10287000" cx="18288000"/>
  <p:notesSz cx="6858000" cy="9144000"/>
  <p:embeddedFontLst>
    <p:embeddedFont>
      <p:font typeface="Anton"/>
      <p:regular r:id="rId29"/>
    </p:embeddedFont>
    <p:embeddedFont>
      <p:font typeface="Quicksand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jKdAe+g38I8y1ucOd8j155o5vyG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Annemieke van Kampe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Anton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-bold.fntdata"/><Relationship Id="rId30" Type="http://schemas.openxmlformats.org/officeDocument/2006/relationships/font" Target="fonts/Quicksan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7-04T09:51:47.329">
    <p:pos x="6000" y="0"/>
    <p:text>Beter in de volgende dia: er worden vijf regels genoemd, maar er zijn veel meer grammaticaregels.
SOV
Lokalisatie
Vraagstructuur (of -vorming)
Ontkenning
Werkwoordrichting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A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5-07-04T09:53:03.359">
    <p:pos x="1641" y="1088"/>
    <p:text>van de vorming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E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5-07-04T09:54:32.499">
    <p:pos x="6000" y="0"/>
    <p:text>De handvorm voor het geven van iets moet worden gevormd als een voorwerp, zoals een boek of een appel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m6yd15M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97910a22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97910a22d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5a7fb17b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55a7fb17b5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5a7fb17b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355a7fb17b5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5a7fb17b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355a7fb17b5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55a7fb17b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g355a7fb17b5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5a7fb17b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g355a7fb17b5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5a7fb17b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g355a7fb17b5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5a7fb17b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g355a7fb17b5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5a7fb17b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g355a7fb17b5_0_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55a7fb17b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6" name="Google Shape;276;g355a7fb17b5_0_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55a7fb17b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g355a7fb17b5_0_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5a7fb17b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g355a7fb17b5_0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8" name="Google Shape;3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11.png"/><Relationship Id="rId8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2.xml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comments" Target="../comments/comment3.xml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2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5" Type="http://schemas.openxmlformats.org/officeDocument/2006/relationships/image" Target="../media/image22.png"/><Relationship Id="rId6" Type="http://schemas.openxmlformats.org/officeDocument/2006/relationships/image" Target="../media/image12.png"/><Relationship Id="rId7" Type="http://schemas.openxmlformats.org/officeDocument/2006/relationships/image" Target="../media/image17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4012971"/>
            <a:ext cx="12953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Gebarentaal </a:t>
            </a:r>
            <a:endParaRPr b="0" i="0" sz="3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646" cy="531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Grammatica en structuur van gebarentaal</a:t>
            </a:r>
            <a:endParaRPr b="0" i="0" sz="18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nl-NL" sz="225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lang="nl-NL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r>
              <a:rPr b="0" i="0" lang="nl-NL" sz="225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350457" y="3663440"/>
            <a:ext cx="9970500" cy="41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Inleiding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Theorie: elementen van gebarentaal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Activiteit: gebarenspel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Theorie: grammatica van gebarentaal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Activiteit: zinnen maken in gebarentaal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Activiteit: rollenspel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1625" lvl="1" marL="603885" marR="0" rtl="0" algn="l">
              <a:lnSpc>
                <a:spcPct val="12246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Quicksand"/>
              <a:buChar char="•"/>
            </a:pPr>
            <a:r>
              <a:rPr b="0" i="0" lang="nl-NL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Reflectie 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</a:t>
            </a:r>
            <a:r>
              <a:rPr lang="nl-NL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houd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97910a22df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08" name="Google Shape;108;g397910a22df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97910a22df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g397910a22df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97910a22df_0_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97910a22df_0_0"/>
          <p:cNvSpPr txBox="1"/>
          <p:nvPr/>
        </p:nvSpPr>
        <p:spPr>
          <a:xfrm>
            <a:off x="3942104" y="158090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Inleiding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97910a22df_0_0"/>
          <p:cNvSpPr txBox="1"/>
          <p:nvPr/>
        </p:nvSpPr>
        <p:spPr>
          <a:xfrm>
            <a:off x="4353523" y="3429000"/>
            <a:ext cx="9433800" cy="30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ben jij?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</a:t>
            </a:r>
            <a:r>
              <a:rPr lang="nl-NL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cebreaker</a:t>
            </a:r>
            <a:r>
              <a:rPr b="0" i="0" lang="nl-NL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! 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4" name="Google Shape;114;g397910a22df_0_0"/>
          <p:cNvPicPr preferRelativeResize="0"/>
          <p:nvPr/>
        </p:nvPicPr>
        <p:blipFill rotWithShape="1">
          <a:blip r:embed="rId5">
            <a:alphaModFix/>
          </a:blip>
          <a:srcRect b="0" l="0" r="50593" t="49890"/>
          <a:stretch/>
        </p:blipFill>
        <p:spPr>
          <a:xfrm>
            <a:off x="5922300" y="3428995"/>
            <a:ext cx="11814374" cy="674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>
            <p:ph type="title"/>
          </p:nvPr>
        </p:nvSpPr>
        <p:spPr>
          <a:xfrm>
            <a:off x="4037479" y="144285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Inleiding: doel</a:t>
            </a:r>
            <a:endParaRPr sz="8000"/>
          </a:p>
        </p:txBody>
      </p:sp>
      <p:sp>
        <p:nvSpPr>
          <p:cNvPr id="125" name="Google Shape;125;p4"/>
          <p:cNvSpPr txBox="1"/>
          <p:nvPr>
            <p:ph idx="1" type="body"/>
          </p:nvPr>
        </p:nvSpPr>
        <p:spPr>
          <a:xfrm>
            <a:off x="3696850" y="3814188"/>
            <a:ext cx="13891800" cy="24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625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 </a:t>
            </a: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 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elke dag – maar weten we eigenlijk wel hoe gebarentaal werkt?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625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625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Op school leren we </a:t>
            </a: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schrijven</a:t>
            </a: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maar niet hoe we correct moeten gebaren.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625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625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Deze workshop helpt je de structuur van je eigen gebarentaal te begrijpen.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1" name="Google Shape;131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 txBox="1"/>
          <p:nvPr>
            <p:ph type="title"/>
          </p:nvPr>
        </p:nvSpPr>
        <p:spPr>
          <a:xfrm>
            <a:off x="3707975" y="1449200"/>
            <a:ext cx="1443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7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Theorie: elementen van gebarentaal</a:t>
            </a:r>
            <a:endParaRPr sz="7500"/>
          </a:p>
        </p:txBody>
      </p:sp>
      <p:sp>
        <p:nvSpPr>
          <p:cNvPr id="136" name="Google Shape;136;p5"/>
          <p:cNvSpPr txBox="1"/>
          <p:nvPr>
            <p:ph idx="1" type="body"/>
          </p:nvPr>
        </p:nvSpPr>
        <p:spPr>
          <a:xfrm>
            <a:off x="3554675" y="2874000"/>
            <a:ext cx="9414900" cy="6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b="1"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Vijf elementen van gebarentaal</a:t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2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3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4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5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6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7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  <a:extLst>
                <a:ext uri="http://customooxmlschemas.google.com/">
                  <go:slidesCustomData xmlns:go="http://customooxmlschemas.google.com/" textRoundtripDataId="8"/>
                </a:ext>
              </a:extLst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Handvorm             Locatie                 Beweging        </a:t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7" name="Google Shape;137;p5"/>
          <p:cNvPicPr preferRelativeResize="0"/>
          <p:nvPr/>
        </p:nvPicPr>
        <p:blipFill rotWithShape="1">
          <a:blip r:embed="rId5">
            <a:alphaModFix/>
          </a:blip>
          <a:srcRect b="31205" l="5238" r="3671" t="32268"/>
          <a:stretch/>
        </p:blipFill>
        <p:spPr>
          <a:xfrm>
            <a:off x="3554675" y="4092450"/>
            <a:ext cx="13726126" cy="3096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/>
          <p:nvPr>
            <p:ph idx="1" type="body"/>
          </p:nvPr>
        </p:nvSpPr>
        <p:spPr>
          <a:xfrm>
            <a:off x="11391650" y="6691575"/>
            <a:ext cx="43302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Handpalm 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oriëntatie </a:t>
            </a: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 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9" name="Google Shape;139;p5"/>
          <p:cNvSpPr txBox="1"/>
          <p:nvPr>
            <p:ph idx="1" type="body"/>
          </p:nvPr>
        </p:nvSpPr>
        <p:spPr>
          <a:xfrm>
            <a:off x="14025925" y="6691575"/>
            <a:ext cx="43302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Non-manuele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r>
              <a:rPr lang="nl-NL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signalen</a:t>
            </a:r>
            <a:endParaRPr sz="2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3482100" y="1701350"/>
            <a:ext cx="14222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Activiteit: Het </a:t>
            </a: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dobbelsteen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spel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3607749" y="3429000"/>
            <a:ext cx="102612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Maak een gebaar met </a:t>
            </a: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de dobbelsteen!</a:t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nl-NL" sz="4348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Onthoud!</a:t>
            </a:r>
            <a:endParaRPr b="1" i="0" sz="4348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822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handvorm</a:t>
            </a:r>
            <a:endParaRPr b="0" i="0" sz="291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9822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locatie</a:t>
            </a:r>
            <a:endParaRPr b="0" i="0" sz="4314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9822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beweging</a:t>
            </a:r>
            <a:endParaRPr b="0" i="0" sz="4314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822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palmoriëntatie</a:t>
            </a:r>
            <a:endParaRPr b="0" i="0" sz="4314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9822" lvl="1" marL="742950" marR="0" rtl="0" algn="l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○"/>
            </a:pP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</a:t>
            </a:r>
            <a:r>
              <a:rPr lang="nl-NL" sz="4314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</a:t>
            </a:r>
            <a:r>
              <a:rPr b="0" i="0" lang="nl-NL" sz="4314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-manuele signalen</a:t>
            </a:r>
            <a:endParaRPr b="0" i="0" sz="4314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14286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14286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13955" y="6003725"/>
            <a:ext cx="1889770" cy="1638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88726" y="6776246"/>
            <a:ext cx="1889770" cy="1638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0" name="Google Shape;150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Theorie: Grammatica van gebarentaal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2646850" y="4787149"/>
            <a:ext cx="131496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Welke grammaticaregels van gebarentaal ken je al?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5a7fb17b5_0_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55a7fb17b5_0_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55a7fb17b5_0_2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55a7fb17b5_0_2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55a7fb17b5_0_2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55a7fb17b5_0_2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55a7fb17b5_0_2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55a7fb17b5_0_2"/>
          <p:cNvSpPr txBox="1"/>
          <p:nvPr/>
        </p:nvSpPr>
        <p:spPr>
          <a:xfrm>
            <a:off x="2721600" y="6650499"/>
            <a:ext cx="131496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zou je dit 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zou je dit schrijven?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8" name="Google Shape;178;g355a7fb17b5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1798" y="2698688"/>
            <a:ext cx="6189199" cy="34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5a7fb17b5_0_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55a7fb17b5_0_1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55a7fb17b5_0_1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SVO - SOV 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55a7fb17b5_0_1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55a7fb17b5_0_1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55a7fb17b5_0_1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55a7fb17b5_0_1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55a7fb17b5_0_1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55a7fb17b5_0_16"/>
          <p:cNvSpPr txBox="1"/>
          <p:nvPr/>
        </p:nvSpPr>
        <p:spPr>
          <a:xfrm>
            <a:off x="1440825" y="4377350"/>
            <a:ext cx="6351300" cy="18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SVO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7"/>
              <a:buFont typeface="Arial"/>
              <a:buNone/>
            </a:pP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onderwerp 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werkwoord 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lijdend voorwerp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b="0" i="0" sz="11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De appel </a:t>
            </a: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ligt 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op </a:t>
            </a: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de tafel.</a:t>
            </a:r>
            <a:endParaRPr b="0" i="0" sz="14246" u="none" cap="none" strike="noStrike">
              <a:solidFill>
                <a:schemeClr val="lt1"/>
              </a:solidFill>
              <a:highlight>
                <a:srgbClr val="741B47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g355a7fb17b5_0_16"/>
          <p:cNvSpPr txBox="1"/>
          <p:nvPr/>
        </p:nvSpPr>
        <p:spPr>
          <a:xfrm>
            <a:off x="10068075" y="4321300"/>
            <a:ext cx="6351300" cy="27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7957"/>
              <a:buFont typeface="Arial"/>
              <a:buNone/>
            </a:pP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onderwerp 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lijdend 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voorwerp 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b="0" i="0" lang="nl-NL" sz="11446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werkwoord</a:t>
            </a:r>
            <a:r>
              <a:rPr b="0" i="0" lang="nl-NL" sz="11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b="0" i="0" sz="11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B45F06"/>
                </a:highlight>
                <a:latin typeface="Quicksand"/>
                <a:ea typeface="Quicksand"/>
                <a:cs typeface="Quicksand"/>
                <a:sym typeface="Quicksand"/>
              </a:rPr>
              <a:t>APPEL </a:t>
            </a: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741B47"/>
                </a:highlight>
                <a:latin typeface="Quicksand"/>
                <a:ea typeface="Quicksand"/>
                <a:cs typeface="Quicksand"/>
                <a:sym typeface="Quicksand"/>
              </a:rPr>
              <a:t>TAFEL </a:t>
            </a:r>
            <a:r>
              <a:rPr b="0" i="0" lang="nl-NL" sz="14246" u="none" cap="none" strike="noStrike">
                <a:solidFill>
                  <a:schemeClr val="lt1"/>
                </a:solidFill>
                <a:highlight>
                  <a:srgbClr val="38761D"/>
                </a:highlight>
                <a:latin typeface="Quicksand"/>
                <a:ea typeface="Quicksand"/>
                <a:cs typeface="Quicksand"/>
                <a:sym typeface="Quicksand"/>
              </a:rPr>
              <a:t>OP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5a7fb17b5_0_2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55a7fb17b5_0_2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55a7fb17b5_0_29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Lokalisatie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55a7fb17b5_0_2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55a7fb17b5_0_2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55a7fb17b5_0_2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55a7fb17b5_0_2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55a7fb17b5_0_2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55a7fb17b5_0_29"/>
          <p:cNvSpPr txBox="1"/>
          <p:nvPr/>
        </p:nvSpPr>
        <p:spPr>
          <a:xfrm>
            <a:off x="3285275" y="351230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Lokalisatie: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ct val="26301"/>
              <a:buFont typeface="Arial"/>
              <a:buNone/>
            </a:pPr>
            <a:r>
              <a:rPr b="0" i="0" lang="nl-NL" sz="106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Gebruik verschillende handposities om de situatie weer te geven.</a:t>
            </a:r>
            <a:endParaRPr b="0" i="0" sz="106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06" name="Google Shape;206;g355a7fb17b5_0_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1100" y="5229300"/>
            <a:ext cx="4161951" cy="23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55a7fb17b5_0_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19300" y="5229300"/>
            <a:ext cx="4161950" cy="234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55a7fb17b5_0_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217500" y="5229300"/>
            <a:ext cx="4161950" cy="234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55a7fb17b5_0_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13875" y="5229300"/>
            <a:ext cx="4161950" cy="234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5a7fb17b5_0_5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55a7fb17b5_0_5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55a7fb17b5_0_5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55a7fb17b5_0_50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55a7fb17b5_0_50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55a7fb17b5_0_50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55a7fb17b5_0_50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55a7fb17b5_0_50"/>
          <p:cNvSpPr txBox="1"/>
          <p:nvPr/>
        </p:nvSpPr>
        <p:spPr>
          <a:xfrm>
            <a:off x="3279900" y="4188550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6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“Waar woont ze?”</a:t>
            </a:r>
            <a:endParaRPr b="1" i="0" sz="16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zou je dit vertalen naar gebarentaal?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5a7fb17b5_0_6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55a7fb17b5_0_6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55a7fb17b5_0_66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ra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agstructuur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55a7fb17b5_0_66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55a7fb17b5_0_66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55a7fb17b5_0_66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55a7fb17b5_0_66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55a7fb17b5_0_66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55a7fb17b5_0_66"/>
          <p:cNvSpPr txBox="1"/>
          <p:nvPr/>
        </p:nvSpPr>
        <p:spPr>
          <a:xfrm>
            <a:off x="929800" y="4293200"/>
            <a:ext cx="8838000" cy="3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Vraagwoord aan het einde van de zin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ZIJ WOONT </a:t>
            </a:r>
            <a:r>
              <a:rPr b="1" i="0" lang="nl-NL" sz="15446" u="none" cap="none" strike="noStrike">
                <a:solidFill>
                  <a:schemeClr val="lt1"/>
                </a:solidFill>
                <a:highlight>
                  <a:srgbClr val="6AA84F"/>
                </a:highlight>
                <a:latin typeface="Quicksand"/>
                <a:ea typeface="Quicksand"/>
                <a:cs typeface="Quicksand"/>
                <a:sym typeface="Quicksand"/>
              </a:rPr>
              <a:t>WAAR?</a:t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5" name="Google Shape;235;g355a7fb17b5_0_66"/>
          <p:cNvSpPr txBox="1"/>
          <p:nvPr/>
        </p:nvSpPr>
        <p:spPr>
          <a:xfrm>
            <a:off x="10061275" y="4293200"/>
            <a:ext cx="6696300" cy="3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+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</a:t>
            </a:r>
            <a:r>
              <a:rPr lang="nl-NL" sz="154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</a:t>
            </a: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-manueel teken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30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wenkbrauwen omhoog </a:t>
            </a:r>
            <a:endParaRPr b="0" i="0" sz="130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30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(vragende gezichtsuitdrukking)</a:t>
            </a:r>
            <a:endParaRPr b="0" i="0" sz="130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5a7fb17b5_0_7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55a7fb17b5_0_79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55a7fb17b5_0_79"/>
          <p:cNvSpPr txBox="1"/>
          <p:nvPr/>
        </p:nvSpPr>
        <p:spPr>
          <a:xfrm>
            <a:off x="2605675" y="1727500"/>
            <a:ext cx="14885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Zinnen voor 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het vormen van</a:t>
            </a: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vragen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55a7fb17b5_0_79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55a7fb17b5_0_79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55a7fb17b5_0_79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55a7fb17b5_0_79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55a7fb17b5_0_79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55a7fb17b5_0_79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Oefening: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heet je?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Waar is je kantoor?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Waarom doe je dit?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 is die nieuwe persoon?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kunnen we dit het beste aanpakken?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5a7fb17b5_0_10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55a7fb17b5_0_10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55a7fb17b5_0_10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5a7fb17b5_0_104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55a7fb17b5_0_104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55a7fb17b5_0_104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55a7fb17b5_0_104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55a7fb17b5_0_104"/>
          <p:cNvSpPr txBox="1"/>
          <p:nvPr/>
        </p:nvSpPr>
        <p:spPr>
          <a:xfrm>
            <a:off x="3279900" y="4188563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6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“Ik werk niet”</a:t>
            </a:r>
            <a:endParaRPr b="1" i="0" sz="16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zou je dit 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vertalen naar 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gebarentaa</a:t>
            </a:r>
            <a:r>
              <a:rPr lang="nl-NL" sz="14246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</a:t>
            </a: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5a7fb17b5_0_1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55a7fb17b5_0_115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55a7fb17b5_0_115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Ontkenning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55a7fb17b5_0_115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55a7fb17b5_0_115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55a7fb17b5_0_115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55a7fb17b5_0_115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55a7fb17b5_0_115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55a7fb17b5_0_115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Oefening: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Ik wil niet komen.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 zijn er niet.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Dat verbaast me niets.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Waarom heb je die appel niet gepakt?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5a7fb17b5_0_12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55a7fb17b5_0_127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55a7fb17b5_0_127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55a7fb17b5_0_127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55a7fb17b5_0_127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55a7fb17b5_0_127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55a7fb17b5_0_127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55a7fb17b5_0_127"/>
          <p:cNvSpPr txBox="1"/>
          <p:nvPr/>
        </p:nvSpPr>
        <p:spPr>
          <a:xfrm>
            <a:off x="3279900" y="4188563"/>
            <a:ext cx="117282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nl-NL" sz="16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“Ze geeft hem een boek.”</a:t>
            </a:r>
            <a:endParaRPr b="1" i="0" sz="16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zou je dit gebarentaal vertalen?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5a7fb17b5_0_13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55a7fb17b5_0_138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55a7fb17b5_0_138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Richting van het werkwoord 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55a7fb17b5_0_138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55a7fb17b5_0_138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55a7fb17b5_0_138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55a7fb17b5_0_138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55a7fb17b5_0_138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55a7fb17b5_0_138"/>
          <p:cNvSpPr txBox="1"/>
          <p:nvPr/>
        </p:nvSpPr>
        <p:spPr>
          <a:xfrm>
            <a:off x="1938600" y="3346200"/>
            <a:ext cx="9037800" cy="4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ZIJ BOEK GEEF HEM 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“geven” verplaatsing van zij -&gt; hem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ZIJ APPEL GEEF HEM</a:t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“geven” in de vorm van een appel verplaatsing van zij  -&gt; hem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5446" u="none" cap="none" strike="noStrike">
              <a:solidFill>
                <a:schemeClr val="lt1"/>
              </a:solidFill>
              <a:highlight>
                <a:srgbClr val="6AA84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9" name="Google Shape;299;g355a7fb17b5_0_138"/>
          <p:cNvPicPr preferRelativeResize="0"/>
          <p:nvPr/>
        </p:nvPicPr>
        <p:blipFill rotWithShape="1">
          <a:blip r:embed="rId7">
            <a:alphaModFix/>
          </a:blip>
          <a:srcRect b="0" l="24918" r="25167" t="0"/>
          <a:stretch/>
        </p:blipFill>
        <p:spPr>
          <a:xfrm>
            <a:off x="12015925" y="2578575"/>
            <a:ext cx="3733301" cy="42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5a7fb17b5_0_15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55a7fb17b5_0_15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55a7fb17b5_0_151"/>
          <p:cNvSpPr txBox="1"/>
          <p:nvPr/>
        </p:nvSpPr>
        <p:spPr>
          <a:xfrm>
            <a:off x="2605678" y="1727500"/>
            <a:ext cx="14151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b="0" i="0" lang="nl-NL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Werkwoordrichting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55a7fb17b5_0_15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55a7fb17b5_0_151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55a7fb17b5_0_151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55a7fb17b5_0_151"/>
          <p:cNvSpPr/>
          <p:nvPr/>
        </p:nvSpPr>
        <p:spPr>
          <a:xfrm>
            <a:off x="304800" y="3048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55a7fb17b5_0_151"/>
          <p:cNvSpPr/>
          <p:nvPr/>
        </p:nvSpPr>
        <p:spPr>
          <a:xfrm>
            <a:off x="457200" y="4572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55a7fb17b5_0_151"/>
          <p:cNvSpPr txBox="1"/>
          <p:nvPr/>
        </p:nvSpPr>
        <p:spPr>
          <a:xfrm>
            <a:off x="3083100" y="3321525"/>
            <a:ext cx="12121800" cy="60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nl-NL" sz="142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Oefening:</a:t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Hij vertelt haar een verhaal.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 helpen ons.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Zij geeft hen les.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Ik leg het hen uit.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32" lvl="0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"/>
              <a:buChar char="●"/>
            </a:pPr>
            <a:r>
              <a:rPr b="0" i="0" lang="nl-NL" sz="1544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Ik geef hem een kop koffie. </a:t>
            </a:r>
            <a:endParaRPr b="0" i="0" sz="154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4246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8" name="Google Shape;318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8"/>
          <p:cNvSpPr txBox="1"/>
          <p:nvPr>
            <p:ph type="title"/>
          </p:nvPr>
        </p:nvSpPr>
        <p:spPr>
          <a:xfrm>
            <a:off x="4037475" y="1031025"/>
            <a:ext cx="133740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Activiteit: Zinnen maken 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323" name="Google Shape;323;p8"/>
          <p:cNvSpPr txBox="1"/>
          <p:nvPr>
            <p:ph idx="1" type="body"/>
          </p:nvPr>
        </p:nvSpPr>
        <p:spPr>
          <a:xfrm>
            <a:off x="4037475" y="3151019"/>
            <a:ext cx="12938100" cy="56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Groepen maken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Vertaal de zinnen uit het werkblad naar gebarentaal.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Onthoud:</a:t>
            </a:r>
            <a:endParaRPr b="1" i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SOV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Lokalisatie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Vraagzin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Ontkenning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Quicksand"/>
              <a:buChar char="-"/>
            </a:pPr>
            <a:r>
              <a:rPr lang="nl-NL" sz="2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Werkwoordrichting</a:t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7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Korte plenaire discussie: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2" marL="11430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is je opgevallen? 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2" marL="11430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icksand"/>
              <a:buChar char="•"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was makkelijk of lastig?</a:t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29" name="Google Shape;329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9"/>
          <p:cNvSpPr txBox="1"/>
          <p:nvPr>
            <p:ph type="title"/>
          </p:nvPr>
        </p:nvSpPr>
        <p:spPr>
          <a:xfrm>
            <a:off x="4037479" y="145341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Activiteit: Rollenspel</a:t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34" name="Google Shape;334;p9"/>
          <p:cNvSpPr txBox="1"/>
          <p:nvPr>
            <p:ph idx="1" type="body"/>
          </p:nvPr>
        </p:nvSpPr>
        <p:spPr>
          <a:xfrm>
            <a:off x="4157050" y="3429002"/>
            <a:ext cx="120009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beantwoord je vragen over gebarentaal?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nl-NL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Laten we het naspelen!</a:t>
            </a:r>
            <a:endParaRPr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35" name="Google Shape;335;p9"/>
          <p:cNvPicPr preferRelativeResize="0"/>
          <p:nvPr/>
        </p:nvPicPr>
        <p:blipFill rotWithShape="1">
          <a:blip r:embed="rId5">
            <a:alphaModFix/>
          </a:blip>
          <a:srcRect b="50908" l="0" r="56017" t="0"/>
          <a:stretch/>
        </p:blipFill>
        <p:spPr>
          <a:xfrm>
            <a:off x="8224800" y="4483675"/>
            <a:ext cx="7773952" cy="488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41" name="Google Shape;341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F7F1D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0"/>
          <p:cNvSpPr txBox="1"/>
          <p:nvPr>
            <p:ph type="title"/>
          </p:nvPr>
        </p:nvSpPr>
        <p:spPr>
          <a:xfrm>
            <a:off x="3733800" y="15727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</a:pPr>
            <a:r>
              <a:rPr lang="nl-NL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Reflectie</a:t>
            </a:r>
            <a:endParaRPr sz="8000">
              <a:solidFill>
                <a:schemeClr val="lt1"/>
              </a:solidFill>
            </a:endParaRPr>
          </a:p>
        </p:txBody>
      </p:sp>
      <p:sp>
        <p:nvSpPr>
          <p:cNvPr id="346" name="Google Shape;346;p10"/>
          <p:cNvSpPr txBox="1"/>
          <p:nvPr>
            <p:ph idx="1" type="body"/>
          </p:nvPr>
        </p:nvSpPr>
        <p:spPr>
          <a:xfrm>
            <a:off x="3853525" y="3191975"/>
            <a:ext cx="13762500" cy="54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Bespreek:</a:t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•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heb je geleerd?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icksand"/>
              <a:buChar char="•"/>
            </a:pPr>
            <a:r>
              <a:rPr lang="nl-NL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verraste of daagde je uit?</a:t>
            </a:r>
            <a:endParaRPr sz="3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Conclusie: </a:t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b="1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NL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Gebarentaal is een echte taal met een eigen structuur en grammatica!</a:t>
            </a:r>
            <a:endParaRPr/>
          </a:p>
          <a:p>
            <a:pPr indent="-154940" lvl="0" marL="342900" rtl="0" algn="l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7" name="Google Shape;347;p10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10"/>
          <p:cNvPicPr preferRelativeResize="0"/>
          <p:nvPr/>
        </p:nvPicPr>
        <p:blipFill rotWithShape="1">
          <a:blip r:embed="rId6">
            <a:alphaModFix/>
          </a:blip>
          <a:srcRect b="46141" l="40526" r="0" t="0"/>
          <a:stretch/>
        </p:blipFill>
        <p:spPr>
          <a:xfrm>
            <a:off x="10085075" y="2015175"/>
            <a:ext cx="8356152" cy="42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1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8" name="Google Shape;358;p11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59" name="Google Shape;359;p11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1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p11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1"/>
          <p:cNvSpPr txBox="1"/>
          <p:nvPr/>
        </p:nvSpPr>
        <p:spPr>
          <a:xfrm>
            <a:off x="2157043" y="1867848"/>
            <a:ext cx="3590224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nl-NL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1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1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nl-NL" sz="2461">
                <a:solidFill>
                  <a:schemeClr val="lt1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1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nl-NL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2006-08-16T00:00:00.0000000Z</dcterms:created>
</cp:coreProperties>
</file>