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10287000" cx="18288000"/>
  <p:notesSz cx="6858000" cy="9144000"/>
  <p:embeddedFontLst>
    <p:embeddedFont>
      <p:font typeface="Anton"/>
      <p:regular r:id="rId25"/>
    </p:embeddedFont>
    <p:embeddedFont>
      <p:font typeface="Quicksan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moD0M+wGYABPs1ZrATfuX3nn9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FA3778-CABE-4C1B-95CB-ADC156D2BA7D}">
  <a:tblStyle styleId="{9EFA3778-CABE-4C1B-95CB-ADC156D2BA7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Quicksand-regular.fntdata"/><Relationship Id="rId25" Type="http://schemas.openxmlformats.org/officeDocument/2006/relationships/font" Target="fonts/Anton-regular.fntdata"/><Relationship Id="rId28" Type="http://customschemas.google.com/relationships/presentationmetadata" Target="metadata"/><Relationship Id="rId27" Type="http://schemas.openxmlformats.org/officeDocument/2006/relationships/font" Target="fonts/Quicksan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a9f570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5fa9f5703a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fa9f5703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5fa9f5703a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a9f5703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5fa9f5703a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a9f5703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5fa9f5703a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a9f5703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5fa9f5703a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a9f5703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5fa9f5703a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fa9f5703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5fa9f5703a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a9f5703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5fa9f5703a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2562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Rights and Advocacy </a:t>
            </a:r>
            <a:endParaRPr sz="32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646" cy="531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Laws and Guidelines on Deaf Rights</a:t>
            </a:r>
            <a:endParaRPr sz="18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988"/>
            <a:ext cx="8667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5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 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458648" y="3429000"/>
            <a:ext cx="12966900" cy="53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Barrier m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apping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What are</a:t>
            </a: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laws and guideline</a:t>
            </a: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which rights and guidelines do you know?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levels of law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International treaties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Theory: National laws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Right vs. Reality</a:t>
            </a:r>
            <a:endParaRPr/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Reflection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518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>
            <p:ph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Introduction</a:t>
            </a:r>
            <a:endParaRPr sz="8000"/>
          </a:p>
        </p:txBody>
      </p:sp>
      <p:sp>
        <p:nvSpPr>
          <p:cNvPr id="113" name="Google Shape;113;p3"/>
          <p:cNvSpPr txBox="1"/>
          <p:nvPr/>
        </p:nvSpPr>
        <p:spPr>
          <a:xfrm>
            <a:off x="4191225" y="3050250"/>
            <a:ext cx="9433800" cy="4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Who are you?</a:t>
            </a:r>
            <a:endParaRPr/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nl-NL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 breaker question: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comes to mind when you read 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i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"Right"</a:t>
            </a:r>
            <a:r>
              <a:rPr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7819425" y="887900"/>
            <a:ext cx="10106952" cy="57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4037479" y="4222376"/>
            <a:ext cx="13423526" cy="1853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nl-NL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aim of this workshop is to teach participants how to use laws and guidelines to protect the rights of deaf people and fight discrimination in their communities.</a:t>
            </a:r>
            <a:endParaRPr sz="3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 txBox="1"/>
          <p:nvPr>
            <p:ph idx="4294967295" type="title"/>
          </p:nvPr>
        </p:nvSpPr>
        <p:spPr>
          <a:xfrm>
            <a:off x="4037479" y="130158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Introduction: aim</a:t>
            </a:r>
            <a:endParaRPr sz="8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Mapping barriers</a:t>
            </a:r>
            <a:endParaRPr sz="8000"/>
          </a:p>
        </p:txBody>
      </p:sp>
      <p:sp>
        <p:nvSpPr>
          <p:cNvPr id="136" name="Google Shape;136;p6"/>
          <p:cNvSpPr txBox="1"/>
          <p:nvPr>
            <p:ph idx="1" type="body"/>
          </p:nvPr>
        </p:nvSpPr>
        <p:spPr>
          <a:xfrm>
            <a:off x="4037479" y="3630378"/>
            <a:ext cx="11839807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Discussion: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does "barrier" mean? </a:t>
            </a:r>
            <a:endParaRPr sz="4100"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5">
            <a:alphaModFix/>
          </a:blip>
          <a:srcRect b="0" l="38088" r="41321" t="47756"/>
          <a:stretch/>
        </p:blipFill>
        <p:spPr>
          <a:xfrm>
            <a:off x="14044225" y="3163700"/>
            <a:ext cx="3354202" cy="4787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5fa9f5703a_0_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5fa9f5703a_0_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5fa9f5703a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5fa9f5703a_0_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5fa9f5703a_0_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5fa9f5703a_0_3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Mapping barriers</a:t>
            </a:r>
            <a:endParaRPr sz="8000"/>
          </a:p>
        </p:txBody>
      </p:sp>
      <p:sp>
        <p:nvSpPr>
          <p:cNvPr id="148" name="Google Shape;148;g35fa9f5703a_0_3"/>
          <p:cNvSpPr txBox="1"/>
          <p:nvPr>
            <p:ph idx="1" type="body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Definition barrier: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92"/>
              </a:spcBef>
              <a:spcAft>
                <a:spcPts val="0"/>
              </a:spcAft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 barrier is anything that hinders a person the full and equal participation in society.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9" name="Google Shape;149;g35fa9f5703a_0_3"/>
          <p:cNvPicPr preferRelativeResize="0"/>
          <p:nvPr/>
        </p:nvPicPr>
        <p:blipFill rotWithShape="1">
          <a:blip r:embed="rId5">
            <a:alphaModFix/>
          </a:blip>
          <a:srcRect b="0" l="0" r="67263" t="46569"/>
          <a:stretch/>
        </p:blipFill>
        <p:spPr>
          <a:xfrm>
            <a:off x="13268147" y="1390302"/>
            <a:ext cx="3585173" cy="329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35fa9f5703a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5" name="Google Shape;155;g35fa9f5703a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g35fa9f5703a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g35fa9f5703a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5fa9f5703a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5fa9f5703a_0_13"/>
          <p:cNvSpPr txBox="1"/>
          <p:nvPr>
            <p:ph type="title"/>
          </p:nvPr>
        </p:nvSpPr>
        <p:spPr>
          <a:xfrm>
            <a:off x="4037479" y="202070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Mapping barriers</a:t>
            </a:r>
            <a:endParaRPr sz="8000"/>
          </a:p>
        </p:txBody>
      </p:sp>
      <p:sp>
        <p:nvSpPr>
          <p:cNvPr id="160" name="Google Shape;160;g35fa9f5703a_0_13"/>
          <p:cNvSpPr txBox="1"/>
          <p:nvPr>
            <p:ph idx="1" type="body"/>
          </p:nvPr>
        </p:nvSpPr>
        <p:spPr>
          <a:xfrm>
            <a:off x="4037479" y="3630378"/>
            <a:ext cx="11839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92"/>
              </a:spcBef>
              <a:spcAft>
                <a:spcPts val="0"/>
              </a:spcAft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are your personal experiences with barriers? 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592"/>
              </a:spcBef>
              <a:spcAft>
                <a:spcPts val="0"/>
              </a:spcAft>
              <a:buNone/>
            </a:pPr>
            <a:br>
              <a:rPr i="1" lang="nl-NL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i="1" lang="nl-NL" sz="29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Write them on a note and stick on flipchart</a:t>
            </a:r>
            <a:endParaRPr i="1" sz="29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a9f5703a_0_3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5fa9f5703a_0_3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5fa9f5703a_0_33"/>
          <p:cNvSpPr txBox="1"/>
          <p:nvPr/>
        </p:nvSpPr>
        <p:spPr>
          <a:xfrm>
            <a:off x="2778150" y="2419350"/>
            <a:ext cx="12731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What are laws and guidelines?</a:t>
            </a:r>
            <a:endParaRPr sz="8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5fa9f5703a_0_33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5fa9f5703a_0_33"/>
          <p:cNvPicPr preferRelativeResize="0"/>
          <p:nvPr/>
        </p:nvPicPr>
        <p:blipFill rotWithShape="1">
          <a:blip r:embed="rId6">
            <a:alphaModFix/>
          </a:blip>
          <a:srcRect b="51453" l="0" r="65539" t="0"/>
          <a:stretch/>
        </p:blipFill>
        <p:spPr>
          <a:xfrm>
            <a:off x="3585175" y="4667250"/>
            <a:ext cx="3932976" cy="311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5fa9f5703a_0_33"/>
          <p:cNvPicPr preferRelativeResize="0"/>
          <p:nvPr/>
        </p:nvPicPr>
        <p:blipFill rotWithShape="1">
          <a:blip r:embed="rId6">
            <a:alphaModFix/>
          </a:blip>
          <a:srcRect b="3105" l="62664" r="6087" t="51498"/>
          <a:stretch/>
        </p:blipFill>
        <p:spPr>
          <a:xfrm>
            <a:off x="10720175" y="4667250"/>
            <a:ext cx="3813893" cy="31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2639800" y="1774500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What are laws and guidelines?</a:t>
            </a:r>
            <a:endParaRPr sz="8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7"/>
          <p:cNvGraphicFramePr/>
          <p:nvPr/>
        </p:nvGraphicFramePr>
        <p:xfrm>
          <a:off x="1485900" y="3775346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C8B2E9"/>
                    </a:gs>
                    <a:gs pos="35000">
                      <a:srgbClr val="D6CAED"/>
                    </a:gs>
                    <a:gs pos="100000">
                      <a:srgbClr val="EFE8FA"/>
                    </a:gs>
                  </a:gsLst>
                  <a:lin ang="16200000" scaled="0"/>
                </a:gradFill>
                <a:tableStyleId>{9EFA3778-CABE-4C1B-95CB-ADC156D2BA7D}</a:tableStyleId>
              </a:tblPr>
              <a:tblGrid>
                <a:gridCol w="2161275"/>
                <a:gridCol w="5938275"/>
                <a:gridCol w="7825825"/>
              </a:tblGrid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Law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Guideline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Definition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Official rules made by government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b="0" i="0" lang="nl-NL" sz="2800" u="none" strike="noStrike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Advice or recommendations for best practices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Obligation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Yes, if not -&gt; punishment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No, if not -&gt; no punishment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Aim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Order, safety or protection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Improve quality, efficiency or support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2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Example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Quicksand"/>
                        <a:buNone/>
                      </a:pPr>
                      <a:r>
                        <a:rPr lang="nl-NL" sz="2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Tax laws, criminal laws</a:t>
                      </a:r>
                      <a:endParaRPr sz="2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Quicksand"/>
                        <a:buNone/>
                      </a:pPr>
                      <a:r>
                        <a:rPr b="0" i="0" lang="nl-NL" sz="2800" u="none" strike="noStrike">
                          <a:solidFill>
                            <a:srgbClr val="00000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Data privacy guidelines, guidelines for inclusive education</a:t>
                      </a:r>
                      <a:endParaRPr sz="16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79" name="Google Shape;179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a9f5703a_0_4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fa9f5703a_0_4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5fa9f5703a_0_42"/>
          <p:cNvSpPr txBox="1"/>
          <p:nvPr/>
        </p:nvSpPr>
        <p:spPr>
          <a:xfrm>
            <a:off x="2109150" y="3619500"/>
            <a:ext cx="14069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Which rights and </a:t>
            </a:r>
            <a:b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guidelines do you know?</a:t>
            </a:r>
            <a:endParaRPr sz="8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fa9f5703a_0_4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fa9f5703a_0_42"/>
          <p:cNvSpPr txBox="1"/>
          <p:nvPr/>
        </p:nvSpPr>
        <p:spPr>
          <a:xfrm>
            <a:off x="6923100" y="7268800"/>
            <a:ext cx="44418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Stick on the flipchart!</a:t>
            </a:r>
            <a:endParaRPr i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5066550" y="1126388"/>
            <a:ext cx="563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Levels of law</a:t>
            </a:r>
            <a:endParaRPr sz="8000"/>
          </a:p>
        </p:txBody>
      </p:sp>
      <p:sp>
        <p:nvSpPr>
          <p:cNvPr id="196" name="Google Shape;196;p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fbeelding met tekenfilm, clipart&#10;&#10;Automatisch gegenereerde beschrijving" id="201" name="Google Shape;20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238" y="3090963"/>
            <a:ext cx="5562944" cy="439686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 txBox="1"/>
          <p:nvPr/>
        </p:nvSpPr>
        <p:spPr>
          <a:xfrm>
            <a:off x="1109693" y="3262013"/>
            <a:ext cx="17529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Mondial</a:t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p8"/>
          <p:cNvSpPr txBox="1"/>
          <p:nvPr/>
        </p:nvSpPr>
        <p:spPr>
          <a:xfrm>
            <a:off x="1109693" y="4165732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Continental</a:t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1109693" y="5074564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</a:t>
            </a:r>
            <a:endParaRPr/>
          </a:p>
        </p:txBody>
      </p:sp>
      <p:sp>
        <p:nvSpPr>
          <p:cNvPr id="205" name="Google Shape;205;p8"/>
          <p:cNvSpPr txBox="1"/>
          <p:nvPr/>
        </p:nvSpPr>
        <p:spPr>
          <a:xfrm>
            <a:off x="1133775" y="5983396"/>
            <a:ext cx="249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</a:t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1133774" y="6845498"/>
            <a:ext cx="3176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Organisational</a:t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9035173" y="3242575"/>
            <a:ext cx="75174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United Nations Convention on the Rights of the Persons with Disabilities (UNCRPD)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8186400" y="4063875"/>
            <a:ext cx="8366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lang="nl-NL" sz="2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European Accessibility Act +</a:t>
            </a:r>
            <a:br>
              <a:rPr b="1" lang="nl-NL" sz="2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lang="nl-NL" sz="2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 Strategy for the Rights of Persons with Disabilities</a:t>
            </a:r>
            <a:endParaRPr b="1" sz="2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7510853" y="5038225"/>
            <a:ext cx="89274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National Disability Law / captioning + interpreting laws </a:t>
            </a:r>
            <a:b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Recognition of national sign language</a:t>
            </a:r>
            <a:endParaRPr b="1"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7129838" y="6086381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Regional/Provincial disability/accessibility law </a:t>
            </a:r>
            <a:endParaRPr/>
          </a:p>
        </p:txBody>
      </p:sp>
      <p:sp>
        <p:nvSpPr>
          <p:cNvPr id="211" name="Google Shape;211;p8"/>
          <p:cNvSpPr txBox="1"/>
          <p:nvPr/>
        </p:nvSpPr>
        <p:spPr>
          <a:xfrm>
            <a:off x="6977401" y="6927386"/>
            <a:ext cx="66291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Education policy</a:t>
            </a:r>
            <a:b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Anti-discriminationary policy</a:t>
            </a:r>
            <a:endParaRPr/>
          </a:p>
        </p:txBody>
      </p:sp>
      <p:sp>
        <p:nvSpPr>
          <p:cNvPr id="212" name="Google Shape;212;p8"/>
          <p:cNvSpPr txBox="1"/>
          <p:nvPr/>
        </p:nvSpPr>
        <p:spPr>
          <a:xfrm>
            <a:off x="1572900" y="8559375"/>
            <a:ext cx="133920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1" lang="nl-NL" sz="2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Take the notes from the previous assignment and stick them on the drawing above.</a:t>
            </a:r>
            <a:endParaRPr i="1" sz="2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3980323" y="14691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 treaties</a:t>
            </a:r>
            <a:endParaRPr sz="8000"/>
          </a:p>
        </p:txBody>
      </p:sp>
      <p:sp>
        <p:nvSpPr>
          <p:cNvPr id="223" name="Google Shape;223;p9"/>
          <p:cNvSpPr txBox="1"/>
          <p:nvPr>
            <p:ph idx="1" type="body"/>
          </p:nvPr>
        </p:nvSpPr>
        <p:spPr>
          <a:xfrm>
            <a:off x="3615575" y="4572000"/>
            <a:ext cx="9873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l-NL" sz="19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are international treaties?</a:t>
            </a:r>
            <a:endParaRPr sz="19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5">
            <a:alphaModFix/>
          </a:blip>
          <a:srcRect b="51011" l="33374" r="36223" t="0"/>
          <a:stretch/>
        </p:blipFill>
        <p:spPr>
          <a:xfrm>
            <a:off x="13271475" y="2823550"/>
            <a:ext cx="4464077" cy="40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g35fa9f5703a_0_6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0" name="Google Shape;230;g35fa9f5703a_0_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g35fa9f5703a_0_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g35fa9f5703a_0_6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fa9f5703a_0_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fa9f5703a_0_62"/>
          <p:cNvSpPr txBox="1"/>
          <p:nvPr>
            <p:ph type="title"/>
          </p:nvPr>
        </p:nvSpPr>
        <p:spPr>
          <a:xfrm>
            <a:off x="3770773" y="112627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 treaties</a:t>
            </a:r>
            <a:endParaRPr sz="8000"/>
          </a:p>
        </p:txBody>
      </p:sp>
      <p:sp>
        <p:nvSpPr>
          <p:cNvPr id="235" name="Google Shape;235;g35fa9f5703a_0_62"/>
          <p:cNvSpPr txBox="1"/>
          <p:nvPr>
            <p:ph idx="1" type="body"/>
          </p:nvPr>
        </p:nvSpPr>
        <p:spPr>
          <a:xfrm>
            <a:off x="4037475" y="2877675"/>
            <a:ext cx="12178500" cy="5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European Convention on Human Rights (ECHR)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Council of Europe, 1950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General rights: Freedom, equality, no discrimination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Protects people with disabilities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Legal tool to challenge violations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icksand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European Court of Human Rights (Strasbourg)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g35fa9f5703a_0_7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1" name="Google Shape;241;g35fa9f5703a_0_7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5fa9f5703a_0_7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g35fa9f5703a_0_7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fa9f5703a_0_7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fa9f5703a_0_72"/>
          <p:cNvSpPr txBox="1"/>
          <p:nvPr>
            <p:ph type="title"/>
          </p:nvPr>
        </p:nvSpPr>
        <p:spPr>
          <a:xfrm>
            <a:off x="4037473" y="12215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 treaties</a:t>
            </a:r>
            <a:endParaRPr sz="8000"/>
          </a:p>
        </p:txBody>
      </p:sp>
      <p:sp>
        <p:nvSpPr>
          <p:cNvPr id="246" name="Google Shape;246;g35fa9f5703a_0_72"/>
          <p:cNvSpPr txBox="1"/>
          <p:nvPr>
            <p:ph idx="1" type="body"/>
          </p:nvPr>
        </p:nvSpPr>
        <p:spPr>
          <a:xfrm>
            <a:off x="4037474" y="28776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 UN Convention on the Rights of Persons with Disabilities (UNCRPD)</a:t>
            </a:r>
            <a:endParaRPr b="1"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7" name="Google Shape;247;g35fa9f5703a_0_72"/>
          <p:cNvPicPr preferRelativeResize="0"/>
          <p:nvPr/>
        </p:nvPicPr>
        <p:blipFill rotWithShape="1">
          <a:blip r:embed="rId5">
            <a:alphaModFix/>
          </a:blip>
          <a:srcRect b="47319" l="65595" r="6456" t="5610"/>
          <a:stretch/>
        </p:blipFill>
        <p:spPr>
          <a:xfrm>
            <a:off x="14032676" y="5726500"/>
            <a:ext cx="2373749" cy="224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g35fa9f5703a_0_8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3" name="Google Shape;253;g35fa9f5703a_0_8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g35fa9f5703a_0_8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g35fa9f5703a_0_8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fa9f5703a_0_8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fa9f5703a_0_82"/>
          <p:cNvSpPr txBox="1"/>
          <p:nvPr>
            <p:ph type="title"/>
          </p:nvPr>
        </p:nvSpPr>
        <p:spPr>
          <a:xfrm>
            <a:off x="4037473" y="1259625"/>
            <a:ext cx="1182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National laws</a:t>
            </a:r>
            <a:endParaRPr sz="8000"/>
          </a:p>
        </p:txBody>
      </p:sp>
      <p:sp>
        <p:nvSpPr>
          <p:cNvPr id="258" name="Google Shape;258;g35fa9f5703a_0_82"/>
          <p:cNvSpPr txBox="1"/>
          <p:nvPr>
            <p:ph idx="1" type="body"/>
          </p:nvPr>
        </p:nvSpPr>
        <p:spPr>
          <a:xfrm>
            <a:off x="4037474" y="3334875"/>
            <a:ext cx="120111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are national laws?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Put here your national laws here, examples: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recognition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Education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Accessibility and interpreting laws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Employment</a:t>
            </a:r>
            <a:endParaRPr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Non-discrimination laws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35fa9f5703a_0_5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4" name="Google Shape;264;g35fa9f5703a_0_5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g35fa9f5703a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g35fa9f5703a_0_5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fa9f5703a_0_5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5fa9f5703a_0_52"/>
          <p:cNvSpPr txBox="1"/>
          <p:nvPr>
            <p:ph type="title"/>
          </p:nvPr>
        </p:nvSpPr>
        <p:spPr>
          <a:xfrm>
            <a:off x="4037479" y="12215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Right vs. Reality</a:t>
            </a:r>
            <a:endParaRPr sz="8000"/>
          </a:p>
        </p:txBody>
      </p:sp>
      <p:sp>
        <p:nvSpPr>
          <p:cNvPr id="269" name="Google Shape;269;g35fa9f5703a_0_52"/>
          <p:cNvSpPr txBox="1"/>
          <p:nvPr>
            <p:ph idx="1" type="body"/>
          </p:nvPr>
        </p:nvSpPr>
        <p:spPr>
          <a:xfrm>
            <a:off x="4037475" y="2877675"/>
            <a:ext cx="12483300" cy="6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3429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Take your “barriers” and determine which law, guideline, or policy best addresses them.</a:t>
            </a:r>
            <a:endParaRPr sz="34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5600" lvl="0" marL="34290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lang="nl-NL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Discussion</a:t>
            </a:r>
            <a:endParaRPr sz="3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gaps do you notice between the rights “on paper” and reality?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Which barriers are not yet covered or are poorly addressed in law or practice?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87350" lvl="1" marL="74295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400"/>
              <a:buChar char="–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would need to happen to close the gap?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5" name="Google Shape;27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 txBox="1"/>
          <p:nvPr>
            <p:ph type="title"/>
          </p:nvPr>
        </p:nvSpPr>
        <p:spPr>
          <a:xfrm>
            <a:off x="3733800" y="1790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Reflection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280" name="Google Shape;280;p11"/>
          <p:cNvSpPr txBox="1"/>
          <p:nvPr>
            <p:ph idx="1" type="body"/>
          </p:nvPr>
        </p:nvSpPr>
        <p:spPr>
          <a:xfrm>
            <a:off x="4781550" y="4435489"/>
            <a:ext cx="12421800" cy="21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did you learn?</a:t>
            </a:r>
            <a:endParaRPr sz="4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Char char="•"/>
            </a:pPr>
            <a:r>
              <a:rPr lang="nl-NL"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surprised or challenged you?</a:t>
            </a:r>
            <a:endParaRPr sz="4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8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1" name="Google Shape;281;p11"/>
          <p:cNvPicPr preferRelativeResize="0"/>
          <p:nvPr/>
        </p:nvPicPr>
        <p:blipFill rotWithShape="1">
          <a:blip r:embed="rId5">
            <a:alphaModFix/>
          </a:blip>
          <a:srcRect b="46141" l="40525" r="0" t="0"/>
          <a:stretch/>
        </p:blipFill>
        <p:spPr>
          <a:xfrm>
            <a:off x="9931850" y="85312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12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2" name="Google Shape;292;p12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2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2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2157043" y="1867848"/>
            <a:ext cx="3590224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300" name="Google Shape;300;p12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301" name="Google Shape;301;p12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302" name="Google Shape;302;p12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