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309" r:id="rId6"/>
    <p:sldId id="261" r:id="rId7"/>
    <p:sldId id="262" r:id="rId8"/>
    <p:sldId id="263" r:id="rId9"/>
    <p:sldId id="339" r:id="rId10"/>
    <p:sldId id="340" r:id="rId11"/>
    <p:sldId id="264" r:id="rId12"/>
    <p:sldId id="299" r:id="rId13"/>
    <p:sldId id="300" r:id="rId14"/>
    <p:sldId id="265" r:id="rId15"/>
    <p:sldId id="266" r:id="rId16"/>
    <p:sldId id="267" r:id="rId17"/>
    <p:sldId id="268" r:id="rId18"/>
    <p:sldId id="269" r:id="rId19"/>
    <p:sldId id="275" r:id="rId20"/>
    <p:sldId id="270" r:id="rId21"/>
    <p:sldId id="276" r:id="rId22"/>
    <p:sldId id="258" r:id="rId23"/>
  </p:sldIdLst>
  <p:sldSz cx="18288000" cy="10287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Anton" panose="020B0604020202020204" charset="0"/>
      <p:regular r:id="rId29"/>
    </p:embeddedFont>
    <p:embeddedFont>
      <p:font typeface="Quicksand" panose="020B060402020202020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jpEX7dWL8zOgmETaOGxMwb2LG2U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af Studies Academ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A0A2C4-D900-4946-8463-9584C3895911}" v="39" dt="2025-12-01T09:23:56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4693"/>
  </p:normalViewPr>
  <p:slideViewPr>
    <p:cSldViewPr snapToGrid="0">
      <p:cViewPr varScale="1">
        <p:scale>
          <a:sx n="73" d="100"/>
          <a:sy n="73" d="100"/>
        </p:scale>
        <p:origin x="97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customschemas.google.com/relationships/presentationmetadata" Target="meta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ah Lederwasch" userId="f52cdcff-d0cc-48b4-9e79-9b31897f1d96" providerId="ADAL" clId="{A62BA6DF-B407-44C5-9343-76466ECD2A2F}"/>
    <pc:docChg chg="modSld">
      <pc:chgData name="Noah Lederwasch" userId="f52cdcff-d0cc-48b4-9e79-9b31897f1d96" providerId="ADAL" clId="{A62BA6DF-B407-44C5-9343-76466ECD2A2F}" dt="2025-12-01T10:00:15.026" v="10" actId="20577"/>
      <pc:docMkLst>
        <pc:docMk/>
      </pc:docMkLst>
      <pc:sldChg chg="modNotesTx">
        <pc:chgData name="Noah Lederwasch" userId="f52cdcff-d0cc-48b4-9e79-9b31897f1d96" providerId="ADAL" clId="{A62BA6DF-B407-44C5-9343-76466ECD2A2F}" dt="2025-12-01T09:59:47.224" v="1" actId="20577"/>
        <pc:sldMkLst>
          <pc:docMk/>
          <pc:sldMk cId="0" sldId="260"/>
        </pc:sldMkLst>
      </pc:sldChg>
      <pc:sldChg chg="modNotesTx">
        <pc:chgData name="Noah Lederwasch" userId="f52cdcff-d0cc-48b4-9e79-9b31897f1d96" providerId="ADAL" clId="{A62BA6DF-B407-44C5-9343-76466ECD2A2F}" dt="2025-12-01T09:59:51.888" v="2" actId="20577"/>
        <pc:sldMkLst>
          <pc:docMk/>
          <pc:sldMk cId="0" sldId="261"/>
        </pc:sldMkLst>
      </pc:sldChg>
      <pc:sldChg chg="modNotesTx">
        <pc:chgData name="Noah Lederwasch" userId="f52cdcff-d0cc-48b4-9e79-9b31897f1d96" providerId="ADAL" clId="{A62BA6DF-B407-44C5-9343-76466ECD2A2F}" dt="2025-12-01T09:59:54.107" v="3" actId="20577"/>
        <pc:sldMkLst>
          <pc:docMk/>
          <pc:sldMk cId="0" sldId="262"/>
        </pc:sldMkLst>
      </pc:sldChg>
      <pc:sldChg chg="modNotesTx">
        <pc:chgData name="Noah Lederwasch" userId="f52cdcff-d0cc-48b4-9e79-9b31897f1d96" providerId="ADAL" clId="{A62BA6DF-B407-44C5-9343-76466ECD2A2F}" dt="2025-12-01T09:59:57.787" v="5" actId="20577"/>
        <pc:sldMkLst>
          <pc:docMk/>
          <pc:sldMk cId="0" sldId="263"/>
        </pc:sldMkLst>
      </pc:sldChg>
      <pc:sldChg chg="modNotesTx">
        <pc:chgData name="Noah Lederwasch" userId="f52cdcff-d0cc-48b4-9e79-9b31897f1d96" providerId="ADAL" clId="{A62BA6DF-B407-44C5-9343-76466ECD2A2F}" dt="2025-12-01T10:00:03.389" v="6" actId="20577"/>
        <pc:sldMkLst>
          <pc:docMk/>
          <pc:sldMk cId="0" sldId="264"/>
        </pc:sldMkLst>
      </pc:sldChg>
      <pc:sldChg chg="modNotesTx">
        <pc:chgData name="Noah Lederwasch" userId="f52cdcff-d0cc-48b4-9e79-9b31897f1d96" providerId="ADAL" clId="{A62BA6DF-B407-44C5-9343-76466ECD2A2F}" dt="2025-12-01T10:00:09.481" v="7" actId="20577"/>
        <pc:sldMkLst>
          <pc:docMk/>
          <pc:sldMk cId="0" sldId="266"/>
        </pc:sldMkLst>
      </pc:sldChg>
      <pc:sldChg chg="modNotesTx">
        <pc:chgData name="Noah Lederwasch" userId="f52cdcff-d0cc-48b4-9e79-9b31897f1d96" providerId="ADAL" clId="{A62BA6DF-B407-44C5-9343-76466ECD2A2F}" dt="2025-12-01T10:00:11.313" v="8" actId="20577"/>
        <pc:sldMkLst>
          <pc:docMk/>
          <pc:sldMk cId="0" sldId="267"/>
        </pc:sldMkLst>
      </pc:sldChg>
      <pc:sldChg chg="modNotesTx">
        <pc:chgData name="Noah Lederwasch" userId="f52cdcff-d0cc-48b4-9e79-9b31897f1d96" providerId="ADAL" clId="{A62BA6DF-B407-44C5-9343-76466ECD2A2F}" dt="2025-12-01T10:00:13.169" v="9" actId="20577"/>
        <pc:sldMkLst>
          <pc:docMk/>
          <pc:sldMk cId="0" sldId="268"/>
        </pc:sldMkLst>
      </pc:sldChg>
      <pc:sldChg chg="modNotesTx">
        <pc:chgData name="Noah Lederwasch" userId="f52cdcff-d0cc-48b4-9e79-9b31897f1d96" providerId="ADAL" clId="{A62BA6DF-B407-44C5-9343-76466ECD2A2F}" dt="2025-12-01T10:00:15.026" v="10" actId="20577"/>
        <pc:sldMkLst>
          <pc:docMk/>
          <pc:sldMk cId="0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dirty="0"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" name="Google Shape;20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3" name="Google Shape;2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3" name="Google Shape;2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4091645"/>
            <a:ext cx="14948633" cy="310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72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Meilensteine in der Geschichte gehörloser Personen - weltweit</a:t>
            </a:r>
            <a:endParaRPr sz="1200" strike="sngStrike" dirty="0">
              <a:solidFill>
                <a:schemeClr val="accent2"/>
              </a:solidFill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3143693"/>
            <a:ext cx="9049278" cy="94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44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</a:t>
            </a:r>
            <a:r>
              <a:rPr lang="de-AT" sz="44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Studies </a:t>
            </a:r>
            <a:r>
              <a:rPr lang="de-AT" sz="44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| </a:t>
            </a:r>
            <a:r>
              <a:rPr lang="de-AT" sz="44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</a:t>
            </a:r>
            <a:r>
              <a:rPr lang="de-AT" sz="44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orkshop</a:t>
            </a: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6" name="Google Shape;96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3465872" y="3287139"/>
            <a:ext cx="13583264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4511" lvl="1" indent="-302256">
              <a:lnSpc>
                <a:spcPct val="150000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AT" sz="3200" b="0" i="0" u="none" strike="noStrike" cap="none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A: </a:t>
            </a:r>
            <a:r>
              <a:rPr lang="de-DE" sz="3200" dirty="0">
                <a:solidFill>
                  <a:srgbClr val="FFFFFF"/>
                </a:solidFill>
                <a:latin typeface="Quicksand"/>
                <a:sym typeface="Anton"/>
              </a:rPr>
              <a:t>Meilensteine in der Geschichte gehörloser Personen - weltweit</a:t>
            </a:r>
            <a:endParaRPr sz="3200" dirty="0">
              <a:solidFill>
                <a:srgbClr val="FFFFFF"/>
              </a:solidFill>
              <a:latin typeface="Quicksand"/>
            </a:endParaRPr>
          </a:p>
          <a:p>
            <a:pPr marL="604511" lvl="1" indent="-302256">
              <a:lnSpc>
                <a:spcPct val="150000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AT" sz="3200" b="0" i="0" u="none" strike="noStrike" cap="none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B: </a:t>
            </a:r>
            <a:r>
              <a:rPr lang="de-DE" sz="3200" dirty="0">
                <a:solidFill>
                  <a:srgbClr val="FFFFFF"/>
                </a:solidFill>
                <a:latin typeface="Quicksand"/>
                <a:sym typeface="Anton"/>
              </a:rPr>
              <a:t>Meilensteine in der Geschichte gehörloser Personen in Österreich</a:t>
            </a:r>
            <a:endParaRPr lang="de-DE" sz="3200" dirty="0">
              <a:solidFill>
                <a:srgbClr val="FFFFFF"/>
              </a:solidFill>
              <a:latin typeface="Quicksand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064281" y="1534517"/>
            <a:ext cx="5092781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Übersicht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6697625" y="1117655"/>
            <a:ext cx="9907200" cy="6310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233333"/>
              </a:lnSpc>
            </a:pPr>
            <a:r>
              <a:rPr lang="de-DE" sz="44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Was kommt euch in den Sinn, wenn ihr an das Wort „Meilenstein“ denkt (in der Geschichte der Menschheit oder in eurer eigenen Biografie)?</a:t>
            </a:r>
            <a:endParaRPr sz="1200" dirty="0"/>
          </a:p>
        </p:txBody>
      </p:sp>
      <p:sp>
        <p:nvSpPr>
          <p:cNvPr id="130" name="Google Shape;130;p4"/>
          <p:cNvSpPr/>
          <p:nvPr/>
        </p:nvSpPr>
        <p:spPr>
          <a:xfrm>
            <a:off x="4648515" y="339726"/>
            <a:ext cx="13411200" cy="8618128"/>
          </a:xfrm>
          <a:prstGeom prst="cloudCallout">
            <a:avLst>
              <a:gd name="adj1" fmla="val -74480"/>
              <a:gd name="adj2" fmla="val 55637"/>
            </a:avLst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14712066" y="9365888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926011" y="3038205"/>
            <a:ext cx="11919155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AT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Wichtiger Meilenstein= </a:t>
            </a:r>
            <a:br>
              <a:rPr lang="de-AT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Anerkennung der Gebärdensprache als vollwertige Sprache </a:t>
            </a:r>
          </a:p>
          <a:p>
            <a:pPr lvl="0">
              <a:buClr>
                <a:schemeClr val="bg1"/>
              </a:buClr>
            </a:pPr>
            <a:endParaRPr lang="de-AT"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Bis zum 20. Jahrhundert -&gt; oft missverstanden und als minderwertig oder unvollständig angesehen. </a:t>
            </a:r>
          </a:p>
          <a:p>
            <a:pPr marL="457200" lvl="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de-AT" sz="32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 Jahr </a:t>
            </a:r>
            <a:r>
              <a:rPr lang="de-DE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1957</a:t>
            </a:r>
            <a:r>
              <a:rPr lang="de-DE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begann der amerikanische Linguist William </a:t>
            </a:r>
            <a:r>
              <a:rPr lang="de-DE" sz="32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Stokoe</a:t>
            </a:r>
            <a:r>
              <a:rPr lang="de-DE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mit umfangreichen Forschungen</a:t>
            </a:r>
            <a:r>
              <a:rPr lang="de-AT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de-AT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AT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-&gt; </a:t>
            </a:r>
            <a:r>
              <a:rPr lang="de-DE" sz="32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und wies nach, dass die amerikanische Gebärdensprache (ASL) </a:t>
            </a:r>
            <a:r>
              <a:rPr lang="de-DE" sz="32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eine komplexe, eigenständige Sprache mit eigener Grammatik und Syntax ist.</a:t>
            </a:r>
            <a:endParaRPr sz="32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1002527" y="2043010"/>
            <a:ext cx="15011400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48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Die Entstehung der Gebärdensprache als legitime Sprache</a:t>
            </a:r>
            <a:endParaRPr sz="48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10972800" y="8591196"/>
            <a:ext cx="9144000" cy="39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William Stokoe (1919–2000) (Photo: Gallaudet University Archives)</a:t>
            </a:r>
            <a:endParaRPr sz="1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0" name="Google Shape;140;p5"/>
          <p:cNvPicPr preferRelativeResize="0"/>
          <p:nvPr/>
        </p:nvPicPr>
        <p:blipFill rotWithShape="1">
          <a:blip r:embed="rId5">
            <a:alphaModFix/>
          </a:blip>
          <a:srcRect b="3954"/>
          <a:stretch/>
        </p:blipFill>
        <p:spPr>
          <a:xfrm>
            <a:off x="12845166" y="3272476"/>
            <a:ext cx="3733800" cy="5318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6D5A16-E20E-79FF-0A0F-736CF6DCE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5C9ECEF8-73A5-A668-9B17-3BF550D05A43}"/>
              </a:ext>
            </a:extLst>
          </p:cNvPr>
          <p:cNvSpPr txBox="1"/>
          <p:nvPr/>
        </p:nvSpPr>
        <p:spPr>
          <a:xfrm>
            <a:off x="119817" y="5583092"/>
            <a:ext cx="19053086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200000"/>
              </a:lnSpc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de-DE" sz="2400" b="1" dirty="0">
                <a:solidFill>
                  <a:schemeClr val="bg1"/>
                </a:solidFill>
                <a:latin typeface="Quicksand" panose="020B0604020202020204" charset="0"/>
              </a:rPr>
              <a:t>1953 Bernard </a:t>
            </a:r>
            <a:r>
              <a:rPr lang="de-DE" sz="2400" b="1" dirty="0" err="1">
                <a:solidFill>
                  <a:schemeClr val="bg1"/>
                </a:solidFill>
                <a:latin typeface="Quicksand" panose="020B0604020202020204" charset="0"/>
              </a:rPr>
              <a:t>Tervoort</a:t>
            </a:r>
            <a:r>
              <a:rPr lang="de-DE" sz="24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400" dirty="0">
                <a:solidFill>
                  <a:schemeClr val="bg1"/>
                </a:solidFill>
                <a:latin typeface="Quicksand" panose="020B0604020202020204" charset="0"/>
              </a:rPr>
              <a:t>betonte den Wert der Gebärdensprache für die Kommunikation unter Gehörlosen</a:t>
            </a:r>
            <a:r>
              <a:rPr lang="de-DE" sz="2400" b="1" dirty="0">
                <a:solidFill>
                  <a:schemeClr val="bg1"/>
                </a:solidFill>
                <a:latin typeface="Quicksand" panose="020B0604020202020204" charset="0"/>
              </a:rPr>
              <a:t>.</a:t>
            </a:r>
          </a:p>
          <a:p>
            <a:pPr marL="571500" indent="-571500">
              <a:lnSpc>
                <a:spcPct val="200000"/>
              </a:lnSpc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de-DE" sz="2400" b="1" dirty="0">
                <a:solidFill>
                  <a:schemeClr val="bg1"/>
                </a:solidFill>
                <a:latin typeface="Quicksand" panose="020B0604020202020204" charset="0"/>
              </a:rPr>
              <a:t>1960 William </a:t>
            </a:r>
            <a:r>
              <a:rPr lang="de-DE" sz="2400" b="1" dirty="0" err="1">
                <a:solidFill>
                  <a:schemeClr val="bg1"/>
                </a:solidFill>
                <a:latin typeface="Quicksand" panose="020B0604020202020204" charset="0"/>
              </a:rPr>
              <a:t>Stokoe</a:t>
            </a:r>
            <a:r>
              <a:rPr lang="de-DE" sz="24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2400" dirty="0">
                <a:solidFill>
                  <a:schemeClr val="bg1"/>
                </a:solidFill>
                <a:latin typeface="Quicksand" panose="020B0604020202020204" charset="0"/>
              </a:rPr>
              <a:t>vom Gallaudet College analysierte die Struktur der amerikanischen Gebärdensprache mit modernen linguistischen Methoden</a:t>
            </a:r>
            <a:r>
              <a:rPr lang="de-DE" sz="2400" b="1" dirty="0">
                <a:solidFill>
                  <a:schemeClr val="bg1"/>
                </a:solidFill>
                <a:latin typeface="Quicksand" panose="020B0604020202020204" charset="0"/>
              </a:rPr>
              <a:t>.</a:t>
            </a: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de-DE" sz="24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en-US" sz="2200" dirty="0">
                <a:solidFill>
                  <a:schemeClr val="bg1"/>
                </a:solidFill>
                <a:latin typeface="Quicksand" panose="020B0604020202020204" charset="0"/>
              </a:rPr>
              <a:t>-&gt; </a:t>
            </a:r>
            <a:r>
              <a:rPr lang="de-DE" sz="2200" dirty="0" err="1">
                <a:solidFill>
                  <a:schemeClr val="bg1"/>
                </a:solidFill>
                <a:latin typeface="Quicksand" panose="020B0604020202020204" charset="0"/>
              </a:rPr>
              <a:t>Stokoe</a:t>
            </a:r>
            <a:r>
              <a:rPr lang="de-DE" sz="2200" dirty="0">
                <a:solidFill>
                  <a:schemeClr val="bg1"/>
                </a:solidFill>
                <a:latin typeface="Quicksand" panose="020B0604020202020204" charset="0"/>
              </a:rPr>
              <a:t> zeigte überzeugend, dass Gebärdensprache in ihrer sprachlichen Komplexität der gesprochenen Sprache gleichwertig ist.</a:t>
            </a:r>
            <a:endParaRPr lang="de-DE" sz="2200" b="1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D2423A8-90C7-F093-6A75-720FFA831FF2}"/>
              </a:ext>
            </a:extLst>
          </p:cNvPr>
          <p:cNvSpPr txBox="1"/>
          <p:nvPr/>
        </p:nvSpPr>
        <p:spPr>
          <a:xfrm>
            <a:off x="239635" y="9224204"/>
            <a:ext cx="88617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100" dirty="0">
                <a:solidFill>
                  <a:schemeClr val="bg1"/>
                </a:solidFill>
              </a:rPr>
              <a:t>https://</a:t>
            </a:r>
            <a:r>
              <a:rPr lang="de-DE" sz="2100" dirty="0" err="1">
                <a:solidFill>
                  <a:schemeClr val="bg1"/>
                </a:solidFill>
              </a:rPr>
              <a:t>de.wikipedia.org</a:t>
            </a:r>
            <a:r>
              <a:rPr lang="de-DE" sz="2100" dirty="0">
                <a:solidFill>
                  <a:schemeClr val="bg1"/>
                </a:solidFill>
              </a:rPr>
              <a:t>/</a:t>
            </a:r>
            <a:r>
              <a:rPr lang="de-DE" sz="2100" dirty="0" err="1">
                <a:solidFill>
                  <a:schemeClr val="bg1"/>
                </a:solidFill>
              </a:rPr>
              <a:t>wiki</a:t>
            </a:r>
            <a:r>
              <a:rPr lang="de-DE" sz="2100" dirty="0">
                <a:solidFill>
                  <a:schemeClr val="bg1"/>
                </a:solidFill>
              </a:rPr>
              <a:t>/Geschichte_der_Geb%C3%A4rdensprachen</a:t>
            </a:r>
          </a:p>
        </p:txBody>
      </p:sp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E9C00310-CFA0-D171-B371-AA37A7A33AC9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2" descr="Bernard Tervoort — Wikipédia">
            <a:extLst>
              <a:ext uri="{FF2B5EF4-FFF2-40B4-BE49-F238E27FC236}">
                <a16:creationId xmlns:a16="http://schemas.microsoft.com/office/drawing/2014/main" id="{A1A52863-E5BD-0229-961C-168255899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938" y="1029056"/>
            <a:ext cx="2913912" cy="411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American Sign Language, a language recognized - Awareness, Access and  Change | Gallaudet University">
            <a:extLst>
              <a:ext uri="{FF2B5EF4-FFF2-40B4-BE49-F238E27FC236}">
                <a16:creationId xmlns:a16="http://schemas.microsoft.com/office/drawing/2014/main" id="{4CB9CF6C-3335-EE6E-F3B5-E17966F09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6321" y="1029056"/>
            <a:ext cx="2774371" cy="411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DD9EC72-5192-24D7-6F70-4BA93A07F4D5}"/>
              </a:ext>
            </a:extLst>
          </p:cNvPr>
          <p:cNvSpPr txBox="1"/>
          <p:nvPr/>
        </p:nvSpPr>
        <p:spPr>
          <a:xfrm>
            <a:off x="1895450" y="5261435"/>
            <a:ext cx="14084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chemeClr val="bg1"/>
                </a:solidFill>
                <a:latin typeface="Anton" pitchFamily="2" charset="0"/>
              </a:rPr>
              <a:t>Bernard </a:t>
            </a:r>
            <a:r>
              <a:rPr lang="de-DE" sz="2800" dirty="0" err="1">
                <a:solidFill>
                  <a:schemeClr val="bg1"/>
                </a:solidFill>
                <a:latin typeface="Anton" pitchFamily="2" charset="0"/>
              </a:rPr>
              <a:t>Tervoort</a:t>
            </a:r>
            <a:r>
              <a:rPr lang="de-DE" sz="2800" dirty="0">
                <a:solidFill>
                  <a:schemeClr val="bg1"/>
                </a:solidFill>
                <a:latin typeface="Anton" pitchFamily="2" charset="0"/>
              </a:rPr>
              <a:t> 	           	                        William </a:t>
            </a:r>
            <a:r>
              <a:rPr lang="de-DE" sz="2800" dirty="0" err="1">
                <a:solidFill>
                  <a:schemeClr val="bg1"/>
                </a:solidFill>
                <a:latin typeface="Anton" pitchFamily="2" charset="0"/>
              </a:rPr>
              <a:t>Stokoe</a:t>
            </a:r>
            <a:endParaRPr lang="de-DE" sz="2800" dirty="0">
              <a:solidFill>
                <a:schemeClr val="bg1"/>
              </a:solidFill>
              <a:latin typeface="Ant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67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14717017" y="9381740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88201" y="1760220"/>
            <a:ext cx="2751455" cy="353568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3595428" y="1095212"/>
            <a:ext cx="9448800" cy="412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48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Die Gründung von Schulen für Gehörlose und Bildungseinrichtungen</a:t>
            </a:r>
          </a:p>
          <a:p>
            <a:pPr lvl="0">
              <a:lnSpc>
                <a:spcPct val="115000"/>
              </a:lnSpc>
            </a:pPr>
            <a:r>
              <a:rPr lang="de-DE" sz="2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 Gründung von Schulen für Gehörlose ermöglichte gehörlosen Kindern den </a:t>
            </a:r>
            <a:r>
              <a:rPr lang="de-DE" sz="26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Zugang zu Bildung.</a:t>
            </a:r>
          </a:p>
          <a:p>
            <a:pPr marL="457200" lvl="0" indent="-457200">
              <a:lnSpc>
                <a:spcPct val="115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 </a:t>
            </a:r>
            <a:r>
              <a:rPr lang="de-DE" sz="26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Jahr 1760 </a:t>
            </a:r>
            <a:r>
              <a:rPr lang="de-DE" sz="2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eröffnete der französische Priester Abbé de </a:t>
            </a:r>
            <a:r>
              <a:rPr lang="de-DE" sz="26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l'Épée</a:t>
            </a:r>
            <a:r>
              <a:rPr lang="de-DE" sz="2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in Paris die erste öffentliche Schule für Gehörlose</a:t>
            </a:r>
          </a:p>
          <a:p>
            <a:pPr lvl="0">
              <a:lnSpc>
                <a:spcPct val="115000"/>
              </a:lnSpc>
            </a:pPr>
            <a:r>
              <a:rPr lang="de-DE" sz="2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-&gt; Geburtsstunde der modernen Gehörlosenpädagogik.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11986461" y="5448300"/>
            <a:ext cx="6096000" cy="386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Charles-Michel de l'Épée (1712–1789) (Photo: Wikipedia)</a:t>
            </a:r>
            <a:endParaRPr/>
          </a:p>
        </p:txBody>
      </p:sp>
      <p:sp>
        <p:nvSpPr>
          <p:cNvPr id="150" name="Google Shape;150;p6"/>
          <p:cNvSpPr txBox="1"/>
          <p:nvPr/>
        </p:nvSpPr>
        <p:spPr>
          <a:xfrm>
            <a:off x="6629400" y="6151643"/>
            <a:ext cx="9144000" cy="3560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lnSpc>
                <a:spcPct val="115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Gründung der Gallaudet University in Washington D.C. im Jahr 1864 -&gt; 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weltweit erste Universität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die speziell für gehörlose Studierende zugänglich ist.</a:t>
            </a:r>
          </a:p>
          <a:p>
            <a:pPr marL="457200" lvl="0" indent="-457200">
              <a:lnSpc>
                <a:spcPct val="115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Zentrale Rolle bei der 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Stärkung der Gehörlosen-Community und der Förderung akademischer und kultureller Beiträge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von gehörlosen Menschen.</a:t>
            </a: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1" name="Google Shape;151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03960" y="6260039"/>
            <a:ext cx="4461510" cy="297434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6"/>
          <p:cNvSpPr txBox="1"/>
          <p:nvPr/>
        </p:nvSpPr>
        <p:spPr>
          <a:xfrm>
            <a:off x="990600" y="9332850"/>
            <a:ext cx="5488229" cy="39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Gallaudet University (Photo: Gallaudet University)</a:t>
            </a:r>
            <a:endParaRPr sz="1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0" y="0"/>
            <a:ext cx="3645771" cy="2050746"/>
          </a:xfrm>
          <a:custGeom>
            <a:avLst/>
            <a:gdLst/>
            <a:ahLst/>
            <a:cxnLst/>
            <a:rect l="l" t="t" r="r" b="b"/>
            <a:pathLst>
              <a:path w="3645771" h="2050746" extrusionOk="0">
                <a:moveTo>
                  <a:pt x="0" y="0"/>
                </a:moveTo>
                <a:lnTo>
                  <a:pt x="3645771" y="0"/>
                </a:lnTo>
                <a:lnTo>
                  <a:pt x="3645771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7" descr="Ein Bild, das draußen, Schuhwerk, Kleidung, Himmel enthält.&#10;&#10;Automatisch generierte Beschreibung"/>
          <p:cNvPicPr preferRelativeResize="0"/>
          <p:nvPr/>
        </p:nvPicPr>
        <p:blipFill rotWithShape="1">
          <a:blip r:embed="rId5">
            <a:alphaModFix/>
          </a:blip>
          <a:srcRect b="20004"/>
          <a:stretch>
            <a:fillRect/>
          </a:stretch>
        </p:blipFill>
        <p:spPr>
          <a:xfrm>
            <a:off x="10795818" y="1444977"/>
            <a:ext cx="6986995" cy="430536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7"/>
          <p:cNvSpPr txBox="1"/>
          <p:nvPr/>
        </p:nvSpPr>
        <p:spPr>
          <a:xfrm>
            <a:off x="10715291" y="870304"/>
            <a:ext cx="7572709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Deaf</a:t>
            </a: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AT" sz="1800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President</a:t>
            </a: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AT" sz="1800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Now</a:t>
            </a: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-Protests (</a:t>
            </a:r>
            <a:r>
              <a:rPr lang="de-AT" sz="1800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Photo</a:t>
            </a: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: Gallaudet University Archives)</a:t>
            </a:r>
            <a:endParaRPr sz="1800" dirty="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1575619" y="2020249"/>
            <a:ext cx="7730613" cy="391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54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Anerkennung gehörloser Menschen als gleichberechtigte Mitglieder der Gesellschaft</a:t>
            </a:r>
            <a:endParaRPr sz="5400" dirty="0">
              <a:solidFill>
                <a:schemeClr val="bg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1236405" y="5970591"/>
            <a:ext cx="16823309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Ein wichtiger Schritt in der positiven Entwicklung gehörloser Menschen war die zunehmende Anerkennung gehörloser Menschen als gleichberechtigte Mitglieder der Gesellschaft. </a:t>
            </a:r>
          </a:p>
          <a:p>
            <a:pPr marL="457200" lvl="0" indent="-4572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Ein herausragendes Beispiel hierfür ist die Protestaktion </a:t>
            </a:r>
            <a:r>
              <a:rPr lang="de-DE" sz="28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„</a:t>
            </a:r>
            <a:r>
              <a:rPr lang="de-DE" sz="2800" b="1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Deaf</a:t>
            </a:r>
            <a:r>
              <a:rPr lang="de-DE" sz="28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DE" sz="2800" b="1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President</a:t>
            </a:r>
            <a:r>
              <a:rPr lang="de-DE" sz="28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DE" sz="2800" b="1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Now</a:t>
            </a:r>
            <a:r>
              <a:rPr lang="de-DE" sz="28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“ </a:t>
            </a:r>
            <a:r>
              <a:rPr lang="de-DE" sz="2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(Jetzt einen gehörlosen Präsidenten) im Jahr </a:t>
            </a:r>
            <a:r>
              <a:rPr lang="de-DE" sz="28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1988</a:t>
            </a:r>
            <a:r>
              <a:rPr lang="de-DE" sz="2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an der Gallaudet University. -&gt; Gehörlose Studenten setzten sich erfolgreich für die Wahl des ersten gehörlosen Präsidenten der Universität ein. </a:t>
            </a:r>
            <a:endParaRPr sz="2800" dirty="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C81741D1-C958-FC4E-1885-0A3B1E81A82C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35;p5">
            <a:extLst>
              <a:ext uri="{FF2B5EF4-FFF2-40B4-BE49-F238E27FC236}">
                <a16:creationId xmlns:a16="http://schemas.microsoft.com/office/drawing/2014/main" id="{2675FE58-92EB-A488-5208-5DAA13D68AC3}"/>
              </a:ext>
            </a:extLst>
          </p:cNvPr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/>
          <p:nvPr/>
        </p:nvSpPr>
        <p:spPr>
          <a:xfrm>
            <a:off x="14794629" y="9360263"/>
            <a:ext cx="3372884" cy="751872"/>
          </a:xfrm>
          <a:custGeom>
            <a:avLst/>
            <a:gdLst/>
            <a:ahLst/>
            <a:cxnLst/>
            <a:rect l="l" t="t" r="r" b="b"/>
            <a:pathLst>
              <a:path w="3372884" h="751872" extrusionOk="0">
                <a:moveTo>
                  <a:pt x="0" y="0"/>
                </a:moveTo>
                <a:lnTo>
                  <a:pt x="3372885" y="0"/>
                </a:lnTo>
                <a:lnTo>
                  <a:pt x="3372885" y="751872"/>
                </a:lnTo>
                <a:lnTo>
                  <a:pt x="0" y="751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0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8"/>
          <p:cNvSpPr txBox="1"/>
          <p:nvPr/>
        </p:nvSpPr>
        <p:spPr>
          <a:xfrm>
            <a:off x="1103779" y="4067645"/>
            <a:ext cx="9945329" cy="306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28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Internationale Anerkennung der Rechte gehörloser Menschen 2006 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„UN-Konvention über die Rechte von Menschen mit Behinderungen“ -&gt; Recht auf Bildung in Gebärdensprache, Zugang zu Informationen und gleichberechtigte Teilhabe an der Gesellschaft</a:t>
            </a:r>
            <a:endParaRPr sz="2800" dirty="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986706" y="7133059"/>
            <a:ext cx="9720622" cy="256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28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Erklärung des „Internationalen Tages der Gebärdensprachen“ am 23. September</a:t>
            </a:r>
          </a:p>
          <a:p>
            <a:pPr marL="457200" lvl="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trug dazu bei, das Bewusstsein für Gebärdensprache als kulturelles Merkmal und Identitätsmerkmal gehörloser Menschen zu schärfen.</a:t>
            </a:r>
            <a:endParaRPr sz="2800" dirty="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1" name="Google Shape;171;p8"/>
          <p:cNvSpPr txBox="1"/>
          <p:nvPr/>
        </p:nvSpPr>
        <p:spPr>
          <a:xfrm>
            <a:off x="986706" y="1699365"/>
            <a:ext cx="14646584" cy="200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54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Internationale Anerkennung der Gebärdensprache und der Rechte von Gehörlosen</a:t>
            </a:r>
            <a:endParaRPr sz="5400" dirty="0">
              <a:solidFill>
                <a:schemeClr val="bg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72" name="Google Shape;172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51868" y="3266723"/>
            <a:ext cx="6211421" cy="445263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/>
          <p:cNvSpPr txBox="1"/>
          <p:nvPr/>
        </p:nvSpPr>
        <p:spPr>
          <a:xfrm>
            <a:off x="11224245" y="8025437"/>
            <a:ext cx="6835470" cy="72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Flashmob </a:t>
            </a:r>
            <a:r>
              <a:rPr lang="de-AT" sz="1800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for</a:t>
            </a: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International Day </a:t>
            </a:r>
            <a:r>
              <a:rPr lang="de-AT" sz="1800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of</a:t>
            </a: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AT" sz="1800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Sign</a:t>
            </a: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AT" sz="1800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Languages</a:t>
            </a: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2024 at Vienna Central Station (</a:t>
            </a:r>
            <a:r>
              <a:rPr lang="de-AT" sz="1800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Photo</a:t>
            </a: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: ÖBB/Andreas </a:t>
            </a:r>
            <a:r>
              <a:rPr lang="de-AT" sz="1800" dirty="0" err="1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Scheiblecker</a:t>
            </a:r>
            <a:r>
              <a:rPr lang="de-AT" sz="18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sz="1800" dirty="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5B39A276-6CAE-50AB-1D12-E5CE0B7019A4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759D7B-94E6-2F5C-ECEC-BC5F70734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06010212-B067-5DB9-502F-AD4CB6969BAE}"/>
              </a:ext>
            </a:extLst>
          </p:cNvPr>
          <p:cNvSpPr txBox="1"/>
          <p:nvPr/>
        </p:nvSpPr>
        <p:spPr>
          <a:xfrm>
            <a:off x="280219" y="680958"/>
            <a:ext cx="7123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solidFill>
                  <a:schemeClr val="bg1"/>
                </a:solidFill>
                <a:latin typeface="Anton" pitchFamily="2" charset="0"/>
              </a:rPr>
              <a:t>Vereinten Nationen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803E977-D17D-E593-BF52-562BD9287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969" y="1708244"/>
            <a:ext cx="4198638" cy="625476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DD97EC1-E1A7-DEB7-0F69-94D2E9D7F70F}"/>
              </a:ext>
            </a:extLst>
          </p:cNvPr>
          <p:cNvSpPr txBox="1"/>
          <p:nvPr/>
        </p:nvSpPr>
        <p:spPr>
          <a:xfrm>
            <a:off x="5699044" y="1868882"/>
            <a:ext cx="4198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bg1"/>
                </a:solidFill>
                <a:latin typeface="Anton" pitchFamily="2" charset="0"/>
              </a:rPr>
              <a:t>Dr. </a:t>
            </a:r>
            <a:r>
              <a:rPr lang="de-DE" sz="3600" dirty="0" err="1">
                <a:solidFill>
                  <a:schemeClr val="bg1"/>
                </a:solidFill>
                <a:latin typeface="Anton" pitchFamily="2" charset="0"/>
              </a:rPr>
              <a:t>Yerker</a:t>
            </a:r>
            <a:r>
              <a:rPr lang="de-DE" sz="3600" dirty="0">
                <a:solidFill>
                  <a:schemeClr val="bg1"/>
                </a:solidFill>
                <a:latin typeface="Anton" pitchFamily="2" charset="0"/>
              </a:rPr>
              <a:t> Andersson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C763D44-D2C3-E180-3530-41010A651F19}"/>
              </a:ext>
            </a:extLst>
          </p:cNvPr>
          <p:cNvSpPr txBox="1"/>
          <p:nvPr/>
        </p:nvSpPr>
        <p:spPr>
          <a:xfrm>
            <a:off x="5788145" y="2619169"/>
            <a:ext cx="12677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u="sng" dirty="0">
                <a:solidFill>
                  <a:schemeClr val="bg1"/>
                </a:solidFill>
                <a:latin typeface="Quicksand" panose="020B0604020202020204" charset="0"/>
              </a:rPr>
              <a:t>Erste gehörlose Person </a:t>
            </a:r>
            <a:r>
              <a:rPr lang="de-DE" sz="3600" dirty="0">
                <a:solidFill>
                  <a:schemeClr val="bg1"/>
                </a:solidFill>
                <a:latin typeface="Quicksand" panose="020B0604020202020204" charset="0"/>
              </a:rPr>
              <a:t>die 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1992</a:t>
            </a:r>
            <a:r>
              <a:rPr lang="de-DE" sz="3600" dirty="0">
                <a:solidFill>
                  <a:schemeClr val="bg1"/>
                </a:solidFill>
                <a:latin typeface="Quicksand" panose="020B0604020202020204" charset="0"/>
              </a:rPr>
              <a:t> vor der 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Generalversammlung</a:t>
            </a:r>
            <a:r>
              <a:rPr lang="de-DE" sz="3600" dirty="0">
                <a:solidFill>
                  <a:schemeClr val="bg1"/>
                </a:solidFill>
                <a:latin typeface="Quicksand" panose="020B0604020202020204" charset="0"/>
              </a:rPr>
              <a:t> der Vereinten Nationen sprach.</a:t>
            </a:r>
            <a:endParaRPr lang="de-DE" sz="3600" b="1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254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8842F4-A350-BCD3-6DED-8EAF17A1C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5A632468-D527-C351-41DD-6E4DC4BCA804}"/>
              </a:ext>
            </a:extLst>
          </p:cNvPr>
          <p:cNvSpPr txBox="1"/>
          <p:nvPr/>
        </p:nvSpPr>
        <p:spPr>
          <a:xfrm>
            <a:off x="785328" y="1346857"/>
            <a:ext cx="47628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chemeClr val="bg1"/>
                </a:solidFill>
                <a:latin typeface="Anton" pitchFamily="2" charset="0"/>
              </a:rPr>
              <a:t>Vereinten Nationen</a:t>
            </a:r>
          </a:p>
        </p:txBody>
      </p:sp>
      <p:pic>
        <p:nvPicPr>
          <p:cNvPr id="5122" name="Picture 2" descr="Press Briefing on Rights of Persons with Disabilities">
            <a:extLst>
              <a:ext uri="{FF2B5EF4-FFF2-40B4-BE49-F238E27FC236}">
                <a16:creationId xmlns:a16="http://schemas.microsoft.com/office/drawing/2014/main" id="{ABE30730-2328-571B-0ACC-39A3AB181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6"/>
          <a:stretch>
            <a:fillRect/>
          </a:stretch>
        </p:blipFill>
        <p:spPr bwMode="auto">
          <a:xfrm>
            <a:off x="904555" y="2488666"/>
            <a:ext cx="5574938" cy="530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6F43121-AAC5-B04B-79E0-10B9B612D1BD}"/>
              </a:ext>
            </a:extLst>
          </p:cNvPr>
          <p:cNvSpPr txBox="1"/>
          <p:nvPr/>
        </p:nvSpPr>
        <p:spPr>
          <a:xfrm>
            <a:off x="1481031" y="7998582"/>
            <a:ext cx="40671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4000" dirty="0">
                <a:solidFill>
                  <a:schemeClr val="bg1"/>
                </a:solidFill>
                <a:latin typeface="Anton" pitchFamily="2" charset="0"/>
              </a:rPr>
              <a:t>Dr. Liisa </a:t>
            </a:r>
            <a:r>
              <a:rPr lang="de-AT" sz="4000" dirty="0" err="1">
                <a:solidFill>
                  <a:schemeClr val="bg1"/>
                </a:solidFill>
                <a:latin typeface="Anton" pitchFamily="2" charset="0"/>
              </a:rPr>
              <a:t>Kauppinen</a:t>
            </a:r>
            <a:endParaRPr lang="de-DE" sz="4000" dirty="0">
              <a:solidFill>
                <a:schemeClr val="bg1"/>
              </a:solidFill>
              <a:latin typeface="Anton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B3F16C3-5C99-C713-52B8-338396CA1920}"/>
              </a:ext>
            </a:extLst>
          </p:cNvPr>
          <p:cNvSpPr txBox="1"/>
          <p:nvPr/>
        </p:nvSpPr>
        <p:spPr>
          <a:xfrm>
            <a:off x="6479493" y="2820145"/>
            <a:ext cx="1151295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chemeClr val="bg1"/>
                </a:solidFill>
                <a:latin typeface="Quicksand" panose="020B0604020202020204" charset="0"/>
              </a:rPr>
              <a:t>Liisa </a:t>
            </a:r>
            <a:r>
              <a:rPr lang="de-DE" sz="3600" dirty="0" err="1">
                <a:solidFill>
                  <a:schemeClr val="bg1"/>
                </a:solidFill>
                <a:latin typeface="Quicksand" panose="020B0604020202020204" charset="0"/>
              </a:rPr>
              <a:t>Kauppinen</a:t>
            </a:r>
            <a:r>
              <a:rPr lang="de-DE" sz="3600" dirty="0">
                <a:solidFill>
                  <a:schemeClr val="bg1"/>
                </a:solidFill>
                <a:latin typeface="Quicksand" panose="020B0604020202020204" charset="0"/>
              </a:rPr>
              <a:t> (Finnland) spielte eine Schlüsselrolle bei der Ausarbeitung und Verhandlung der 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UN-Konvention über die Rechte von Menschen mit Behinderungen (CRPD).</a:t>
            </a:r>
          </a:p>
          <a:p>
            <a:pPr marL="571500" indent="-57150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marL="571500" indent="-571500" algn="just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chemeClr val="bg1"/>
                </a:solidFill>
                <a:latin typeface="Quicksand" panose="020B0604020202020204" charset="0"/>
              </a:rPr>
              <a:t>Als 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langjährige Präsidentin </a:t>
            </a:r>
            <a:r>
              <a:rPr lang="de-DE" sz="3600" dirty="0">
                <a:solidFill>
                  <a:schemeClr val="bg1"/>
                </a:solidFill>
                <a:latin typeface="Quicksand" panose="020B0604020202020204" charset="0"/>
              </a:rPr>
              <a:t>der 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World </a:t>
            </a:r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Federation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of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the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latin typeface="Quicksand" panose="020B0604020202020204" charset="0"/>
              </a:rPr>
              <a:t>Deaf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 (WFD) s</a:t>
            </a:r>
            <a:r>
              <a:rPr lang="de-DE" sz="3600" dirty="0">
                <a:solidFill>
                  <a:schemeClr val="bg1"/>
                </a:solidFill>
                <a:latin typeface="Quicksand" panose="020B0604020202020204" charset="0"/>
              </a:rPr>
              <a:t>etzte sie sich in der Konvention für die </a:t>
            </a:r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Anerkennung von Gebärdensprachen und die kulturelle Identität gehörloser Menschen </a:t>
            </a:r>
            <a:r>
              <a:rPr lang="de-DE" sz="3600" dirty="0">
                <a:solidFill>
                  <a:schemeClr val="bg1"/>
                </a:solidFill>
                <a:latin typeface="Quicksand" panose="020B0604020202020204" charset="0"/>
              </a:rPr>
              <a:t>ein.</a:t>
            </a:r>
          </a:p>
        </p:txBody>
      </p:sp>
    </p:spTree>
    <p:extLst>
      <p:ext uri="{BB962C8B-B14F-4D97-AF65-F5344CB8AC3E}">
        <p14:creationId xmlns:p14="http://schemas.microsoft.com/office/powerpoint/2010/main" val="3746391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14794629" y="9360263"/>
            <a:ext cx="3372884" cy="751872"/>
          </a:xfrm>
          <a:custGeom>
            <a:avLst/>
            <a:gdLst/>
            <a:ahLst/>
            <a:cxnLst/>
            <a:rect l="l" t="t" r="r" b="b"/>
            <a:pathLst>
              <a:path w="3372884" h="751872" extrusionOk="0">
                <a:moveTo>
                  <a:pt x="0" y="0"/>
                </a:moveTo>
                <a:lnTo>
                  <a:pt x="3372885" y="0"/>
                </a:lnTo>
                <a:lnTo>
                  <a:pt x="3372885" y="751872"/>
                </a:lnTo>
                <a:lnTo>
                  <a:pt x="0" y="751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0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354165" y="2600755"/>
            <a:ext cx="17579670" cy="6576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>
              <a:lnSpc>
                <a:spcPct val="115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Die WFD als eine der acht größten </a:t>
            </a:r>
            <a:r>
              <a:rPr lang="de-DE" sz="20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Organisationen für Menschen mit Behinderungen </a:t>
            </a: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wurde eingeladen, sich an der Ausarbeitung der CRPD zu beteiligen.</a:t>
            </a:r>
          </a:p>
          <a:p>
            <a:pPr marL="342900" lvl="0" indent="-342900">
              <a:lnSpc>
                <a:spcPct val="115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2002</a:t>
            </a: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: Die WFD ging eine Partnerschaft mit den </a:t>
            </a:r>
            <a:r>
              <a:rPr lang="de-DE" sz="20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Vereinten Nationen</a:t>
            </a: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, der </a:t>
            </a:r>
            <a:r>
              <a:rPr lang="de-DE" sz="20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International Disability Alliance </a:t>
            </a: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und den </a:t>
            </a:r>
            <a:r>
              <a:rPr lang="de-DE" sz="20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Mitgliedsländern der WFD </a:t>
            </a: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ein, um sich für die Rechte gehörloser Menschen im Rahmen der CRPD einzusetzen.</a:t>
            </a:r>
          </a:p>
          <a:p>
            <a:pPr marL="342900" lvl="0" indent="-342900">
              <a:lnSpc>
                <a:spcPct val="115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Die WFD war maßgeblich an der Bereitstellung von Kommentaren, Vorschlägen und Änderungsanträgen zu den Artikeln der CRPD beteiligt. </a:t>
            </a:r>
          </a:p>
          <a:p>
            <a:pPr marL="342900" lvl="0" indent="-342900">
              <a:lnSpc>
                <a:spcPct val="115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Die Beteiligung der WFD war für die weitere Förderung der </a:t>
            </a:r>
            <a:r>
              <a:rPr lang="de-DE" sz="20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Gebärdensprache und des zweisprachigen und bikulturellen Bildungsansatzes </a:t>
            </a: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von entscheidender Bedeutung. -&gt; Dies führte zur Ausarbeitung von fünf Artikeln der CRPD, die sich direkt auf gehörlose Menschen beziehen, nämlich</a:t>
            </a:r>
            <a:endParaRPr sz="2000" dirty="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 indent="-127000">
              <a:lnSpc>
                <a:spcPct val="115000"/>
              </a:lnSpc>
              <a:spcBef>
                <a:spcPts val="800"/>
              </a:spcBef>
              <a:buClr>
                <a:schemeClr val="bg1"/>
              </a:buClr>
              <a:buSzPts val="2000"/>
              <a:buFont typeface="Arial"/>
              <a:buChar char="•"/>
            </a:pP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Artikel 2 – Definition</a:t>
            </a:r>
          </a:p>
          <a:p>
            <a:pPr lvl="0" indent="-127000">
              <a:lnSpc>
                <a:spcPct val="115000"/>
              </a:lnSpc>
              <a:spcBef>
                <a:spcPts val="800"/>
              </a:spcBef>
              <a:buClr>
                <a:schemeClr val="bg1"/>
              </a:buClr>
              <a:buSzPts val="2000"/>
              <a:buFont typeface="Arial"/>
              <a:buChar char="•"/>
            </a:pP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Artikel 9 – Barrierefreiheit</a:t>
            </a:r>
          </a:p>
          <a:p>
            <a:pPr lvl="0" indent="-127000">
              <a:lnSpc>
                <a:spcPct val="115000"/>
              </a:lnSpc>
              <a:spcBef>
                <a:spcPts val="800"/>
              </a:spcBef>
              <a:buClr>
                <a:schemeClr val="bg1"/>
              </a:buClr>
              <a:buSzPts val="2000"/>
              <a:buFont typeface="Arial"/>
              <a:buChar char="•"/>
            </a:pP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Artikel 21 – Meinungsfreiheit, freie Meinungsäußerung und Zugang zu Informationen</a:t>
            </a:r>
          </a:p>
          <a:p>
            <a:pPr lvl="0" indent="-127000">
              <a:lnSpc>
                <a:spcPct val="115000"/>
              </a:lnSpc>
              <a:spcBef>
                <a:spcPts val="800"/>
              </a:spcBef>
              <a:buClr>
                <a:schemeClr val="bg1"/>
              </a:buClr>
              <a:buSzPts val="2000"/>
              <a:buFont typeface="Arial"/>
              <a:buChar char="•"/>
            </a:pP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Artikel 24 – Bildung</a:t>
            </a:r>
          </a:p>
          <a:p>
            <a:pPr lvl="0" indent="-127000">
              <a:lnSpc>
                <a:spcPct val="115000"/>
              </a:lnSpc>
              <a:spcBef>
                <a:spcPts val="800"/>
              </a:spcBef>
              <a:buClr>
                <a:schemeClr val="bg1"/>
              </a:buClr>
              <a:buSzPts val="2000"/>
              <a:buFont typeface="Arial"/>
              <a:buChar char="•"/>
            </a:pP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Artikel 30 – Teilhabe am kulturellen Leben, an Freizeitaktivitäten und Sport</a:t>
            </a:r>
          </a:p>
          <a:p>
            <a:pPr lvl="0" indent="-127000">
              <a:lnSpc>
                <a:spcPct val="115000"/>
              </a:lnSpc>
              <a:spcBef>
                <a:spcPts val="800"/>
              </a:spcBef>
              <a:buClr>
                <a:schemeClr val="bg1"/>
              </a:buClr>
              <a:buSzPts val="2000"/>
              <a:buFont typeface="Arial"/>
              <a:buChar char="•"/>
            </a:pPr>
            <a:endParaRPr sz="2000" b="0" dirty="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15000"/>
              </a:lnSpc>
              <a:spcBef>
                <a:spcPts val="800"/>
              </a:spcBef>
            </a:pP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Unsere Philosophie und unser Ansatz basieren auf der CRPD und werden von ihr bestimmt. </a:t>
            </a:r>
          </a:p>
          <a:p>
            <a:pPr lvl="0">
              <a:lnSpc>
                <a:spcPct val="115000"/>
              </a:lnSpc>
              <a:spcBef>
                <a:spcPts val="800"/>
              </a:spcBef>
            </a:pPr>
            <a:r>
              <a:rPr lang="de-DE" sz="20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Seit Inkrafttreten der CRPD im Jahr 2008 setzt sich die WFD weiterhin aktiv für die Belange und Perspektiven von Gehörlosen in den verschiedenen Foren der Vereinten Nationen ein.</a:t>
            </a:r>
            <a:endParaRPr sz="2000" dirty="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3537113" y="569956"/>
            <a:ext cx="14630400" cy="179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4800" b="1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UN-Übereinkommen über die Rechte von Menschen mit Behinderungen</a:t>
            </a:r>
            <a:endParaRPr sz="4800" b="1" dirty="0">
              <a:solidFill>
                <a:schemeClr val="bg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482840" y="9360183"/>
            <a:ext cx="6835470" cy="410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https://wfdeaf.org/our-work/crpd/</a:t>
            </a:r>
            <a:endParaRPr sz="180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83" name="Google Shape;183;p9" descr="The Convention on the Rights of Persons with Disabilities (CRPD) - Citizens  Commission on Human Rights Irelan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33208" y="5901865"/>
            <a:ext cx="6661066" cy="21206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EBA0F935-97A3-2831-3148-928C0B5B7E28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5A93A4-DB6C-B6C1-3FCA-2F5836DF4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FB98507A-82BB-351C-900C-6DD499C2AF07}"/>
              </a:ext>
            </a:extLst>
          </p:cNvPr>
          <p:cNvSpPr txBox="1"/>
          <p:nvPr/>
        </p:nvSpPr>
        <p:spPr>
          <a:xfrm>
            <a:off x="3653332" y="3989339"/>
            <a:ext cx="1167338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600" b="1" dirty="0">
                <a:solidFill>
                  <a:schemeClr val="bg1"/>
                </a:solidFill>
              </a:rPr>
              <a:t>Gebärdensprache anerkannt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647872E-012F-F6C1-6124-EA0C86612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222" y="0"/>
            <a:ext cx="15453899" cy="10298477"/>
          </a:xfrm>
          <a:prstGeom prst="rect">
            <a:avLst/>
          </a:prstGeom>
        </p:spPr>
      </p:pic>
      <p:sp>
        <p:nvSpPr>
          <p:cNvPr id="3" name="Google Shape;179;p9">
            <a:extLst>
              <a:ext uri="{FF2B5EF4-FFF2-40B4-BE49-F238E27FC236}">
                <a16:creationId xmlns:a16="http://schemas.microsoft.com/office/drawing/2014/main" id="{C2E1D641-870F-7E43-2AFE-B7D28043F8A2}"/>
              </a:ext>
            </a:extLst>
          </p:cNvPr>
          <p:cNvSpPr/>
          <p:nvPr/>
        </p:nvSpPr>
        <p:spPr>
          <a:xfrm>
            <a:off x="-135138" y="0"/>
            <a:ext cx="1760561" cy="1020865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46;p6">
            <a:extLst>
              <a:ext uri="{FF2B5EF4-FFF2-40B4-BE49-F238E27FC236}">
                <a16:creationId xmlns:a16="http://schemas.microsoft.com/office/drawing/2014/main" id="{488D0F80-869C-B383-DDC8-BF738D6F294E}"/>
              </a:ext>
            </a:extLst>
          </p:cNvPr>
          <p:cNvSpPr/>
          <p:nvPr/>
        </p:nvSpPr>
        <p:spPr>
          <a:xfrm rot="16200000">
            <a:off x="15998423" y="7953910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4345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F76D25-6AD9-4B4D-BDAA-3299E7197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BE4A9763-06B3-DA5A-231F-C81D7420E7A3}"/>
              </a:ext>
            </a:extLst>
          </p:cNvPr>
          <p:cNvSpPr txBox="1"/>
          <p:nvPr/>
        </p:nvSpPr>
        <p:spPr>
          <a:xfrm>
            <a:off x="1445201" y="3989339"/>
            <a:ext cx="1608966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600" b="1" dirty="0">
                <a:solidFill>
                  <a:schemeClr val="bg1"/>
                </a:solidFill>
                <a:latin typeface="Quicksand" panose="020B0604020202020204" charset="0"/>
              </a:rPr>
              <a:t>Mehr Infos: </a:t>
            </a:r>
          </a:p>
          <a:p>
            <a:pPr algn="ctr"/>
            <a:endParaRPr lang="de-DE" sz="66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algn="ctr"/>
            <a:r>
              <a:rPr lang="de-DE" sz="3600" b="1" dirty="0">
                <a:solidFill>
                  <a:schemeClr val="bg1"/>
                </a:solidFill>
                <a:latin typeface="Quicksand" panose="020B0604020202020204" charset="0"/>
              </a:rPr>
              <a:t>https://wfdeaf.org/the-legal-recognition-of-national-sign-languages/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9B0CDD-3715-F1A5-6AC7-FEE1FEB0C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325" y="1723376"/>
            <a:ext cx="3915000" cy="321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62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"/>
          <p:cNvSpPr/>
          <p:nvPr/>
        </p:nvSpPr>
        <p:spPr>
          <a:xfrm>
            <a:off x="14794629" y="9360263"/>
            <a:ext cx="3372884" cy="751872"/>
          </a:xfrm>
          <a:custGeom>
            <a:avLst/>
            <a:gdLst/>
            <a:ahLst/>
            <a:cxnLst/>
            <a:rect l="l" t="t" r="r" b="b"/>
            <a:pathLst>
              <a:path w="3372884" h="751872" extrusionOk="0">
                <a:moveTo>
                  <a:pt x="0" y="0"/>
                </a:moveTo>
                <a:lnTo>
                  <a:pt x="3372885" y="0"/>
                </a:lnTo>
                <a:lnTo>
                  <a:pt x="3372885" y="751872"/>
                </a:lnTo>
                <a:lnTo>
                  <a:pt x="0" y="751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-280220" y="-162232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10" descr="Bil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2200" y="17884"/>
            <a:ext cx="685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70A8DDF2-E181-FE05-6426-C9FC90749C42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"/>
          <p:cNvSpPr/>
          <p:nvPr/>
        </p:nvSpPr>
        <p:spPr>
          <a:xfrm>
            <a:off x="14798745" y="9361180"/>
            <a:ext cx="3368769" cy="750955"/>
          </a:xfrm>
          <a:custGeom>
            <a:avLst/>
            <a:gdLst/>
            <a:ahLst/>
            <a:cxnLst/>
            <a:rect l="l" t="t" r="r" b="b"/>
            <a:pathLst>
              <a:path w="3368769" h="750955" extrusionOk="0">
                <a:moveTo>
                  <a:pt x="0" y="0"/>
                </a:moveTo>
                <a:lnTo>
                  <a:pt x="3368769" y="0"/>
                </a:lnTo>
                <a:lnTo>
                  <a:pt x="3368769" y="750955"/>
                </a:lnTo>
                <a:lnTo>
                  <a:pt x="0" y="7509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1"/>
          <p:cNvSpPr/>
          <p:nvPr/>
        </p:nvSpPr>
        <p:spPr>
          <a:xfrm>
            <a:off x="0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1"/>
          <p:cNvSpPr txBox="1"/>
          <p:nvPr/>
        </p:nvSpPr>
        <p:spPr>
          <a:xfrm>
            <a:off x="501446" y="3314689"/>
            <a:ext cx="18346993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48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Technologische Innovationen zur Unterstützung gehörloser Menschen</a:t>
            </a:r>
            <a:endParaRPr sz="4800" dirty="0">
              <a:solidFill>
                <a:schemeClr val="bg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8" name="Google Shape;198;p11"/>
          <p:cNvSpPr txBox="1"/>
          <p:nvPr/>
        </p:nvSpPr>
        <p:spPr>
          <a:xfrm>
            <a:off x="1133167" y="4341248"/>
            <a:ext cx="13878817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36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Seit den 2000er Jahren:</a:t>
            </a:r>
          </a:p>
          <a:p>
            <a:pPr marL="571500" lvl="0" indent="-571500">
              <a:buFontTx/>
              <a:buChar char="-"/>
            </a:pPr>
            <a:r>
              <a:rPr lang="de-DE" sz="36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- moderne Untertitelungsdienste</a:t>
            </a:r>
          </a:p>
          <a:p>
            <a:pPr marL="571500" lvl="0" indent="-571500">
              <a:buFontTx/>
              <a:buChar char="-"/>
            </a:pPr>
            <a:r>
              <a:rPr lang="de-DE" sz="36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- Smartphones</a:t>
            </a:r>
          </a:p>
          <a:p>
            <a:pPr marL="571500" lvl="0" indent="-571500">
              <a:buFontTx/>
              <a:buChar char="-"/>
            </a:pPr>
            <a:r>
              <a:rPr lang="de-DE" sz="36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- Videoanrufe</a:t>
            </a:r>
          </a:p>
          <a:p>
            <a:pPr lvl="0"/>
            <a:endParaRPr lang="de-DE" sz="3600" dirty="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Sie haben den </a:t>
            </a:r>
            <a:r>
              <a:rPr lang="de-DE" sz="36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Zugang von Gehörlosen zu Informationen und die Kommunikation</a:t>
            </a:r>
            <a:r>
              <a:rPr lang="de-DE" sz="36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 mit anderen erheblich erleichtert.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Und zu einer </a:t>
            </a:r>
            <a:r>
              <a:rPr lang="de-DE" sz="36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besseren Integration </a:t>
            </a:r>
            <a:r>
              <a:rPr lang="de-DE" sz="36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von Gehörlosen in </a:t>
            </a:r>
            <a:r>
              <a:rPr lang="de-DE" sz="3600" b="1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Bildung, Arbeit und Alltag </a:t>
            </a:r>
            <a:r>
              <a:rPr lang="de-DE" sz="3600" dirty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beigetragen.</a:t>
            </a:r>
            <a:endParaRPr sz="3600" dirty="0">
              <a:solidFill>
                <a:schemeClr val="bg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8FCCCA3D-1022-A0B1-D576-1451156EF615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rafik 3" descr="Menschliche Hand und Roboterhand berühren sich fast">
            <a:extLst>
              <a:ext uri="{FF2B5EF4-FFF2-40B4-BE49-F238E27FC236}">
                <a16:creationId xmlns:a16="http://schemas.microsoft.com/office/drawing/2014/main" id="{7D025CC7-B126-209F-429C-F0AA3928AEA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5323" b="17717"/>
          <a:stretch>
            <a:fillRect/>
          </a:stretch>
        </p:blipFill>
        <p:spPr>
          <a:xfrm>
            <a:off x="8684505" y="416642"/>
            <a:ext cx="8765295" cy="222700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2"/>
          <p:cNvSpPr/>
          <p:nvPr/>
        </p:nvSpPr>
        <p:spPr>
          <a:xfrm>
            <a:off x="14712066" y="9365888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609600" y="2813172"/>
            <a:ext cx="12280490" cy="698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200000"/>
              </a:lnSpc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 Gehörlosenkultur hat sich zunehmend als eigenständige Kultur mit eigener Geschichte, Kunst und Traditionen etabliert.</a:t>
            </a:r>
          </a:p>
          <a:p>
            <a:pPr marL="457200" lvl="0" indent="-457200">
              <a:lnSpc>
                <a:spcPct val="20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Entstehung und Anerkennung der 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Gehörlosenkunst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zu der Gebärdensprachtheater, Literatur und Musik gehören.</a:t>
            </a:r>
          </a:p>
          <a:p>
            <a:pPr marL="457200" lvl="0" indent="-457200">
              <a:lnSpc>
                <a:spcPct val="20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Gehörlosenfilme, 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 die Welt aus der Perspektive gehörloser Menschen darstellen </a:t>
            </a:r>
          </a:p>
          <a:p>
            <a:pPr lvl="0">
              <a:lnSpc>
                <a:spcPct val="200000"/>
              </a:lnSpc>
              <a:buClr>
                <a:schemeClr val="bg1"/>
              </a:buClr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-&gt; Beispiel für die 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kulturelle Bereicherung 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durch die Gehörlosengemeinschaft.</a:t>
            </a: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6" name="Google Shape;206;p12"/>
          <p:cNvSpPr txBox="1"/>
          <p:nvPr/>
        </p:nvSpPr>
        <p:spPr>
          <a:xfrm>
            <a:off x="722670" y="1974173"/>
            <a:ext cx="15193297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48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Förderung der Gehörlosenkultur und -gemeinschaft</a:t>
            </a:r>
            <a:endParaRPr sz="48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07" name="Google Shape;207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68495" y="263395"/>
            <a:ext cx="2941464" cy="390265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2"/>
          <p:cNvSpPr txBox="1"/>
          <p:nvPr/>
        </p:nvSpPr>
        <p:spPr>
          <a:xfrm>
            <a:off x="13365402" y="4319510"/>
            <a:ext cx="44448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Picture: Claire Bergman (https://deaf-art.org/profiles/claire-bergman/#</a:t>
            </a:r>
            <a:endParaRPr sz="1800"/>
          </a:p>
        </p:txBody>
      </p:sp>
      <p:pic>
        <p:nvPicPr>
          <p:cNvPr id="209" name="Google Shape;209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33455" y="5444271"/>
            <a:ext cx="4876800" cy="3443456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2"/>
          <p:cNvSpPr txBox="1"/>
          <p:nvPr/>
        </p:nvSpPr>
        <p:spPr>
          <a:xfrm>
            <a:off x="9821411" y="8925714"/>
            <a:ext cx="48768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Theater der Jungen Welt Leipzig. </a:t>
            </a:r>
            <a:r>
              <a:rPr lang="de-AT" sz="16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Photo</a:t>
            </a:r>
            <a:r>
              <a:rPr lang="de-AT" sz="16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https://www.taubenschlag.de/2025/01/dinge-dingen-5-plus-performance-fuer-taube-und-hoerende-menschen/</a:t>
            </a:r>
            <a:endParaRPr sz="1600" dirty="0"/>
          </a:p>
        </p:txBody>
      </p:sp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51ADA97A-E294-5C57-6C12-0829F7FD5231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14712066" y="9365888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3"/>
          <p:cNvSpPr txBox="1"/>
          <p:nvPr/>
        </p:nvSpPr>
        <p:spPr>
          <a:xfrm>
            <a:off x="8153400" y="4152900"/>
            <a:ext cx="9157854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280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-Pride-Bewegung </a:t>
            </a:r>
          </a:p>
          <a:p>
            <a:pPr lvl="0"/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stärkt das Bewusstsein für die Identität und Rechte gehörloser Menschen</a:t>
            </a:r>
          </a:p>
          <a:p>
            <a:pPr lvl="0"/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fordert stärkere gesellschaftliche Inklusion</a:t>
            </a:r>
          </a:p>
          <a:p>
            <a:pPr marL="457200" lvl="0" indent="-457200">
              <a:buFont typeface="Wingdings" panose="05000000000000000000" pitchFamily="2" charset="2"/>
              <a:buChar char="è"/>
            </a:pPr>
            <a:endParaRPr lang="de-DE"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457200">
              <a:buFont typeface="Wingdings" panose="05000000000000000000" pitchFamily="2" charset="2"/>
              <a:buChar char="è"/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Der Begriff „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Gehörlosenkultur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” bezieht sich auf die kulturelle Identität gehörloser Menschen, die stolz ihre Sprache, Geschichte und Werte bewahren.</a:t>
            </a: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18" name="Google Shape;21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" y="3529882"/>
            <a:ext cx="7046370" cy="3981933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3"/>
          <p:cNvSpPr txBox="1"/>
          <p:nvPr/>
        </p:nvSpPr>
        <p:spPr>
          <a:xfrm>
            <a:off x="609600" y="9708932"/>
            <a:ext cx="915785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Picture: https://en.wikipedia.org/wiki/Deaf_flag#/media/File:Sign_Union_flag.svg</a:t>
            </a:r>
            <a:endParaRPr/>
          </a:p>
        </p:txBody>
      </p:sp>
      <p:sp>
        <p:nvSpPr>
          <p:cNvPr id="220" name="Google Shape;220;p13"/>
          <p:cNvSpPr txBox="1"/>
          <p:nvPr/>
        </p:nvSpPr>
        <p:spPr>
          <a:xfrm>
            <a:off x="500215" y="1900220"/>
            <a:ext cx="17559499" cy="1154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6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Förderung der Gehörlosenkultur und -gemeinschaft</a:t>
            </a:r>
            <a:endParaRPr sz="60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939809B6-DAC0-F54A-B95B-48E92FAF3B8B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4"/>
          <p:cNvSpPr txBox="1"/>
          <p:nvPr/>
        </p:nvSpPr>
        <p:spPr>
          <a:xfrm>
            <a:off x="3595427" y="1095212"/>
            <a:ext cx="13586443" cy="779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de-DE" sz="48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Die Entstehung einer Disziplin: </a:t>
            </a:r>
            <a:r>
              <a:rPr lang="de-DE" sz="48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Deaf</a:t>
            </a:r>
            <a:r>
              <a:rPr lang="de-DE" sz="48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Studies</a:t>
            </a:r>
          </a:p>
          <a:p>
            <a:pPr lvl="0">
              <a:lnSpc>
                <a:spcPct val="115000"/>
              </a:lnSpc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 </a:t>
            </a:r>
            <a:r>
              <a:rPr lang="de-DE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Studies entstanden aus der Gehörlosenbewegung der 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1970er Jahre.</a:t>
            </a:r>
          </a:p>
          <a:p>
            <a:pPr lvl="0">
              <a:lnSpc>
                <a:spcPct val="115000"/>
              </a:lnSpc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Anfangs bestanden sie aus einigen wenigen Seminaren.</a:t>
            </a:r>
          </a:p>
          <a:p>
            <a:pPr lvl="0">
              <a:lnSpc>
                <a:spcPct val="115000"/>
              </a:lnSpc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 den 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1980er und 1990er Jahren 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wurden sie zu einem 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eigenständigen Bachelor 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und 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später Masterstudiengang 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 der Gallaudet University in Washington, D.C.</a:t>
            </a:r>
          </a:p>
          <a:p>
            <a:pPr lvl="0">
              <a:lnSpc>
                <a:spcPct val="115000"/>
              </a:lnSpc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Die Gehörlosenstudien beschreiben die Identität der Gehörlosen als ein </a:t>
            </a: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kulturelles und nicht als ein pathologisches Phänomen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marL="457200" lvl="0" indent="-457200">
              <a:lnSpc>
                <a:spcPct val="115000"/>
              </a:lnSpc>
              <a:buFontTx/>
              <a:buChar char="-"/>
            </a:pP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15000"/>
              </a:lnSpc>
              <a:spcBef>
                <a:spcPts val="800"/>
              </a:spcBef>
            </a:pPr>
            <a:r>
              <a:rPr lang="de-DE" sz="280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Forschungsschwerpunkte:</a:t>
            </a:r>
          </a:p>
          <a:p>
            <a:pPr lvl="0">
              <a:lnSpc>
                <a:spcPct val="115000"/>
              </a:lnSpc>
              <a:spcBef>
                <a:spcPts val="800"/>
              </a:spcBef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→ Gehörlosigkeit als selbstbestimmte, vielfältige Lebensweise und nicht als Mangel oder Behinderung</a:t>
            </a:r>
          </a:p>
          <a:p>
            <a:pPr lvl="0">
              <a:lnSpc>
                <a:spcPct val="115000"/>
              </a:lnSpc>
              <a:spcBef>
                <a:spcPts val="800"/>
              </a:spcBef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→ </a:t>
            </a:r>
            <a:r>
              <a:rPr lang="de-DE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DE" sz="28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Gain</a:t>
            </a: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als Gegenstück zum Hörverlust </a:t>
            </a:r>
          </a:p>
          <a:p>
            <a:pPr lvl="0">
              <a:lnSpc>
                <a:spcPct val="115000"/>
              </a:lnSpc>
              <a:spcBef>
                <a:spcPts val="800"/>
              </a:spcBef>
            </a:pPr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→ Positive Sichtweise auf Gehörlosigkeit als Bereicherung</a:t>
            </a: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"/>
          <p:cNvSpPr/>
          <p:nvPr/>
        </p:nvSpPr>
        <p:spPr>
          <a:xfrm>
            <a:off x="0" y="426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0"/>
          <p:cNvSpPr txBox="1"/>
          <p:nvPr/>
        </p:nvSpPr>
        <p:spPr>
          <a:xfrm>
            <a:off x="1172376" y="1496586"/>
            <a:ext cx="14903365" cy="193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54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ÖGS als immaterielles Kulturerbe (2013)</a:t>
            </a:r>
            <a:endParaRPr sz="1600" dirty="0"/>
          </a:p>
        </p:txBody>
      </p:sp>
      <p:sp>
        <p:nvSpPr>
          <p:cNvPr id="278" name="Google Shape;278;p20"/>
          <p:cNvSpPr txBox="1"/>
          <p:nvPr/>
        </p:nvSpPr>
        <p:spPr>
          <a:xfrm>
            <a:off x="1172376" y="3504643"/>
            <a:ext cx="91440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28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 Jahr 2013 wurde die Österreichische Gebärdensprache (ÖGS) von der UNESCO als immaterielles Kulturerbe anerkannt.</a:t>
            </a:r>
            <a:endParaRPr sz="28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9" name="Google Shape;279;p20"/>
          <p:cNvSpPr txBox="1"/>
          <p:nvPr/>
        </p:nvSpPr>
        <p:spPr>
          <a:xfrm>
            <a:off x="10507477" y="5251783"/>
            <a:ext cx="66294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Logo: https://www.unesco.org/sites/default/files/medias/fichiers/2023/10/outside_toolkit_20221129_eng.pdf</a:t>
            </a:r>
            <a:endParaRPr/>
          </a:p>
        </p:txBody>
      </p:sp>
      <p:pic>
        <p:nvPicPr>
          <p:cNvPr id="280" name="Google Shape;280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07477" y="3504643"/>
            <a:ext cx="7323323" cy="15541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D1075631-F1B3-3078-A0E8-8922BF54BA9E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"/>
          <p:cNvSpPr/>
          <p:nvPr/>
        </p:nvSpPr>
        <p:spPr>
          <a:xfrm>
            <a:off x="14798745" y="9361180"/>
            <a:ext cx="3368769" cy="750955"/>
          </a:xfrm>
          <a:custGeom>
            <a:avLst/>
            <a:gdLst/>
            <a:ahLst/>
            <a:cxnLst/>
            <a:rect l="l" t="t" r="r" b="b"/>
            <a:pathLst>
              <a:path w="3368769" h="750955" extrusionOk="0">
                <a:moveTo>
                  <a:pt x="0" y="0"/>
                </a:moveTo>
                <a:lnTo>
                  <a:pt x="3368769" y="0"/>
                </a:lnTo>
                <a:lnTo>
                  <a:pt x="3368769" y="750955"/>
                </a:lnTo>
                <a:lnTo>
                  <a:pt x="0" y="7509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5"/>
          <p:cNvSpPr/>
          <p:nvPr/>
        </p:nvSpPr>
        <p:spPr>
          <a:xfrm>
            <a:off x="0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5"/>
          <p:cNvSpPr txBox="1"/>
          <p:nvPr/>
        </p:nvSpPr>
        <p:spPr>
          <a:xfrm>
            <a:off x="1106095" y="2761329"/>
            <a:ext cx="13610922" cy="3206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800" b="1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Workshop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800" b="1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Meilensteine in eurem Land</a:t>
            </a:r>
            <a:endParaRPr sz="8800" strike="sngStrike" dirty="0">
              <a:solidFill>
                <a:schemeClr val="accent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4D123F17-5262-996C-1042-FBF01C621F1D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"/>
          <p:cNvSpPr/>
          <p:nvPr/>
        </p:nvSpPr>
        <p:spPr>
          <a:xfrm>
            <a:off x="14798745" y="9361180"/>
            <a:ext cx="3368769" cy="750955"/>
          </a:xfrm>
          <a:custGeom>
            <a:avLst/>
            <a:gdLst/>
            <a:ahLst/>
            <a:cxnLst/>
            <a:rect l="l" t="t" r="r" b="b"/>
            <a:pathLst>
              <a:path w="3368769" h="750955" extrusionOk="0">
                <a:moveTo>
                  <a:pt x="0" y="0"/>
                </a:moveTo>
                <a:lnTo>
                  <a:pt x="3368769" y="0"/>
                </a:lnTo>
                <a:lnTo>
                  <a:pt x="3368769" y="750955"/>
                </a:lnTo>
                <a:lnTo>
                  <a:pt x="0" y="7509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1"/>
          <p:cNvSpPr/>
          <p:nvPr/>
        </p:nvSpPr>
        <p:spPr>
          <a:xfrm>
            <a:off x="0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1"/>
          <p:cNvSpPr txBox="1"/>
          <p:nvPr/>
        </p:nvSpPr>
        <p:spPr>
          <a:xfrm>
            <a:off x="2133600" y="2476500"/>
            <a:ext cx="13156918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000">
                <a:solidFill>
                  <a:schemeClr val="bg1"/>
                </a:solidFill>
                <a:latin typeface="Anton"/>
                <a:sym typeface="Anton"/>
              </a:rPr>
              <a:t>Referenzen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88" name="Google Shape;288;p21"/>
          <p:cNvSpPr txBox="1"/>
          <p:nvPr/>
        </p:nvSpPr>
        <p:spPr>
          <a:xfrm>
            <a:off x="2133599" y="4135880"/>
            <a:ext cx="15431729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Lindquist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Bergey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, J./Gannon, J.R. (2016):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Deaf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President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Now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Protest. In: Gertz, G./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Boudreault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, P. (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Hg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.): The Sage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Deaf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Studies Encyclopedia. Los Angeles: SAGE, S. 261-263.</a:t>
            </a:r>
            <a:endParaRPr sz="1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Moss, K. (2016): International Day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of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Sign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Language. In: Gertz, G./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Boudreault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, P. (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Hg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.): The Sage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Deaf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Studies Encyclopedia. Los Angeles: SAGE, S. 484-485.</a:t>
            </a:r>
            <a:endParaRPr sz="1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Pabsch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, A. (2016): UN Convention on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the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Rights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of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Persons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with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Disabilities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. In: Gertz, G./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Boudreault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, P. (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Hg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.): The Sage </a:t>
            </a:r>
            <a:r>
              <a:rPr lang="de-AT" sz="28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Deaf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Studies Encyclopedia. Los Angeles: SAGE, S. 985-990.</a:t>
            </a:r>
            <a:endParaRPr sz="1600" dirty="0">
              <a:solidFill>
                <a:schemeClr val="bg1"/>
              </a:solidFill>
              <a:latin typeface="Quicksand" panose="020B0604020202020204" charset="0"/>
            </a:endParaRPr>
          </a:p>
        </p:txBody>
      </p:sp>
      <p:sp>
        <p:nvSpPr>
          <p:cNvPr id="2" name="Google Shape;146;p6">
            <a:extLst>
              <a:ext uri="{FF2B5EF4-FFF2-40B4-BE49-F238E27FC236}">
                <a16:creationId xmlns:a16="http://schemas.microsoft.com/office/drawing/2014/main" id="{C7A78AD9-998C-DC6B-2DF3-3B3E37E5CB07}"/>
              </a:ext>
            </a:extLst>
          </p:cNvPr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" name="Google Shape;111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112" name="Google Shape;112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2157043" y="1867848"/>
            <a:ext cx="3102769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dirty="0"/>
          </a:p>
        </p:txBody>
      </p:sp>
      <p:sp>
        <p:nvSpPr>
          <p:cNvPr id="120" name="Google Shape;120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122" name="Google Shape;122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1246</Words>
  <Application>Microsoft Office PowerPoint</Application>
  <PresentationFormat>Benutzerdefiniert</PresentationFormat>
  <Paragraphs>109</Paragraphs>
  <Slides>22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9" baseType="lpstr">
      <vt:lpstr>Arial</vt:lpstr>
      <vt:lpstr>Calibri</vt:lpstr>
      <vt:lpstr>Wingdings</vt:lpstr>
      <vt:lpstr>Anton</vt:lpstr>
      <vt:lpstr>Quicksand</vt:lpstr>
      <vt:lpstr>Courier New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6</cp:revision>
  <dcterms:created xsi:type="dcterms:W3CDTF">2006-08-16T00:00:00Z</dcterms:created>
  <dcterms:modified xsi:type="dcterms:W3CDTF">2026-03-31T11:55:41Z</dcterms:modified>
</cp:coreProperties>
</file>