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10287000" cx="18288000"/>
  <p:notesSz cx="6858000" cy="9144000"/>
  <p:embeddedFontLst>
    <p:embeddedFont>
      <p:font typeface="Anton"/>
      <p:regular r:id="rId44"/>
    </p:embeddedFont>
    <p:embeddedFont>
      <p:font typeface="Play"/>
      <p:regular r:id="rId45"/>
      <p:bold r:id="rId46"/>
    </p:embeddedFont>
    <p:embeddedFont>
      <p:font typeface="Quicksand"/>
      <p:regular r:id="rId47"/>
      <p:bold r:id="rId48"/>
    </p:embeddedFont>
    <p:embeddedFont>
      <p:font typeface="Quicksand Medium"/>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1" roundtripDataSignature="AMtx7miNchd8gsO7UmBpXm8rjSlxxLfq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Anton-regular.fntdata"/><Relationship Id="rId43" Type="http://schemas.openxmlformats.org/officeDocument/2006/relationships/slide" Target="slides/slide38.xml"/><Relationship Id="rId46" Type="http://schemas.openxmlformats.org/officeDocument/2006/relationships/font" Target="fonts/Play-bold.fntdata"/><Relationship Id="rId45" Type="http://schemas.openxmlformats.org/officeDocument/2006/relationships/font" Target="fonts/Play-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Quicksand-bold.fntdata"/><Relationship Id="rId47" Type="http://schemas.openxmlformats.org/officeDocument/2006/relationships/font" Target="fonts/Quicksand-regular.fntdata"/><Relationship Id="rId49" Type="http://schemas.openxmlformats.org/officeDocument/2006/relationships/font" Target="fonts/Quicksand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customschemas.google.com/relationships/presentationmetadata" Target="metadata"/><Relationship Id="rId50" Type="http://schemas.openxmlformats.org/officeDocument/2006/relationships/font" Target="fonts/QuicksandMedium-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American_School_for_the_Deaf"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800">
                <a:latin typeface="Play"/>
                <a:ea typeface="Play"/>
                <a:cs typeface="Play"/>
                <a:sym typeface="Play"/>
              </a:rPr>
              <a:t>There are few historical documents regarding the education of deaf people in ancient Greece and Rome. </a:t>
            </a:r>
            <a:r>
              <a:rPr lang="en-GB" sz="1800">
                <a:solidFill>
                  <a:srgbClr val="00B050"/>
                </a:solidFill>
                <a:latin typeface="Play"/>
                <a:ea typeface="Play"/>
                <a:cs typeface="Play"/>
                <a:sym typeface="Play"/>
              </a:rPr>
              <a:t>In ancient Greece, philosophers such as Aristotle believed that language was necessary for thought and reasoning. Since deaf people could not speak, they were often considered incapable of rational thought and were denied access to education and civic participation. This view influenced attitudes toward deaf individuals for centuries. </a:t>
            </a:r>
            <a:r>
              <a:rPr lang="en-GB" sz="1800">
                <a:latin typeface="Play"/>
                <a:ea typeface="Play"/>
                <a:cs typeface="Play"/>
                <a:sym typeface="Play"/>
              </a:rPr>
              <a:t>It is assumed that </a:t>
            </a:r>
            <a:r>
              <a:rPr b="1" lang="en-GB" sz="1800">
                <a:latin typeface="Play"/>
                <a:ea typeface="Play"/>
                <a:cs typeface="Play"/>
                <a:sym typeface="Play"/>
              </a:rPr>
              <a:t>Aristotle</a:t>
            </a:r>
            <a:r>
              <a:rPr lang="en-GB" sz="1800">
                <a:latin typeface="Play"/>
                <a:ea typeface="Play"/>
                <a:cs typeface="Play"/>
                <a:sym typeface="Play"/>
              </a:rPr>
              <a:t>, around 355 BC, claimed that deaf people had no intellect and were incapable of learning. He justified this by suggesting that there was a direct connection between the ability to learn and the ability to speak. This theory was used as a basis for laws that declared deaf people as "non-persons," preventing them from owning property or marrying.</a:t>
            </a:r>
            <a:endParaRPr/>
          </a:p>
        </p:txBody>
      </p:sp>
      <p:sp>
        <p:nvSpPr>
          <p:cNvPr id="152" name="Google Shape;15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The above quotes from esteemed scholars and philosophers demonstrate that deaf people in antiquity were disparaged and even considered to be punished by God.</a:t>
            </a:r>
            <a:endParaRPr sz="1800">
              <a:latin typeface="Play"/>
              <a:ea typeface="Play"/>
              <a:cs typeface="Play"/>
              <a:sym typeface="Play"/>
            </a:endParaRPr>
          </a:p>
          <a:p>
            <a:pPr indent="0" lvl="0" marL="0" rtl="0" algn="l">
              <a:spcBef>
                <a:spcPts val="0"/>
              </a:spcBef>
              <a:spcAft>
                <a:spcPts val="0"/>
              </a:spcAft>
              <a:buNone/>
            </a:pPr>
            <a:r>
              <a:t/>
            </a:r>
            <a:endParaRPr/>
          </a:p>
        </p:txBody>
      </p:sp>
      <p:sp>
        <p:nvSpPr>
          <p:cNvPr id="167" name="Google Shape;16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Ancient Rome showed a slightly more differentiated perspective. Although Roman </a:t>
            </a:r>
            <a:r>
              <a:rPr b="1" lang="en-GB" sz="1800">
                <a:solidFill>
                  <a:srgbClr val="00B050"/>
                </a:solidFill>
                <a:latin typeface="Play"/>
                <a:ea typeface="Play"/>
                <a:cs typeface="Play"/>
                <a:sym typeface="Play"/>
              </a:rPr>
              <a:t>Church Father Augustine of Hippo</a:t>
            </a:r>
            <a:r>
              <a:rPr lang="en-GB" sz="1800">
                <a:solidFill>
                  <a:srgbClr val="00B050"/>
                </a:solidFill>
                <a:latin typeface="Play"/>
                <a:ea typeface="Play"/>
                <a:cs typeface="Play"/>
                <a:sym typeface="Play"/>
              </a:rPr>
              <a:t> (354-430) recognized that deaf individuals could communicate through sign language, he stated "Those who cannot hear cannot believe." – a quote that strongly influenced the basic education for deaf individuals provided by the Church at that time. </a:t>
            </a:r>
            <a:endParaRPr sz="1800">
              <a:latin typeface="Play"/>
              <a:ea typeface="Play"/>
              <a:cs typeface="Play"/>
              <a:sym typeface="Play"/>
            </a:endParaRPr>
          </a:p>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In contrast, the Roman emperor </a:t>
            </a:r>
            <a:r>
              <a:rPr b="1" lang="en-GB" sz="1800">
                <a:solidFill>
                  <a:srgbClr val="00B050"/>
                </a:solidFill>
                <a:latin typeface="Play"/>
                <a:ea typeface="Play"/>
                <a:cs typeface="Play"/>
                <a:sym typeface="Play"/>
              </a:rPr>
              <a:t>Justinian</a:t>
            </a:r>
            <a:r>
              <a:rPr lang="en-GB" sz="1800">
                <a:solidFill>
                  <a:srgbClr val="00B050"/>
                </a:solidFill>
                <a:latin typeface="Play"/>
                <a:ea typeface="Play"/>
                <a:cs typeface="Play"/>
                <a:sym typeface="Play"/>
              </a:rPr>
              <a:t> </a:t>
            </a:r>
            <a:r>
              <a:rPr b="1" lang="en-GB" sz="1800">
                <a:solidFill>
                  <a:srgbClr val="00B050"/>
                </a:solidFill>
                <a:latin typeface="Play"/>
                <a:ea typeface="Play"/>
                <a:cs typeface="Play"/>
                <a:sym typeface="Play"/>
              </a:rPr>
              <a:t>I </a:t>
            </a:r>
            <a:r>
              <a:rPr lang="en-GB" sz="1800">
                <a:solidFill>
                  <a:srgbClr val="00B050"/>
                </a:solidFill>
                <a:latin typeface="Play"/>
                <a:ea typeface="Play"/>
                <a:cs typeface="Play"/>
                <a:sym typeface="Play"/>
              </a:rPr>
              <a:t>(482-565), for example, made distinctions between deaf individuals based on whether they were born deaf or became deaf later in life. Those who were deaf from birth were often seen as unable to acquire knowledge, while those who lost their hearing later were sometimes allowed to inherit property and participate in legal matters (Codex Justinianus, a collection of Roman laws).</a:t>
            </a:r>
            <a:endParaRPr sz="1800">
              <a:latin typeface="Play"/>
              <a:ea typeface="Play"/>
              <a:cs typeface="Play"/>
              <a:sym typeface="Play"/>
            </a:endParaRPr>
          </a:p>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Despite these challenges, historical records suggest that some deaf individuals developed their own forms of communication, possibly using hand gestures and signs to interact with their communities. However, formal education for the deaf was virtually non-existent in antiquity (Lane 1984).</a:t>
            </a:r>
            <a:endParaRPr sz="1800">
              <a:latin typeface="Play"/>
              <a:ea typeface="Play"/>
              <a:cs typeface="Play"/>
              <a:sym typeface="Play"/>
            </a:endParaRPr>
          </a:p>
          <a:p>
            <a:pPr indent="0" lvl="0" marL="0" rtl="0" algn="l">
              <a:spcBef>
                <a:spcPts val="800"/>
              </a:spcBef>
              <a:spcAft>
                <a:spcPts val="0"/>
              </a:spcAft>
              <a:buNone/>
            </a:pPr>
            <a:r>
              <a:t/>
            </a:r>
            <a:endParaRPr/>
          </a:p>
        </p:txBody>
      </p:sp>
      <p:sp>
        <p:nvSpPr>
          <p:cNvPr id="181" name="Google Shape;18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Medieval law was still partly based on the Roman laws of Justinian. Deaf individuals from birth were often regarded as legally incompetent and were not allowed to enter into contracts or manage inheritances. Those who became deaf later in life and had learned to speak were often recognized as fully legally capable. In some regions, deaf people were allowed to own property if they could express themselves in writing.</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latin typeface="Play"/>
                <a:ea typeface="Play"/>
                <a:cs typeface="Play"/>
                <a:sym typeface="Play"/>
              </a:rPr>
              <a:t>But sign languages played no role </a:t>
            </a:r>
            <a:r>
              <a:rPr lang="en-GB" sz="1800">
                <a:solidFill>
                  <a:srgbClr val="00B050"/>
                </a:solidFill>
                <a:latin typeface="Play"/>
                <a:ea typeface="Play"/>
                <a:cs typeface="Play"/>
                <a:sym typeface="Play"/>
              </a:rPr>
              <a:t>in deaf education </a:t>
            </a:r>
            <a:r>
              <a:rPr lang="en-GB" sz="1800">
                <a:latin typeface="Play"/>
                <a:ea typeface="Play"/>
                <a:cs typeface="Play"/>
                <a:sym typeface="Play"/>
              </a:rPr>
              <a:t>at that time. Documents about deaf people from this period mostly dealt with miracle stories of religious healings. The prevailing notions about deafness shaped the image of deaf individuals and their education.</a:t>
            </a:r>
            <a:endParaRPr sz="1800">
              <a:latin typeface="Play"/>
              <a:ea typeface="Play"/>
              <a:cs typeface="Play"/>
              <a:sym typeface="Play"/>
            </a:endParaRPr>
          </a:p>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Some monasteries developed simple sign systems to bypass the strict rules of silence, which could also have been used by deaf individuals. Benedictine monks, starting in the 10th century, used hand signs to communicate within the monasteries. In the early Middle Ages, the situation for deaf individuals was often difficult, as they were considered legally and educationally incapable. However, through the efforts of monasteries, individual clergymen, and scholars, the recognition that deaf people could learn and communicate gradually took hold. This eventually paved the way for the first proper schools for the deaf during the Renaissance and modern times. The earliest reports of educated deaf individuals come from regions in Spain and Italy.</a:t>
            </a:r>
            <a:endParaRPr sz="1800">
              <a:latin typeface="Play"/>
              <a:ea typeface="Play"/>
              <a:cs typeface="Play"/>
              <a:sym typeface="Play"/>
            </a:endParaRPr>
          </a:p>
          <a:p>
            <a:pPr indent="0" lvl="0" marL="0" rtl="0" algn="l">
              <a:spcBef>
                <a:spcPts val="800"/>
              </a:spcBef>
              <a:spcAft>
                <a:spcPts val="0"/>
              </a:spcAft>
              <a:buNone/>
            </a:pPr>
            <a:r>
              <a:t/>
            </a:r>
            <a:endParaRPr/>
          </a:p>
        </p:txBody>
      </p:sp>
      <p:sp>
        <p:nvSpPr>
          <p:cNvPr id="195" name="Google Shape;19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800">
                <a:latin typeface="Play"/>
                <a:ea typeface="Play"/>
                <a:cs typeface="Play"/>
                <a:sym typeface="Play"/>
              </a:rPr>
              <a:t>During the Renaissance, efforts were made to refute Aristotle's theory, and active attempts were made to educate deaf people, sometimes incorporating sign language. Educators developed various methods for teaching deaf students.</a:t>
            </a:r>
            <a:endParaRPr/>
          </a:p>
        </p:txBody>
      </p:sp>
      <p:sp>
        <p:nvSpPr>
          <p:cNvPr id="208" name="Google Shape;20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The first person likely to have undertaken the education of the deaf was the Spanish Benedictine monk </a:t>
            </a:r>
            <a:r>
              <a:rPr b="1" lang="en-GB" sz="1800">
                <a:latin typeface="Play"/>
                <a:ea typeface="Play"/>
                <a:cs typeface="Play"/>
                <a:sym typeface="Play"/>
              </a:rPr>
              <a:t>Pedro Ponce de Leon</a:t>
            </a:r>
            <a:r>
              <a:rPr lang="en-GB" sz="1800">
                <a:latin typeface="Play"/>
                <a:ea typeface="Play"/>
                <a:cs typeface="Play"/>
                <a:sym typeface="Play"/>
              </a:rPr>
              <a:t> (1500-1584). At this time, only those who could read, write, and speak were entitled to inheritance, which is why Ponce de Leon was commissioned by a Spanish noble whose three sons were deaf to teach them language in both speech and writing. He succeeded and provided early proof that deaf people could read, write, think, and speak.</a:t>
            </a:r>
            <a:endParaRPr sz="1800">
              <a:latin typeface="Play"/>
              <a:ea typeface="Play"/>
              <a:cs typeface="Play"/>
              <a:sym typeface="Play"/>
            </a:endParaRPr>
          </a:p>
          <a:p>
            <a:pPr indent="0" lvl="0" marL="0" rtl="0" algn="l">
              <a:spcBef>
                <a:spcPts val="0"/>
              </a:spcBef>
              <a:spcAft>
                <a:spcPts val="0"/>
              </a:spcAft>
              <a:buNone/>
            </a:pPr>
            <a:r>
              <a:t/>
            </a:r>
            <a:endParaRPr/>
          </a:p>
        </p:txBody>
      </p:sp>
      <p:sp>
        <p:nvSpPr>
          <p:cNvPr id="220" name="Google Shape;22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The first person likely to have undertaken the education of the deaf was the Spanish Benedictine monk </a:t>
            </a:r>
            <a:r>
              <a:rPr b="1" lang="en-GB" sz="1800">
                <a:latin typeface="Play"/>
                <a:ea typeface="Play"/>
                <a:cs typeface="Play"/>
                <a:sym typeface="Play"/>
              </a:rPr>
              <a:t>Pedro Ponce de Leon</a:t>
            </a:r>
            <a:r>
              <a:rPr lang="en-GB" sz="1800">
                <a:latin typeface="Play"/>
                <a:ea typeface="Play"/>
                <a:cs typeface="Play"/>
                <a:sym typeface="Play"/>
              </a:rPr>
              <a:t> (1500-1584). At this time, only those who could read, write, and speak were entitled to inheritance, which is why Ponce de Leon was commissioned by a Spanish noble whose three sons were deaf to teach them language in both speech and writing. He succeeded and provided early proof that deaf people could read, write, think, and speak.</a:t>
            </a:r>
            <a:endParaRPr sz="1800">
              <a:latin typeface="Play"/>
              <a:ea typeface="Play"/>
              <a:cs typeface="Play"/>
              <a:sym typeface="Play"/>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1620, Juan Pablo Bonet (1573–1633) published the first book on a manual finger alphabet for deaf individuals in Spain. An English edition did not appear until 1885, under the title </a:t>
            </a:r>
            <a:r>
              <a:rPr i="1" lang="en-GB"/>
              <a:t>Simplification of the letters of the alphabet and method of teaching deaf-mutes to speak</a:t>
            </a:r>
            <a:r>
              <a:rPr lang="en-GB"/>
              <a:t>, which significantly increased interest in deaf education across Europe.</a:t>
            </a:r>
            <a:endParaRPr/>
          </a:p>
          <a:p>
            <a:pPr indent="0" lvl="0" marL="0" rtl="0" algn="l">
              <a:spcBef>
                <a:spcPts val="0"/>
              </a:spcBef>
              <a:spcAft>
                <a:spcPts val="0"/>
              </a:spcAft>
              <a:buNone/>
            </a:pPr>
            <a:r>
              <a:rPr lang="en-GB"/>
              <a:t>Bonet’s method involved first learning the written letters, then the handshapes of the finger alphabet, and finally practicing the articulation of sounds. He assumed that learners would develop lip-reading skills on their own.</a:t>
            </a:r>
            <a:endParaRPr/>
          </a:p>
          <a:p>
            <a:pPr indent="0" lvl="0" marL="0" rtl="0" algn="l">
              <a:spcBef>
                <a:spcPts val="0"/>
              </a:spcBef>
              <a:spcAft>
                <a:spcPts val="0"/>
              </a:spcAft>
              <a:buNone/>
            </a:pPr>
            <a:r>
              <a:rPr lang="en-GB"/>
              <a:t>Bonet was among the first to document a finger alphabet in print, influencing the later development of sign languages. At the same time, he adhered to the common view of his era that signs should only serve as a transitional tool toward spoken language rather than being considered an independent language.</a:t>
            </a:r>
            <a:endParaRPr/>
          </a:p>
          <a:p>
            <a:pPr indent="0" lvl="0" marL="0" rtl="0" algn="l">
              <a:spcBef>
                <a:spcPts val="0"/>
              </a:spcBef>
              <a:spcAft>
                <a:spcPts val="0"/>
              </a:spcAft>
              <a:buNone/>
            </a:pPr>
            <a:r>
              <a:t/>
            </a:r>
            <a:endParaRPr/>
          </a:p>
        </p:txBody>
      </p:sp>
      <p:sp>
        <p:nvSpPr>
          <p:cNvPr id="234" name="Google Shape;23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latin typeface="Play"/>
                <a:ea typeface="Play"/>
                <a:cs typeface="Play"/>
                <a:sym typeface="Play"/>
              </a:rPr>
              <a:t>The Swiss-Dutch physician and deaf educator </a:t>
            </a:r>
            <a:r>
              <a:rPr b="1" lang="en-GB" sz="1800">
                <a:latin typeface="Play"/>
                <a:ea typeface="Play"/>
                <a:cs typeface="Play"/>
                <a:sym typeface="Play"/>
              </a:rPr>
              <a:t>Johann Konrad Ammann</a:t>
            </a:r>
            <a:r>
              <a:rPr lang="en-GB" sz="1800">
                <a:latin typeface="Play"/>
                <a:ea typeface="Play"/>
                <a:cs typeface="Play"/>
                <a:sym typeface="Play"/>
              </a:rPr>
              <a:t> (1669-1724) is thought </a:t>
            </a:r>
            <a:r>
              <a:rPr lang="en-GB" sz="1800">
                <a:solidFill>
                  <a:srgbClr val="00B050"/>
                </a:solidFill>
                <a:latin typeface="Play"/>
                <a:ea typeface="Play"/>
                <a:cs typeface="Play"/>
                <a:sym typeface="Play"/>
              </a:rPr>
              <a:t>to be the first person to have </a:t>
            </a:r>
            <a:r>
              <a:rPr lang="en-GB" sz="1800">
                <a:latin typeface="Play"/>
                <a:ea typeface="Play"/>
                <a:cs typeface="Play"/>
                <a:sym typeface="Play"/>
              </a:rPr>
              <a:t>invented an oral method: He wrote his works </a:t>
            </a:r>
            <a:r>
              <a:rPr i="1" lang="en-GB" sz="1800">
                <a:latin typeface="Play"/>
                <a:ea typeface="Play"/>
                <a:cs typeface="Play"/>
                <a:sym typeface="Play"/>
              </a:rPr>
              <a:t>Surdus loquens</a:t>
            </a:r>
            <a:r>
              <a:rPr lang="en-GB" sz="1800">
                <a:latin typeface="Play"/>
                <a:ea typeface="Play"/>
                <a:cs typeface="Play"/>
                <a:sym typeface="Play"/>
              </a:rPr>
              <a:t> ("The Speaking Deaf") and </a:t>
            </a:r>
            <a:r>
              <a:rPr i="1" lang="en-GB" sz="1800">
                <a:latin typeface="Play"/>
                <a:ea typeface="Play"/>
                <a:cs typeface="Play"/>
                <a:sym typeface="Play"/>
              </a:rPr>
              <a:t>Dissertatio de loquela</a:t>
            </a:r>
            <a:r>
              <a:rPr lang="en-GB" sz="1800">
                <a:latin typeface="Play"/>
                <a:ea typeface="Play"/>
                <a:cs typeface="Play"/>
                <a:sym typeface="Play"/>
              </a:rPr>
              <a:t> ("Dissertation on Speech").</a:t>
            </a:r>
            <a:endParaRPr sz="1800">
              <a:latin typeface="Play"/>
              <a:ea typeface="Play"/>
              <a:cs typeface="Play"/>
              <a:sym typeface="Play"/>
            </a:endParaRPr>
          </a:p>
        </p:txBody>
      </p:sp>
      <p:sp>
        <p:nvSpPr>
          <p:cNvPr id="247" name="Google Shape;24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b="1" lang="en-GB" sz="1800">
                <a:solidFill>
                  <a:srgbClr val="00B050"/>
                </a:solidFill>
                <a:latin typeface="Play"/>
                <a:ea typeface="Play"/>
                <a:cs typeface="Play"/>
                <a:sym typeface="Play"/>
              </a:rPr>
              <a:t>Jacob Rodrigues Pereira</a:t>
            </a:r>
            <a:r>
              <a:rPr lang="en-GB" sz="1800">
                <a:solidFill>
                  <a:srgbClr val="00B050"/>
                </a:solidFill>
                <a:latin typeface="Play"/>
                <a:ea typeface="Play"/>
                <a:cs typeface="Play"/>
                <a:sym typeface="Play"/>
              </a:rPr>
              <a:t> (1715–1780) began teaching deaf students in France in 1744, making him the country’s first teacher for the deaf. Although Pereira was proficient in sign language, he worked on an oral method to teach his students to speak. According to Oliver Sacks (2008: 50), Pereira is considered the "greatest oralist" of his time, having dedicated his life to the task of teaching the deaf to speak – a task that required considerable dedication, as it demanded years of intensive and arduous one-on-one instruction for any hope of success.</a:t>
            </a:r>
            <a:endParaRPr sz="1800">
              <a:latin typeface="Play"/>
              <a:ea typeface="Play"/>
              <a:cs typeface="Play"/>
              <a:sym typeface="Play"/>
            </a:endParaRPr>
          </a:p>
        </p:txBody>
      </p:sp>
      <p:sp>
        <p:nvSpPr>
          <p:cNvPr id="261" name="Google Shape;26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chemeClr val="dk1"/>
              </a:buClr>
              <a:buSzPts val="1800"/>
              <a:buFont typeface="Quicksand"/>
              <a:buNone/>
            </a:pPr>
            <a:r>
              <a:rPr lang="en-GB" sz="1800">
                <a:latin typeface="Quicksand"/>
                <a:ea typeface="Quicksand"/>
                <a:cs typeface="Quicksand"/>
                <a:sym typeface="Quicksand"/>
              </a:rPr>
              <a:t>While many educators prioritized oral education, focusing on teaching spoken language, </a:t>
            </a:r>
            <a:r>
              <a:rPr b="1" lang="en-GB" sz="1800">
                <a:latin typeface="Quicksand"/>
                <a:ea typeface="Quicksand"/>
                <a:cs typeface="Quicksand"/>
                <a:sym typeface="Quicksand"/>
              </a:rPr>
              <a:t>Abbé de l’Épée</a:t>
            </a:r>
            <a:r>
              <a:rPr lang="en-GB" sz="1800">
                <a:latin typeface="Quicksand"/>
                <a:ea typeface="Quicksand"/>
                <a:cs typeface="Quicksand"/>
                <a:sym typeface="Quicksand"/>
              </a:rPr>
              <a:t>, a French priest, took a different approach. </a:t>
            </a:r>
            <a:r>
              <a:rPr lang="en-GB" sz="1800">
                <a:latin typeface="Play"/>
                <a:ea typeface="Play"/>
                <a:cs typeface="Play"/>
                <a:sym typeface="Play"/>
              </a:rPr>
              <a:t>began teaching two deaf sisters in 1760. He was astonished to discover that the children used gestures to communicate with each other. He developed his own teaching method using sign language. Following the views of Descartes, he believed that language was a system of external signs. </a:t>
            </a:r>
            <a:r>
              <a:rPr lang="en-GB" sz="1800">
                <a:latin typeface="Quicksand"/>
                <a:ea typeface="Quicksand"/>
                <a:cs typeface="Quicksand"/>
                <a:sym typeface="Quicksand"/>
              </a:rPr>
              <a:t>He advocated for the use of sign language in the education of deaf individuals. His teaching method combined gestures, writing, fingerspelling, and signs and became known as the "French Method." </a:t>
            </a:r>
            <a:endParaRPr sz="1800">
              <a:latin typeface="Quicksand"/>
              <a:ea typeface="Quicksand"/>
              <a:cs typeface="Quicksand"/>
              <a:sym typeface="Quicksand"/>
            </a:endParaRPr>
          </a:p>
          <a:p>
            <a:pPr indent="0" lvl="0" marL="457200" rtl="0" algn="just">
              <a:lnSpc>
                <a:spcPct val="107000"/>
              </a:lnSpc>
              <a:spcBef>
                <a:spcPts val="800"/>
              </a:spcBef>
              <a:spcAft>
                <a:spcPts val="0"/>
              </a:spcAft>
              <a:buNone/>
            </a:pPr>
            <a:r>
              <a:t/>
            </a:r>
            <a:endParaRPr sz="1800">
              <a:latin typeface="Play"/>
              <a:ea typeface="Play"/>
              <a:cs typeface="Play"/>
              <a:sym typeface="Play"/>
            </a:endParaRPr>
          </a:p>
        </p:txBody>
      </p:sp>
      <p:sp>
        <p:nvSpPr>
          <p:cNvPr id="275" name="Google Shape;27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sz="1200"/>
              <a:t>Between 1760 and 1771, he he founded the Institution Nationale des Sourds-Muets de Paris, the first deaf school in the world, where he could teach "hundreds of students simultaneously„ </a:t>
            </a:r>
            <a:r>
              <a:rPr lang="en-GB" sz="1800">
                <a:latin typeface="Play"/>
                <a:ea typeface="Play"/>
                <a:cs typeface="Play"/>
                <a:sym typeface="Play"/>
              </a:rPr>
              <a:t>His demonstrations attracted large audiences, and a profound shift in perception occurred. Deaf people, once marginalized, were suddenly welcomed into the human community.</a:t>
            </a:r>
            <a:r>
              <a:rPr lang="en-GB" sz="1200">
                <a:latin typeface="Play"/>
                <a:ea typeface="Play"/>
                <a:cs typeface="Play"/>
                <a:sym typeface="Play"/>
              </a:rPr>
              <a:t> </a:t>
            </a:r>
            <a:r>
              <a:rPr lang="en-GB" sz="1800">
                <a:latin typeface="Play"/>
                <a:ea typeface="Play"/>
                <a:cs typeface="Play"/>
                <a:sym typeface="Play"/>
              </a:rPr>
              <a:t>Deaf schools were founded, and with the instruction in sign language, deaf people in Europe experienced "golden years" (Sacks, 2008: 203). They became part of public life, exercised their political rights, advanced to elevated intellectual positions, and became philosophers or practiced prestigious professions like writers and lawyers.</a:t>
            </a:r>
            <a:br>
              <a:rPr lang="en-GB" sz="1800">
                <a:latin typeface="Play"/>
                <a:ea typeface="Play"/>
                <a:cs typeface="Play"/>
                <a:sym typeface="Play"/>
              </a:rPr>
            </a:br>
            <a:r>
              <a:rPr lang="en-GB" sz="1800">
                <a:latin typeface="Play"/>
                <a:ea typeface="Play"/>
                <a:cs typeface="Play"/>
                <a:sym typeface="Play"/>
              </a:rPr>
              <a:t>Many educators, however, focused on oral education, teaching spoken language. </a:t>
            </a:r>
            <a:endParaRPr sz="1200"/>
          </a:p>
        </p:txBody>
      </p:sp>
      <p:sp>
        <p:nvSpPr>
          <p:cNvPr id="289" name="Google Shape;28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The French philosopher </a:t>
            </a:r>
            <a:r>
              <a:rPr b="1" lang="en-GB" sz="1800">
                <a:solidFill>
                  <a:srgbClr val="00B050"/>
                </a:solidFill>
                <a:latin typeface="Play"/>
                <a:ea typeface="Play"/>
                <a:cs typeface="Play"/>
                <a:sym typeface="Play"/>
              </a:rPr>
              <a:t>Étienne Bonnot de Condillac</a:t>
            </a:r>
            <a:r>
              <a:rPr lang="en-GB" sz="1800">
                <a:solidFill>
                  <a:srgbClr val="00B050"/>
                </a:solidFill>
                <a:latin typeface="Play"/>
                <a:ea typeface="Play"/>
                <a:cs typeface="Play"/>
                <a:sym typeface="Play"/>
              </a:rPr>
              <a:t> (1714-1780), who had initially regarded the deaf-mute as "statues endowed with sensation" or "walking machines" without the capacity to think, changed his opinion after secretly attending de l'Épée's classes. He became the first to write a philosophical treatise in which he praised sign language and de l'Épée's method. Although Condillac did not focus specifically on deaf education, his theories on how language emerges from sensory experience have indirectly influenced the understanding of language acquisition in general. His ideas paved the way for later debates about the nature of language, including discussions around the use of sign language versus oral methods in deaf education.</a:t>
            </a:r>
            <a:endParaRPr sz="1800">
              <a:latin typeface="Play"/>
              <a:ea typeface="Play"/>
              <a:cs typeface="Play"/>
              <a:sym typeface="Play"/>
            </a:endParaRPr>
          </a:p>
          <a:p>
            <a:pPr indent="0" lvl="0" marL="449580" rtl="0" algn="just">
              <a:lnSpc>
                <a:spcPct val="107000"/>
              </a:lnSpc>
              <a:spcBef>
                <a:spcPts val="800"/>
              </a:spcBef>
              <a:spcAft>
                <a:spcPts val="0"/>
              </a:spcAft>
              <a:buNone/>
            </a:pPr>
            <a:r>
              <a:rPr lang="en-GB" sz="1800">
                <a:solidFill>
                  <a:srgbClr val="00B050"/>
                </a:solidFill>
                <a:latin typeface="Play"/>
                <a:ea typeface="Play"/>
                <a:cs typeface="Play"/>
                <a:sym typeface="Play"/>
              </a:rPr>
              <a:t>For Condillac, as for the general public – who gathered in large numbers to de l'Épée's and Sicard's demonstrations – a profound change in mindset took place: those who had previously been outcasts were welcomed into human society. During this "golden age," deaf schools were established all over the world, often with deaf teachers providing instruction (Sacks 45).</a:t>
            </a:r>
            <a:endParaRPr sz="1800">
              <a:latin typeface="Play"/>
              <a:ea typeface="Play"/>
              <a:cs typeface="Play"/>
              <a:sym typeface="Play"/>
            </a:endParaRPr>
          </a:p>
        </p:txBody>
      </p:sp>
      <p:sp>
        <p:nvSpPr>
          <p:cNvPr id="301" name="Google Shape;30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lay"/>
              <a:buNone/>
            </a:pPr>
            <a:r>
              <a:rPr lang="en-GB" sz="1800">
                <a:latin typeface="Play"/>
                <a:ea typeface="Play"/>
                <a:cs typeface="Play"/>
                <a:sym typeface="Play"/>
              </a:rPr>
              <a:t>Around the same time as de l’Épée, the German deaf educator </a:t>
            </a:r>
            <a:r>
              <a:rPr b="1" lang="en-GB" sz="1800">
                <a:latin typeface="Play"/>
                <a:ea typeface="Play"/>
                <a:cs typeface="Play"/>
                <a:sym typeface="Play"/>
              </a:rPr>
              <a:t>Samuel Heinicke</a:t>
            </a:r>
            <a:r>
              <a:rPr lang="en-GB" sz="1800">
                <a:latin typeface="Play"/>
                <a:ea typeface="Play"/>
                <a:cs typeface="Play"/>
                <a:sym typeface="Play"/>
              </a:rPr>
              <a:t> (1727-1790) began teaching using the oral method developed by Ammann. </a:t>
            </a:r>
            <a:r>
              <a:rPr lang="en-GB" sz="1800">
                <a:solidFill>
                  <a:srgbClr val="00B050"/>
                </a:solidFill>
                <a:latin typeface="Play"/>
                <a:ea typeface="Play"/>
                <a:cs typeface="Play"/>
                <a:sym typeface="Play"/>
              </a:rPr>
              <a:t>Due to their differing approaches </a:t>
            </a:r>
            <a:r>
              <a:rPr lang="en-GB" sz="1800">
                <a:latin typeface="Play"/>
                <a:ea typeface="Play"/>
                <a:cs typeface="Play"/>
                <a:sym typeface="Play"/>
              </a:rPr>
              <a:t> a controversy between </a:t>
            </a:r>
            <a:r>
              <a:rPr lang="en-GB" sz="1800">
                <a:solidFill>
                  <a:srgbClr val="00B050"/>
                </a:solidFill>
                <a:latin typeface="Play"/>
                <a:ea typeface="Play"/>
                <a:cs typeface="Play"/>
                <a:sym typeface="Play"/>
              </a:rPr>
              <a:t>Heinicke and de l’Épée </a:t>
            </a:r>
            <a:r>
              <a:rPr lang="en-GB" sz="1800">
                <a:latin typeface="Play"/>
                <a:ea typeface="Play"/>
                <a:cs typeface="Play"/>
                <a:sym typeface="Play"/>
              </a:rPr>
              <a:t>arose, known as the "Methods Controversy," which would later play a significant role in the history of deaf education and continues today. While educators like Abbé de l’Épée advocated for the use of sign language, others, such as Samuel Heinicke, who also founded the first public deaf school in Germany in 1778, focused on spoken language and lip-reading. This oral method became known as the "German Method."</a:t>
            </a:r>
            <a:endParaRPr sz="1800">
              <a:latin typeface="Play"/>
              <a:ea typeface="Play"/>
              <a:cs typeface="Play"/>
              <a:sym typeface="Play"/>
            </a:endParaRPr>
          </a:p>
          <a:p>
            <a:pPr indent="0" lvl="0" marL="0" rtl="0" algn="l">
              <a:spcBef>
                <a:spcPts val="0"/>
              </a:spcBef>
              <a:spcAft>
                <a:spcPts val="0"/>
              </a:spcAft>
              <a:buNone/>
            </a:pPr>
            <a:r>
              <a:t/>
            </a:r>
            <a:endParaRPr/>
          </a:p>
        </p:txBody>
      </p:sp>
      <p:sp>
        <p:nvSpPr>
          <p:cNvPr id="315" name="Google Shape;31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rgbClr val="00B050"/>
              </a:buClr>
              <a:buSzPts val="1800"/>
              <a:buFont typeface="Play"/>
              <a:buNone/>
            </a:pPr>
            <a:r>
              <a:rPr b="1" lang="en-GB" sz="1800">
                <a:solidFill>
                  <a:srgbClr val="00B050"/>
                </a:solidFill>
                <a:latin typeface="Play"/>
                <a:ea typeface="Play"/>
                <a:cs typeface="Play"/>
                <a:sym typeface="Play"/>
              </a:rPr>
              <a:t>Thomas Braidwood</a:t>
            </a:r>
            <a:r>
              <a:rPr lang="en-GB" sz="1800">
                <a:solidFill>
                  <a:srgbClr val="00B050"/>
                </a:solidFill>
                <a:latin typeface="Play"/>
                <a:ea typeface="Play"/>
                <a:cs typeface="Play"/>
                <a:sym typeface="Play"/>
              </a:rPr>
              <a:t> (1730–1806) was an 18th-century Scottish educator who is widely regarded as a pioneer in deaf education in the British Isles. In 1760, he founded what became known as Braidwood’s Academy for the Deaf and Dumb – the first school of its kind in Britain. His methods focused on teaching deaf students to speak and lip-read, a practice known as oralism, which differed from the manual (sign language) approaches used by some of his continental counterparts, such as Abbé de l'Épée. Braidwood believed that with intensive, individualized instruction, deaf individuals could acquire spoken language skills, an approach that had a lasting influence on educational practices in Britain and beyond. Despite later debates regarding the merits of oralism versus sign language, Braidwood’s work was groundbreaking in demonstrating that deaf individuals could indeed be taught to communicate effectively using spoken language. His legacy is evident in the continued evolution of deaf education and in the ongoing discussion about the best methods for language acquisition among deaf students.</a:t>
            </a:r>
            <a:endParaRPr sz="1800">
              <a:latin typeface="Play"/>
              <a:ea typeface="Play"/>
              <a:cs typeface="Play"/>
              <a:sym typeface="Play"/>
            </a:endParaRPr>
          </a:p>
          <a:p>
            <a:pPr indent="0" lvl="0" marL="457200" rtl="0" algn="just">
              <a:lnSpc>
                <a:spcPct val="107000"/>
              </a:lnSpc>
              <a:spcBef>
                <a:spcPts val="800"/>
              </a:spcBef>
              <a:spcAft>
                <a:spcPts val="0"/>
              </a:spcAft>
              <a:buNone/>
            </a:pPr>
            <a:r>
              <a:t/>
            </a:r>
            <a:endParaRPr sz="1800">
              <a:latin typeface="Play"/>
              <a:ea typeface="Play"/>
              <a:cs typeface="Play"/>
              <a:sym typeface="Play"/>
            </a:endParaRPr>
          </a:p>
        </p:txBody>
      </p:sp>
      <p:sp>
        <p:nvSpPr>
          <p:cNvPr id="329" name="Google Shape;32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latin typeface="Play"/>
                <a:ea typeface="Play"/>
                <a:cs typeface="Play"/>
                <a:sym typeface="Play"/>
              </a:rPr>
              <a:t>In 1815, the American clergyman </a:t>
            </a:r>
            <a:r>
              <a:rPr b="1" lang="en-GB" sz="1800">
                <a:latin typeface="Play"/>
                <a:ea typeface="Play"/>
                <a:cs typeface="Play"/>
                <a:sym typeface="Play"/>
              </a:rPr>
              <a:t>Thomas Hopkins Gallaudet</a:t>
            </a:r>
            <a:r>
              <a:rPr lang="en-GB" sz="1800">
                <a:latin typeface="Play"/>
                <a:ea typeface="Play"/>
                <a:cs typeface="Play"/>
                <a:sym typeface="Play"/>
              </a:rPr>
              <a:t> (1787-1851) met his neighbour’s nine-year-old deaf daughter, </a:t>
            </a:r>
            <a:r>
              <a:rPr b="1" lang="en-GB" sz="1800">
                <a:latin typeface="Play"/>
                <a:ea typeface="Play"/>
                <a:cs typeface="Play"/>
                <a:sym typeface="Play"/>
              </a:rPr>
              <a:t>Alice Cogswell </a:t>
            </a:r>
            <a:r>
              <a:rPr lang="en-GB" sz="1800">
                <a:solidFill>
                  <a:srgbClr val="00B050"/>
                </a:solidFill>
                <a:latin typeface="Play"/>
                <a:ea typeface="Play"/>
                <a:cs typeface="Play"/>
                <a:sym typeface="Play"/>
              </a:rPr>
              <a:t>(1805-1830). He observed Alice playing apart from other children, </a:t>
            </a:r>
            <a:r>
              <a:rPr lang="en-GB" sz="1800">
                <a:latin typeface="Quicksand"/>
                <a:ea typeface="Quicksand"/>
                <a:cs typeface="Quicksand"/>
                <a:sym typeface="Quicksand"/>
              </a:rPr>
              <a:t>so he tried to find ways of communication and started </a:t>
            </a:r>
            <a:r>
              <a:rPr lang="en-GB" sz="1800">
                <a:solidFill>
                  <a:srgbClr val="00B050"/>
                </a:solidFill>
                <a:latin typeface="Play"/>
                <a:ea typeface="Play"/>
                <a:cs typeface="Play"/>
                <a:sym typeface="Play"/>
              </a:rPr>
              <a:t>to teach her, by writing the names of objects and drawing pictures with a stick in the dirt.</a:t>
            </a:r>
            <a:r>
              <a:rPr lang="en-GB" sz="1800">
                <a:latin typeface="Play"/>
                <a:ea typeface="Play"/>
                <a:cs typeface="Play"/>
                <a:sym typeface="Play"/>
              </a:rPr>
              <a:t> </a:t>
            </a:r>
            <a:r>
              <a:rPr lang="en-GB" sz="2800"/>
              <a:t>The more time he spent with Alice, the more interested Gallaudet became in developing a way to expand her knowledge and her ability to communicate. Alice’s father, Dr. Mason Cogswell, was a very successful surgeon in Hartford, Connecticut. He loved the fact that his daughter was responding so well to Gallaudet’s efforts. </a:t>
            </a:r>
            <a:r>
              <a:rPr lang="en-GB" sz="1800">
                <a:solidFill>
                  <a:srgbClr val="00B050"/>
                </a:solidFill>
                <a:latin typeface="Play"/>
                <a:ea typeface="Play"/>
                <a:cs typeface="Play"/>
                <a:sym typeface="Play"/>
              </a:rPr>
              <a:t>Dr. Cogswell learned there were lots of deaf children in Connecticut and he heard about the new developments in deaf education in Europe. </a:t>
            </a:r>
            <a:r>
              <a:rPr lang="en-GB" sz="1800">
                <a:latin typeface="Play"/>
                <a:ea typeface="Play"/>
                <a:cs typeface="Play"/>
                <a:sym typeface="Play"/>
              </a:rPr>
              <a:t>Since there were no schools for the deaf in America, </a:t>
            </a:r>
            <a:r>
              <a:rPr lang="en-GB" sz="1800">
                <a:solidFill>
                  <a:srgbClr val="00B050"/>
                </a:solidFill>
                <a:latin typeface="Play"/>
                <a:ea typeface="Play"/>
                <a:cs typeface="Play"/>
                <a:sym typeface="Play"/>
              </a:rPr>
              <a:t>Cogswell asked Gallaudet to travel </a:t>
            </a:r>
            <a:r>
              <a:rPr lang="en-GB" sz="1800">
                <a:latin typeface="Play"/>
                <a:ea typeface="Play"/>
                <a:cs typeface="Play"/>
                <a:sym typeface="Play"/>
              </a:rPr>
              <a:t>to Europe to find an appropriate educational method </a:t>
            </a:r>
            <a:r>
              <a:rPr lang="en-GB" sz="1800">
                <a:solidFill>
                  <a:srgbClr val="00B050"/>
                </a:solidFill>
                <a:latin typeface="Play"/>
                <a:ea typeface="Play"/>
                <a:cs typeface="Play"/>
                <a:sym typeface="Play"/>
              </a:rPr>
              <a:t>and Gallaudet agreed.</a:t>
            </a:r>
            <a:endParaRPr sz="1800">
              <a:latin typeface="Play"/>
              <a:ea typeface="Play"/>
              <a:cs typeface="Play"/>
              <a:sym typeface="Play"/>
            </a:endParaRPr>
          </a:p>
        </p:txBody>
      </p:sp>
      <p:sp>
        <p:nvSpPr>
          <p:cNvPr id="415" name="Google Shape;415;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After being rejected from one of Braidwood’s Schools in England – because they didn’t want to share the “secret of the oral method” – Gallaudet went to Paris</a:t>
            </a:r>
            <a:r>
              <a:rPr lang="en-GB" sz="1800">
                <a:latin typeface="Play"/>
                <a:ea typeface="Play"/>
                <a:cs typeface="Play"/>
                <a:sym typeface="Play"/>
              </a:rPr>
              <a:t>, where he met </a:t>
            </a:r>
            <a:r>
              <a:rPr b="1" lang="en-GB" sz="1800">
                <a:latin typeface="Play"/>
                <a:ea typeface="Play"/>
                <a:cs typeface="Play"/>
                <a:sym typeface="Play"/>
              </a:rPr>
              <a:t>Laurent Clerc</a:t>
            </a:r>
            <a:r>
              <a:rPr lang="en-GB" sz="1800">
                <a:latin typeface="Play"/>
                <a:ea typeface="Play"/>
                <a:cs typeface="Play"/>
                <a:sym typeface="Play"/>
              </a:rPr>
              <a:t> (1785-1869), a deaf teacher at the school founded by de l’Épée. Fascinated by the sign language-based teaching method, Gallaudet persuaded Clerc to come to Hartford to help establish a deaf school. The journey took 52 days, during which Clerc taught Gallaudet sign language, and Gallaudet taught him English (Sacks, 2008: 46f). </a:t>
            </a:r>
            <a:endParaRPr sz="1800">
              <a:latin typeface="Play"/>
              <a:ea typeface="Play"/>
              <a:cs typeface="Play"/>
              <a:sym typeface="Play"/>
            </a:endParaRPr>
          </a:p>
        </p:txBody>
      </p:sp>
      <p:sp>
        <p:nvSpPr>
          <p:cNvPr id="429" name="Google Shape;429;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latin typeface="Play"/>
                <a:ea typeface="Play"/>
                <a:cs typeface="Play"/>
                <a:sym typeface="Play"/>
              </a:rPr>
              <a:t>Later, in 1817, they established the </a:t>
            </a:r>
            <a:r>
              <a:rPr i="1" lang="en-GB" sz="1800">
                <a:latin typeface="Play"/>
                <a:ea typeface="Play"/>
                <a:cs typeface="Play"/>
                <a:sym typeface="Play"/>
              </a:rPr>
              <a:t>American Asylum for the Deaf</a:t>
            </a:r>
            <a:r>
              <a:rPr lang="en-GB" sz="1800">
                <a:latin typeface="Play"/>
                <a:ea typeface="Play"/>
                <a:cs typeface="Play"/>
                <a:sym typeface="Play"/>
              </a:rPr>
              <a:t>, the now American School for the Deaf </a:t>
            </a:r>
            <a:r>
              <a:rPr lang="en-GB" sz="1800">
                <a:solidFill>
                  <a:srgbClr val="00B050"/>
                </a:solidFill>
                <a:latin typeface="Play"/>
                <a:ea typeface="Play"/>
                <a:cs typeface="Play"/>
                <a:sym typeface="Play"/>
              </a:rPr>
              <a:t>in Hartford. Alice Cogswell and six other deaf students entered the school that would become the </a:t>
            </a:r>
            <a:r>
              <a:rPr lang="en-GB" sz="1800" u="sng" strike="noStrike">
                <a:solidFill>
                  <a:srgbClr val="00B050"/>
                </a:solidFill>
                <a:latin typeface="Play"/>
                <a:ea typeface="Play"/>
                <a:cs typeface="Play"/>
                <a:sym typeface="Play"/>
                <a:hlinkClick r:id="rId2">
                  <a:extLst>
                    <a:ext uri="{A12FA001-AC4F-418D-AE19-62706E023703}">
                      <ahyp:hlinkClr val="tx"/>
                    </a:ext>
                  </a:extLst>
                </a:hlinkClick>
              </a:rPr>
              <a:t>American School for the Deaf</a:t>
            </a:r>
            <a:r>
              <a:rPr lang="en-GB" sz="1800">
                <a:solidFill>
                  <a:srgbClr val="00B050"/>
                </a:solidFill>
                <a:latin typeface="Play"/>
                <a:ea typeface="Play"/>
                <a:cs typeface="Play"/>
                <a:sym typeface="Play"/>
              </a:rPr>
              <a:t> in April 1817. Alice graduated in 1824. Afterwards she became an ambassador for the school. She traveled throughout the country to spread the word about the learning opportunities that were now open to students who couldn’t hear.</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solidFill>
                  <a:srgbClr val="00B050"/>
                </a:solidFill>
                <a:latin typeface="Play"/>
                <a:ea typeface="Play"/>
                <a:cs typeface="Play"/>
                <a:sym typeface="Play"/>
              </a:rPr>
              <a:t>Today, on the campus of Gallaudet University, there stands a monument depicting Thomas Gallaudet and Alice during a lesson. Clerc’s dedication as a teacher of the deaf and his voyage to America with Gallaudet remain a cherished part of deaf history and folklore.</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latin typeface="Play"/>
                <a:ea typeface="Play"/>
                <a:cs typeface="Play"/>
                <a:sym typeface="Play"/>
              </a:rPr>
              <a:t>The French Sign Language brought to America by Clerc mixed quickly with the original form of American sign language, creating the easiest and most natural yet also expressive and versatile mode of communication for the deaf, the American Sign Language (ASL). Thus, strong similarities remain between French Sign Language (LSF) and ASL (Sacks, 2008: 47f).</a:t>
            </a:r>
            <a:endParaRPr sz="1800">
              <a:latin typeface="Play"/>
              <a:ea typeface="Play"/>
              <a:cs typeface="Play"/>
              <a:sym typeface="Play"/>
            </a:endParaRPr>
          </a:p>
          <a:p>
            <a:pPr indent="0" lvl="0" marL="457200" rtl="0" algn="just">
              <a:lnSpc>
                <a:spcPct val="107000"/>
              </a:lnSpc>
              <a:spcBef>
                <a:spcPts val="800"/>
              </a:spcBef>
              <a:spcAft>
                <a:spcPts val="0"/>
              </a:spcAft>
              <a:buNone/>
            </a:pPr>
            <a:r>
              <a:t/>
            </a:r>
            <a:endParaRPr sz="1800">
              <a:latin typeface="Play"/>
              <a:ea typeface="Play"/>
              <a:cs typeface="Play"/>
              <a:sym typeface="Play"/>
            </a:endParaRPr>
          </a:p>
        </p:txBody>
      </p:sp>
      <p:sp>
        <p:nvSpPr>
          <p:cNvPr id="445" name="Google Shape;44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marR="0" rtl="0" algn="just">
              <a:lnSpc>
                <a:spcPct val="107000"/>
              </a:lnSpc>
              <a:spcBef>
                <a:spcPts val="0"/>
              </a:spcBef>
              <a:spcAft>
                <a:spcPts val="0"/>
              </a:spcAft>
              <a:buClr>
                <a:srgbClr val="00B050"/>
              </a:buClr>
              <a:buSzPts val="1800"/>
              <a:buFont typeface="Play"/>
              <a:buNone/>
            </a:pPr>
            <a:r>
              <a:rPr lang="en-GB" sz="1800">
                <a:solidFill>
                  <a:srgbClr val="00B050"/>
                </a:solidFill>
                <a:latin typeface="Play"/>
                <a:ea typeface="Play"/>
                <a:cs typeface="Play"/>
                <a:sym typeface="Play"/>
              </a:rPr>
              <a:t>In 1864, Congress passed a law elevating the "Columbia Institution for the Deaf and the Blind" (formerly the American Asylum for the Deaf) in Washington to the status of a National College for the Deaf. This was the first institution of higher education focused on education for deaf students. </a:t>
            </a:r>
            <a:r>
              <a:rPr b="1" lang="en-GB" sz="1800">
                <a:solidFill>
                  <a:srgbClr val="00B050"/>
                </a:solidFill>
                <a:latin typeface="Play"/>
                <a:ea typeface="Play"/>
                <a:cs typeface="Play"/>
                <a:sym typeface="Play"/>
              </a:rPr>
              <a:t>Edward Miner Gallaudet</a:t>
            </a:r>
            <a:r>
              <a:rPr lang="en-GB" sz="1800">
                <a:solidFill>
                  <a:srgbClr val="00B050"/>
                </a:solidFill>
                <a:latin typeface="Play"/>
                <a:ea typeface="Play"/>
                <a:cs typeface="Play"/>
                <a:sym typeface="Play"/>
              </a:rPr>
              <a:t>, the son of Thomas Gallaudet – who had brought Laurent Clerc to America in 1816 – became its first president. Today, this institution is the famous Gallaudet University, the only university in the world dedicated primarily to deaf students, while various technical universities and colleges have since established programs and institutes for the deaf (Sacks 49).</a:t>
            </a:r>
            <a:endParaRPr sz="1800">
              <a:latin typeface="Play"/>
              <a:ea typeface="Play"/>
              <a:cs typeface="Play"/>
              <a:sym typeface="Play"/>
            </a:endParaRPr>
          </a:p>
          <a:p>
            <a:pPr indent="0" lvl="0" marL="457200" rtl="0" algn="just">
              <a:lnSpc>
                <a:spcPct val="107000"/>
              </a:lnSpc>
              <a:spcBef>
                <a:spcPts val="800"/>
              </a:spcBef>
              <a:spcAft>
                <a:spcPts val="0"/>
              </a:spcAft>
              <a:buNone/>
            </a:pPr>
            <a:r>
              <a:t/>
            </a:r>
            <a:endParaRPr sz="1800">
              <a:latin typeface="Play"/>
              <a:ea typeface="Play"/>
              <a:cs typeface="Play"/>
              <a:sym typeface="Play"/>
            </a:endParaRPr>
          </a:p>
        </p:txBody>
      </p:sp>
      <p:sp>
        <p:nvSpPr>
          <p:cNvPr id="459" name="Google Shape;45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a:t>
            </a:r>
            <a:r>
              <a:rPr i="1" lang="en-GB" sz="1800">
                <a:solidFill>
                  <a:srgbClr val="00B050"/>
                </a:solidFill>
                <a:latin typeface="Play"/>
                <a:ea typeface="Play"/>
                <a:cs typeface="Play"/>
                <a:sym typeface="Play"/>
              </a:rPr>
              <a:t>So, the great impetus of deaf education and emancipation, which had spread through France between 1770 and 1820, continued its triumphant march in the United States, where it had an impact until 1870. […] But then—and this is the turning point in history—everything reversed, everything turned against sign language, against its use by and for the deaf, and within twenty years, the work of an entire century was undone</a:t>
            </a:r>
            <a:r>
              <a:rPr lang="en-GB" sz="1800">
                <a:solidFill>
                  <a:srgbClr val="00B050"/>
                </a:solidFill>
                <a:latin typeface="Play"/>
                <a:ea typeface="Play"/>
                <a:cs typeface="Play"/>
                <a:sym typeface="Play"/>
              </a:rPr>
              <a:t>.” (Sacks 49)</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solidFill>
                  <a:srgbClr val="00B050"/>
                </a:solidFill>
                <a:latin typeface="Play"/>
                <a:ea typeface="Play"/>
                <a:cs typeface="Play"/>
                <a:sym typeface="Play"/>
              </a:rPr>
              <a:t>For nearly 200 years, an oralist countermovement had developed among parents and teachers of the deaf. "</a:t>
            </a:r>
            <a:r>
              <a:rPr i="1" lang="en-GB" sz="1800">
                <a:solidFill>
                  <a:srgbClr val="00B050"/>
                </a:solidFill>
                <a:latin typeface="Play"/>
                <a:ea typeface="Play"/>
                <a:cs typeface="Play"/>
                <a:sym typeface="Play"/>
              </a:rPr>
              <a:t>What happened to the deaf and their sign language was actually part of a general (and, if you will, political) movement of that time: the Victorian trend toward suppression and conformity, toward intolerance of minorities and their customs, whether religious, linguistic, or ethnic."</a:t>
            </a:r>
            <a:r>
              <a:rPr lang="en-GB" sz="1800">
                <a:solidFill>
                  <a:srgbClr val="00B050"/>
                </a:solidFill>
                <a:latin typeface="Play"/>
                <a:ea typeface="Play"/>
                <a:cs typeface="Play"/>
                <a:sym typeface="Play"/>
              </a:rPr>
              <a:t> (Sacks 49)</a:t>
            </a:r>
            <a:endParaRPr sz="1800">
              <a:latin typeface="Play"/>
              <a:ea typeface="Play"/>
              <a:cs typeface="Play"/>
              <a:sym typeface="Play"/>
            </a:endParaRPr>
          </a:p>
          <a:p>
            <a:pPr indent="0" lvl="0" marL="457200" rtl="0" algn="just">
              <a:lnSpc>
                <a:spcPct val="107000"/>
              </a:lnSpc>
              <a:spcBef>
                <a:spcPts val="800"/>
              </a:spcBef>
              <a:spcAft>
                <a:spcPts val="0"/>
              </a:spcAft>
              <a:buNone/>
            </a:pPr>
            <a:r>
              <a:t/>
            </a:r>
            <a:endParaRPr sz="1800">
              <a:latin typeface="Play"/>
              <a:ea typeface="Play"/>
              <a:cs typeface="Play"/>
              <a:sym typeface="Play"/>
            </a:endParaRPr>
          </a:p>
        </p:txBody>
      </p:sp>
      <p:sp>
        <p:nvSpPr>
          <p:cNvPr id="509" name="Google Shape;509;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just">
              <a:lnSpc>
                <a:spcPct val="107000"/>
              </a:lnSpc>
              <a:spcBef>
                <a:spcPts val="0"/>
              </a:spcBef>
              <a:spcAft>
                <a:spcPts val="0"/>
              </a:spcAft>
              <a:buNone/>
            </a:pPr>
            <a:r>
              <a:rPr lang="en-GB" sz="1800">
                <a:solidFill>
                  <a:srgbClr val="00B050"/>
                </a:solidFill>
                <a:latin typeface="Play"/>
                <a:ea typeface="Play"/>
                <a:cs typeface="Play"/>
                <a:sym typeface="Play"/>
              </a:rPr>
              <a:t>The 1880 international Conference of Teachers for the Deaf took place in Milan, Italy. The event </a:t>
            </a:r>
            <a:r>
              <a:rPr lang="en-GB" sz="1800">
                <a:latin typeface="Play"/>
                <a:ea typeface="Play"/>
                <a:cs typeface="Play"/>
                <a:sym typeface="Play"/>
              </a:rPr>
              <a:t>with representatives from various countries involved in deaf education</a:t>
            </a:r>
            <a:r>
              <a:rPr lang="en-GB" sz="1800">
                <a:solidFill>
                  <a:srgbClr val="00B050"/>
                </a:solidFill>
                <a:latin typeface="Play"/>
                <a:ea typeface="Play"/>
                <a:cs typeface="Play"/>
                <a:sym typeface="Play"/>
              </a:rPr>
              <a:t> gained sad fame in the history and folklore of the Deaf community. Ladd (2008) even draws parallels between the year 1880 for the deaf and the year 1492 for the indigenous peoples of America. At this congress, deaf teachers were denied voting rights and excluded from participation. In the vote, oralism prevailed and the use of sign language in instruction was officially banned from that point on. Even during breaks, deaf students were no longer allowed to use their own "natural" language. From then on, they had to learn the "unnatural" spoken language. It was hoped that abolishing sign language in the classroom would improve the educational situation of the deaf and enable them to integrate better into "normal," hearing society. The prevailing view was that sign language hindered the development of spoken language, and thus began for the deaf "over a hundred years of suppression of their first language and the compulsion to fully adapt to the hearing world" (Lane 1993 in: Ladd 2008). </a:t>
            </a:r>
            <a:r>
              <a:rPr lang="en-GB" sz="1800">
                <a:latin typeface="Play"/>
                <a:ea typeface="Play"/>
                <a:cs typeface="Play"/>
                <a:sym typeface="Play"/>
              </a:rPr>
              <a:t>Among other things, this meant that new school entrants were separated from older, signing students, and many deaf students were expelled.</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solidFill>
                  <a:srgbClr val="00B050"/>
                </a:solidFill>
                <a:latin typeface="Play"/>
                <a:ea typeface="Play"/>
                <a:cs typeface="Play"/>
                <a:sym typeface="Play"/>
              </a:rPr>
              <a:t>Before the Milan Conference of 1880, deaf individuals who were taught using sign language were extremely well-read and educated, and they were by no means inferior to their hearing compatriots. After the adoption of the oralist method and the consequent suppression of sign language, the learning outcomes of deaf children were drastically reduced as the majority of their resources had to be devoted to mastering correct pronunciation. (Sacks 54)</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latin typeface="Play"/>
                <a:ea typeface="Play"/>
                <a:cs typeface="Play"/>
                <a:sym typeface="Play"/>
              </a:rPr>
              <a:t>The Milan Conference marked the beginning of the spread and solidification of Oralism in deaf schools in Europe and the United States.</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solidFill>
                  <a:srgbClr val="00B050"/>
                </a:solidFill>
                <a:latin typeface="Play"/>
                <a:ea typeface="Play"/>
                <a:cs typeface="Play"/>
                <a:sym typeface="Play"/>
              </a:rPr>
              <a:t>It was not until the end of the 20th century that a refined understanding of deafness emerged in society, thanks to the integration movement led by deaf advocacy groups and sign language research. In this way, society became positively sensitized to interacting with people who have hearing impairments (Ladd 2008). In the 1960s, the linguist </a:t>
            </a:r>
            <a:r>
              <a:rPr b="1" lang="en-GB" sz="1800">
                <a:solidFill>
                  <a:srgbClr val="00B050"/>
                </a:solidFill>
                <a:latin typeface="Play"/>
                <a:ea typeface="Play"/>
                <a:cs typeface="Play"/>
                <a:sym typeface="Play"/>
              </a:rPr>
              <a:t>William Stokoe</a:t>
            </a:r>
            <a:r>
              <a:rPr lang="en-GB" sz="1800">
                <a:solidFill>
                  <a:srgbClr val="00B050"/>
                </a:solidFill>
                <a:latin typeface="Play"/>
                <a:ea typeface="Play"/>
                <a:cs typeface="Play"/>
                <a:sym typeface="Play"/>
              </a:rPr>
              <a:t> was able to demonstrate that sign languages follow their own grammar (Lane 1994). This breakthrough established an essential foundation, enabling deaf individuals to develop their own self-confidence and identity, and allowing sign languages – with their own grammar – to evolve into an effective means of communication (Ladd 2008).</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solidFill>
                  <a:srgbClr val="00B050"/>
                </a:solidFill>
                <a:latin typeface="Play"/>
                <a:ea typeface="Play"/>
                <a:cs typeface="Play"/>
                <a:sym typeface="Play"/>
              </a:rPr>
              <a:t>Deaf and hearing activists committed to promoting deaf culture and language, and fighting against oralist methods, founded the </a:t>
            </a:r>
            <a:r>
              <a:rPr b="1" lang="en-GB" sz="1800">
                <a:solidFill>
                  <a:srgbClr val="00B050"/>
                </a:solidFill>
                <a:latin typeface="Play"/>
                <a:ea typeface="Play"/>
                <a:cs typeface="Play"/>
                <a:sym typeface="Play"/>
              </a:rPr>
              <a:t>World Federation of the Deaf (WFD)</a:t>
            </a:r>
            <a:r>
              <a:rPr lang="en-GB" sz="1800">
                <a:solidFill>
                  <a:srgbClr val="00B050"/>
                </a:solidFill>
                <a:latin typeface="Play"/>
                <a:ea typeface="Play"/>
                <a:cs typeface="Play"/>
                <a:sym typeface="Play"/>
              </a:rPr>
              <a:t> in 1951. The WFD strives to work in the areas of education and culture to raise awareness and foster professional and societal solidarity. By organizing numerous national and international congresses, the WFD helps facilitate networking and exchange among deaf individuals.</a:t>
            </a:r>
            <a:endParaRPr sz="1800">
              <a:latin typeface="Play"/>
              <a:ea typeface="Play"/>
              <a:cs typeface="Play"/>
              <a:sym typeface="Play"/>
            </a:endParaRPr>
          </a:p>
          <a:p>
            <a:pPr indent="0" lvl="0" marL="457200" rtl="0" algn="just">
              <a:lnSpc>
                <a:spcPct val="107000"/>
              </a:lnSpc>
              <a:spcBef>
                <a:spcPts val="800"/>
              </a:spcBef>
              <a:spcAft>
                <a:spcPts val="0"/>
              </a:spcAft>
              <a:buNone/>
            </a:pPr>
            <a:r>
              <a:rPr lang="en-GB" sz="1800">
                <a:solidFill>
                  <a:srgbClr val="00B050"/>
                </a:solidFill>
                <a:latin typeface="Play"/>
                <a:ea typeface="Play"/>
                <a:cs typeface="Play"/>
                <a:sym typeface="Play"/>
              </a:rPr>
              <a:t>Nevertheless, the fight for accessibility in the education system continues, in order to achieve equal opportunities that, despite everything, are still far from being realized.</a:t>
            </a:r>
            <a:endParaRPr sz="1800">
              <a:latin typeface="Play"/>
              <a:ea typeface="Play"/>
              <a:cs typeface="Play"/>
              <a:sym typeface="Play"/>
            </a:endParaRPr>
          </a:p>
          <a:p>
            <a:pPr indent="0" lvl="0" marL="0" rtl="0" algn="l">
              <a:spcBef>
                <a:spcPts val="800"/>
              </a:spcBef>
              <a:spcAft>
                <a:spcPts val="0"/>
              </a:spcAft>
              <a:buNone/>
            </a:pPr>
            <a:r>
              <a:t/>
            </a:r>
            <a:endParaRPr/>
          </a:p>
        </p:txBody>
      </p:sp>
      <p:sp>
        <p:nvSpPr>
          <p:cNvPr id="521" name="Google Shape;52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4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4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4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4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4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4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9"/>
          <p:cNvSpPr/>
          <p:nvPr>
            <p:ph idx="2" type="pic"/>
          </p:nvPr>
        </p:nvSpPr>
        <p:spPr>
          <a:xfrm>
            <a:off x="1792288" y="612775"/>
            <a:ext cx="5486400" cy="4114800"/>
          </a:xfrm>
          <a:prstGeom prst="rect">
            <a:avLst/>
          </a:prstGeom>
          <a:noFill/>
          <a:ln>
            <a:noFill/>
          </a:ln>
        </p:spPr>
      </p:sp>
      <p:sp>
        <p:nvSpPr>
          <p:cNvPr id="68" name="Google Shape;68;p4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5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61140"/>
        </a:solidFill>
      </p:bgPr>
    </p:bg>
    <p:spTree>
      <p:nvGrpSpPr>
        <p:cNvPr id="9" name="Shape 9"/>
        <p:cNvGrpSpPr/>
        <p:nvPr/>
      </p:nvGrpSpPr>
      <p:grpSpPr>
        <a:xfrm>
          <a:off x="0" y="0"/>
          <a:ext cx="0" cy="0"/>
          <a:chOff x="0" y="0"/>
          <a:chExt cx="0" cy="0"/>
        </a:xfrm>
      </p:grpSpPr>
      <p:sp>
        <p:nvSpPr>
          <p:cNvPr id="10" name="Google Shape;10;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5.png"/><Relationship Id="rId13" Type="http://schemas.openxmlformats.org/officeDocument/2006/relationships/hyperlink" Target="https://deafstudies.eu" TargetMode="External"/><Relationship Id="rId12"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7.png"/><Relationship Id="rId6" Type="http://schemas.openxmlformats.org/officeDocument/2006/relationships/hyperlink" Target="https://de.wikipedia.org/wiki/Platon#/media/Datei:Head_Platon_Glyptothek_Munich_548.jpg" TargetMode="External"/><Relationship Id="rId7" Type="http://schemas.openxmlformats.org/officeDocument/2006/relationships/hyperlink" Target="https://en.wikipedia.org/wiki/Aristotle#/media/File:Aristotle_Altemps_Inv8575.jpg" TargetMode="External"/><Relationship Id="rId8" Type="http://schemas.openxmlformats.org/officeDocument/2006/relationships/image" Target="../media/image3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en.wikipedia.org/wiki/Augustine_of_Hippo#/media/File:Augustine_Lateran.jpg" TargetMode="External"/><Relationship Id="rId6" Type="http://schemas.openxmlformats.org/officeDocument/2006/relationships/hyperlink" Target="https://en.wikipedia.org/wiki/Justinian_I#/media/File:Mosaic_of_Justinianus_I_-_Basilica_San_Vitale_(Ravenna).jpg" TargetMode="External"/><Relationship Id="rId7" Type="http://schemas.openxmlformats.org/officeDocument/2006/relationships/image" Target="../media/image44.jpg"/><Relationship Id="rId8"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1.jpg"/><Relationship Id="rId6" Type="http://schemas.openxmlformats.org/officeDocument/2006/relationships/hyperlink" Target="https://en.wikipedia.org/wiki/Middle_Ages#/media/File:Cleric-Knight-Workman.jpg"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hyperlink" Target="https://de.wikipedia.org/wiki/Sixtinische_Kapelle#/media/Datei:Creaci%C3%B3n_de_Ad%C3%A1n_(Miguel_%C3%81ngel).jpg" TargetMode="External"/><Relationship Id="rId6" Type="http://schemas.openxmlformats.org/officeDocument/2006/relationships/image" Target="../media/image12.jpg"/><Relationship Id="rId7" Type="http://schemas.openxmlformats.org/officeDocument/2006/relationships/image" Target="../media/image2.png"/><Relationship Id="rId8"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9.gif"/><Relationship Id="rId6" Type="http://schemas.openxmlformats.org/officeDocument/2006/relationships/hyperlink" Target="https://en.wikipedia.org/wiki/Pedro_Ponce_de_Le%C3%B3n#/media/File:PedroPoncedeLeon.gif"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9.jpg"/><Relationship Id="rId4" Type="http://schemas.openxmlformats.org/officeDocument/2006/relationships/image" Target="../media/image26.jpg"/><Relationship Id="rId5" Type="http://schemas.openxmlformats.org/officeDocument/2006/relationships/image" Target="../media/image2.png"/><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hyperlink" Target="https://en.wikipedia.org/wiki/Johann_Konrad_Ammann#/media/File:Amman_J_C.jpg" TargetMode="External"/><Relationship Id="rId6" Type="http://schemas.openxmlformats.org/officeDocument/2006/relationships/image" Target="../media/image20.jpg"/><Relationship Id="rId7" Type="http://schemas.openxmlformats.org/officeDocument/2006/relationships/image" Target="../media/image2.png"/><Relationship Id="rId8"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hyperlink" Target="https://en.wikipedia.org/wiki/Jacob_Rodrigues_Pereira#/media/File:Jacob_Rodrigues_Pereira.png" TargetMode="External"/><Relationship Id="rId6" Type="http://schemas.openxmlformats.org/officeDocument/2006/relationships/image" Target="../media/image29.png"/><Relationship Id="rId7" Type="http://schemas.openxmlformats.org/officeDocument/2006/relationships/image" Target="../media/image2.png"/><Relationship Id="rId8"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hyperlink" Target="https://en.wikipedia.org/wiki/Charles-Michel_de_l%27%C3%89p%C3%A9e#/media/File:Charles-Michel_de_L'%C3%89p%C3%A9e.jpg" TargetMode="External"/><Relationship Id="rId6" Type="http://schemas.openxmlformats.org/officeDocument/2006/relationships/image" Target="../media/image18.jpg"/><Relationship Id="rId7" Type="http://schemas.openxmlformats.org/officeDocument/2006/relationships/image" Target="../media/image2.png"/><Relationship Id="rId8"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30.png"/><Relationship Id="rId5" Type="http://schemas.openxmlformats.org/officeDocument/2006/relationships/image" Target="../media/image32.png"/><Relationship Id="rId6" Type="http://schemas.openxmlformats.org/officeDocument/2006/relationships/image" Target="../media/image2.png"/><Relationship Id="rId7"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hyperlink" Target="https://en.wikipedia.org/wiki/%C3%89tienne_Bonnot_de_Condillac#/media/File:Etienne_de_Condillac.jpg" TargetMode="External"/><Relationship Id="rId6" Type="http://schemas.openxmlformats.org/officeDocument/2006/relationships/image" Target="../media/image21.jpg"/><Relationship Id="rId7" Type="http://schemas.openxmlformats.org/officeDocument/2006/relationships/image" Target="../media/image2.png"/><Relationship Id="rId8"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image" Target="../media/image28.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hyperlink" Target="https://deafhistory.eu/index.php/component/zoo/item/samuel-heinicke-d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hyperlink" Target="https://deafhistory.eu/index.php/component/zoo/item/17" TargetMode="External"/><Relationship Id="rId6" Type="http://schemas.openxmlformats.org/officeDocument/2006/relationships/image" Target="../media/image24.jpg"/><Relationship Id="rId7" Type="http://schemas.openxmlformats.org/officeDocument/2006/relationships/image" Target="../media/image2.png"/><Relationship Id="rId8"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image" Target="../media/image33.png"/><Relationship Id="rId6" Type="http://schemas.openxmlformats.org/officeDocument/2006/relationships/image" Target="../media/image2.png"/><Relationship Id="rId7"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30.png"/><Relationship Id="rId5" Type="http://schemas.openxmlformats.org/officeDocument/2006/relationships/image" Target="../media/image35.jpg"/><Relationship Id="rId6" Type="http://schemas.openxmlformats.org/officeDocument/2006/relationships/image" Target="../media/image2.png"/><Relationship Id="rId7"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image" Target="../media/image41.jpg"/><Relationship Id="rId6" Type="http://schemas.openxmlformats.org/officeDocument/2006/relationships/image" Target="../media/image2.png"/><Relationship Id="rId7"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image" Target="../media/image2.png"/><Relationship Id="rId6"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22.png"/><Relationship Id="rId9" Type="http://schemas.openxmlformats.org/officeDocument/2006/relationships/image" Target="../media/image1.png"/><Relationship Id="rId5" Type="http://schemas.openxmlformats.org/officeDocument/2006/relationships/image" Target="../media/image36.jpg"/><Relationship Id="rId6" Type="http://schemas.openxmlformats.org/officeDocument/2006/relationships/image" Target="../media/image37.jpg"/><Relationship Id="rId7" Type="http://schemas.openxmlformats.org/officeDocument/2006/relationships/image" Target="../media/image40.jpg"/><Relationship Id="rId8"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image" Target="../media/image57.jpg"/><Relationship Id="rId6" Type="http://schemas.openxmlformats.org/officeDocument/2006/relationships/image" Target="../media/image2.png"/><Relationship Id="rId7"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hyperlink" Target="https://americacomesalive.com/alice-cogswell-bright-child-who-inspired-education-for-deaf-in-u-s/" TargetMode="External"/><Relationship Id="rId6" Type="http://schemas.openxmlformats.org/officeDocument/2006/relationships/image" Target="../media/image38.jpg"/><Relationship Id="rId7" Type="http://schemas.openxmlformats.org/officeDocument/2006/relationships/image" Target="../media/image2.png"/><Relationship Id="rId8" Type="http://schemas.openxmlformats.org/officeDocument/2006/relationships/image" Target="../media/image1.png"/></Relationships>
</file>

<file path=ppt/slides/_rels/slide26.xml.rels><?xml version="1.0" encoding="UTF-8" standalone="yes"?><Relationships xmlns="http://schemas.openxmlformats.org/package/2006/relationships"><Relationship Id="rId10"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png"/><Relationship Id="rId5" Type="http://schemas.openxmlformats.org/officeDocument/2006/relationships/hyperlink" Target="https://upload.wikimedia.org/wikipedia/commons/4/41/Thomas_hopkins_gallaudet_posthumous_oil_painting_by_george_f_wright_1851.jpg" TargetMode="External"/><Relationship Id="rId6" Type="http://schemas.openxmlformats.org/officeDocument/2006/relationships/hyperlink" Target="https://deafhistory.eu/index.php/component/zoo/item/laurent-clerc-2" TargetMode="External"/><Relationship Id="rId7" Type="http://schemas.openxmlformats.org/officeDocument/2006/relationships/image" Target="../media/image51.jpg"/><Relationship Id="rId8" Type="http://schemas.openxmlformats.org/officeDocument/2006/relationships/image" Target="../media/image3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hyperlink" Target="https://abilitymagazine.com/gallaudet-universitys-virtual-challenge/" TargetMode="External"/><Relationship Id="rId6" Type="http://schemas.openxmlformats.org/officeDocument/2006/relationships/image" Target="../media/image50.jpg"/><Relationship Id="rId7" Type="http://schemas.openxmlformats.org/officeDocument/2006/relationships/image" Target="../media/image2.png"/><Relationship Id="rId8" Type="http://schemas.openxmlformats.org/officeDocument/2006/relationships/image" Target="../media/image1.png"/></Relationships>
</file>

<file path=ppt/slides/_rels/slide28.xml.rels><?xml version="1.0" encoding="UTF-8" standalone="yes"?><Relationships xmlns="http://schemas.openxmlformats.org/package/2006/relationships"><Relationship Id="rId10"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9.jpg"/><Relationship Id="rId4" Type="http://schemas.openxmlformats.org/officeDocument/2006/relationships/image" Target="../media/image8.png"/><Relationship Id="rId9" Type="http://schemas.openxmlformats.org/officeDocument/2006/relationships/image" Target="../media/image2.png"/><Relationship Id="rId5" Type="http://schemas.openxmlformats.org/officeDocument/2006/relationships/image" Target="../media/image7.png"/><Relationship Id="rId6" Type="http://schemas.openxmlformats.org/officeDocument/2006/relationships/hyperlink" Target="https://de.wikipedia.org/wiki/Gallaudet_University#/media/Datei:College_Hall,_Gallaudet_University.jpg" TargetMode="External"/><Relationship Id="rId7" Type="http://schemas.openxmlformats.org/officeDocument/2006/relationships/hyperlink" Target="https://de.wikipedia.org/wiki/Edward_Miner_Gallaudet#/media/Datei:Edward_Miner_Gallaudet_-_Brady-Handy.jpg" TargetMode="External"/><Relationship Id="rId8" Type="http://schemas.openxmlformats.org/officeDocument/2006/relationships/image" Target="../media/image5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30.png"/><Relationship Id="rId5"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30.png"/><Relationship Id="rId5" Type="http://schemas.openxmlformats.org/officeDocument/2006/relationships/image" Target="../media/image55.png"/><Relationship Id="rId6" Type="http://schemas.openxmlformats.org/officeDocument/2006/relationships/image" Target="../media/image2.png"/><Relationship Id="rId7"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30.png"/><Relationship Id="rId5" Type="http://schemas.openxmlformats.org/officeDocument/2006/relationships/image" Target="../media/image52.png"/><Relationship Id="rId6" Type="http://schemas.openxmlformats.org/officeDocument/2006/relationships/image" Target="../media/image2.png"/><Relationship Id="rId7"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30.png"/><Relationship Id="rId5" Type="http://schemas.openxmlformats.org/officeDocument/2006/relationships/image" Target="../media/image45.png"/><Relationship Id="rId6" Type="http://schemas.openxmlformats.org/officeDocument/2006/relationships/hyperlink" Target="https://deafhistory.eu/index.php/component/zoo/item/1880?Itemid=144"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1.png"/></Relationships>
</file>

<file path=ppt/slides/_rels/slide35.xml.rels><?xml version="1.0" encoding="UTF-8" standalone="yes"?><Relationships xmlns="http://schemas.openxmlformats.org/package/2006/relationships"><Relationship Id="rId11" Type="http://schemas.openxmlformats.org/officeDocument/2006/relationships/image" Target="../media/image54.png"/><Relationship Id="rId10" Type="http://schemas.openxmlformats.org/officeDocument/2006/relationships/image" Target="../media/image42.png"/><Relationship Id="rId12" Type="http://schemas.openxmlformats.org/officeDocument/2006/relationships/image" Target="../media/image48.png"/><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43.png"/><Relationship Id="rId5" Type="http://schemas.openxmlformats.org/officeDocument/2006/relationships/image" Target="../media/image1.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56.png"/></Relationships>
</file>

<file path=ppt/slides/_rels/slide36.xml.rels><?xml version="1.0" encoding="UTF-8" standalone="yes"?><Relationships xmlns="http://schemas.openxmlformats.org/package/2006/relationships"><Relationship Id="rId11" Type="http://schemas.openxmlformats.org/officeDocument/2006/relationships/image" Target="../media/image54.png"/><Relationship Id="rId10" Type="http://schemas.openxmlformats.org/officeDocument/2006/relationships/image" Target="../media/image42.png"/><Relationship Id="rId12" Type="http://schemas.openxmlformats.org/officeDocument/2006/relationships/image" Target="../media/image48.png"/><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43.png"/><Relationship Id="rId5" Type="http://schemas.openxmlformats.org/officeDocument/2006/relationships/image" Target="../media/image1.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5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2.png"/><Relationship Id="rId4" Type="http://schemas.openxmlformats.org/officeDocument/2006/relationships/image" Target="../media/image1.png"/><Relationship Id="rId5"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image" Target="../media/image2.pn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pSp>
        <p:nvGrpSpPr>
          <p:cNvPr id="88" name="Google Shape;88;p1"/>
          <p:cNvGrpSpPr/>
          <p:nvPr/>
        </p:nvGrpSpPr>
        <p:grpSpPr>
          <a:xfrm>
            <a:off x="0" y="-216991"/>
            <a:ext cx="2922084" cy="10503991"/>
            <a:chOff x="0" y="-57150"/>
            <a:chExt cx="769602" cy="2766483"/>
          </a:xfrm>
        </p:grpSpPr>
        <p:sp>
          <p:nvSpPr>
            <p:cNvPr id="89" name="Google Shape;89;p1"/>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1"/>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1" name="Google Shape;91;p1"/>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 name="Google Shape;92;p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 name="Google Shape;93;p1"/>
          <p:cNvSpPr txBox="1"/>
          <p:nvPr/>
        </p:nvSpPr>
        <p:spPr>
          <a:xfrm>
            <a:off x="3457349" y="3904550"/>
            <a:ext cx="14249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rgbClr val="FFFFFF"/>
                </a:solidFill>
                <a:latin typeface="Anton"/>
                <a:ea typeface="Anton"/>
                <a:cs typeface="Anton"/>
                <a:sym typeface="Anton"/>
              </a:rPr>
              <a:t>E</a:t>
            </a:r>
            <a:r>
              <a:rPr lang="en-GB" sz="8000">
                <a:solidFill>
                  <a:srgbClr val="FFFFFF"/>
                </a:solidFill>
                <a:latin typeface="Anton"/>
                <a:ea typeface="Anton"/>
                <a:cs typeface="Anton"/>
                <a:sym typeface="Anton"/>
              </a:rPr>
              <a:t>ducazione dei sordi in Europa</a:t>
            </a:r>
            <a:endParaRPr/>
          </a:p>
        </p:txBody>
      </p:sp>
      <p:sp>
        <p:nvSpPr>
          <p:cNvPr id="94" name="Google Shape;94;p1"/>
          <p:cNvSpPr txBox="1"/>
          <p:nvPr/>
        </p:nvSpPr>
        <p:spPr>
          <a:xfrm>
            <a:off x="3443177" y="5348123"/>
            <a:ext cx="11401500" cy="492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3200">
                <a:solidFill>
                  <a:srgbClr val="FFFFFF"/>
                </a:solidFill>
                <a:latin typeface="Quicksand Medium"/>
                <a:ea typeface="Quicksand Medium"/>
                <a:cs typeface="Quicksand Medium"/>
                <a:sym typeface="Quicksand Medium"/>
              </a:rPr>
              <a:t>Dal passato a oggi</a:t>
            </a:r>
            <a:endParaRPr>
              <a:latin typeface="Quicksand Medium"/>
              <a:ea typeface="Quicksand Medium"/>
              <a:cs typeface="Quicksand Medium"/>
              <a:sym typeface="Quicksand Medium"/>
            </a:endParaRPr>
          </a:p>
        </p:txBody>
      </p:sp>
      <p:sp>
        <p:nvSpPr>
          <p:cNvPr id="95" name="Google Shape;95;p1"/>
          <p:cNvSpPr txBox="1"/>
          <p:nvPr/>
        </p:nvSpPr>
        <p:spPr>
          <a:xfrm>
            <a:off x="3457354" y="3428788"/>
            <a:ext cx="8667900" cy="3540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lang="en-GB" sz="2299">
                <a:solidFill>
                  <a:srgbClr val="FFFFFF"/>
                </a:solidFill>
                <a:latin typeface="Quicksand Medium"/>
                <a:ea typeface="Quicksand Medium"/>
                <a:cs typeface="Quicksand Medium"/>
                <a:sym typeface="Quicksand Medium"/>
              </a:rPr>
              <a:t>W</a:t>
            </a:r>
            <a:r>
              <a:rPr lang="en-GB" sz="2299">
                <a:solidFill>
                  <a:srgbClr val="FFFFFF"/>
                </a:solidFill>
                <a:latin typeface="Quicksand Medium"/>
                <a:ea typeface="Quicksand Medium"/>
                <a:cs typeface="Quicksand Medium"/>
                <a:sym typeface="Quicksand Medium"/>
              </a:rPr>
              <a:t>orkshop di </a:t>
            </a:r>
            <a:r>
              <a:rPr lang="en-GB" sz="2299">
                <a:solidFill>
                  <a:schemeClr val="lt1"/>
                </a:solidFill>
                <a:latin typeface="Quicksand Medium"/>
                <a:ea typeface="Quicksand Medium"/>
                <a:cs typeface="Quicksand Medium"/>
                <a:sym typeface="Quicksand Medium"/>
              </a:rPr>
              <a:t>Deaf Studies</a:t>
            </a:r>
            <a:endParaRPr>
              <a:latin typeface="Quicksand Medium"/>
              <a:ea typeface="Quicksand Medium"/>
              <a:cs typeface="Quicksand Medium"/>
              <a:sym typeface="Quicksa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grpSp>
        <p:nvGrpSpPr>
          <p:cNvPr id="100" name="Google Shape;100;p2"/>
          <p:cNvGrpSpPr/>
          <p:nvPr/>
        </p:nvGrpSpPr>
        <p:grpSpPr>
          <a:xfrm>
            <a:off x="0" y="-216991"/>
            <a:ext cx="2922084" cy="10503991"/>
            <a:chOff x="0" y="-57150"/>
            <a:chExt cx="769602" cy="2766483"/>
          </a:xfrm>
        </p:grpSpPr>
        <p:sp>
          <p:nvSpPr>
            <p:cNvPr id="101" name="Google Shape;101;p2"/>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2"/>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3" name="Google Shape;103;p2"/>
          <p:cNvSpPr/>
          <p:nvPr/>
        </p:nvSpPr>
        <p:spPr>
          <a:xfrm>
            <a:off x="-331548" y="0"/>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 name="Google Shape;104;p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2"/>
          <p:cNvSpPr txBox="1"/>
          <p:nvPr/>
        </p:nvSpPr>
        <p:spPr>
          <a:xfrm>
            <a:off x="4445567" y="2440425"/>
            <a:ext cx="30984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rgbClr val="FFFFFF"/>
                </a:solidFill>
                <a:latin typeface="Anton"/>
                <a:ea typeface="Anton"/>
                <a:cs typeface="Anton"/>
                <a:sym typeface="Anton"/>
              </a:rPr>
              <a:t>Indice</a:t>
            </a:r>
            <a:endParaRPr/>
          </a:p>
        </p:txBody>
      </p:sp>
      <p:sp>
        <p:nvSpPr>
          <p:cNvPr id="106" name="Google Shape;106;p2"/>
          <p:cNvSpPr txBox="1"/>
          <p:nvPr/>
        </p:nvSpPr>
        <p:spPr>
          <a:xfrm>
            <a:off x="4311915" y="4176101"/>
            <a:ext cx="10426800" cy="1539300"/>
          </a:xfrm>
          <a:prstGeom prst="rect">
            <a:avLst/>
          </a:prstGeom>
          <a:noFill/>
          <a:ln>
            <a:noFill/>
          </a:ln>
        </p:spPr>
        <p:txBody>
          <a:bodyPr anchorCtr="0" anchor="t" bIns="0" lIns="0" spcFirstLastPara="1" rIns="0" wrap="square" tIns="0">
            <a:spAutoFit/>
          </a:bodyPr>
          <a:lstStyle/>
          <a:p>
            <a:pPr indent="-498511" lvl="1" marL="604511" marR="0" rtl="0" algn="l">
              <a:lnSpc>
                <a:spcPct val="150000"/>
              </a:lnSpc>
              <a:spcBef>
                <a:spcPts val="0"/>
              </a:spcBef>
              <a:spcAft>
                <a:spcPts val="0"/>
              </a:spcAft>
              <a:buClr>
                <a:srgbClr val="FFFFFF"/>
              </a:buClr>
              <a:buSzPts val="4000"/>
              <a:buFont typeface="Quicksand Medium"/>
              <a:buChar char="•"/>
            </a:pPr>
            <a:r>
              <a:rPr i="0" lang="en-GB" sz="4000" u="none" cap="none" strike="noStrike">
                <a:solidFill>
                  <a:srgbClr val="FFFFFF"/>
                </a:solidFill>
                <a:latin typeface="Quicksand Medium"/>
                <a:ea typeface="Quicksand Medium"/>
                <a:cs typeface="Quicksand Medium"/>
                <a:sym typeface="Quicksand Medium"/>
              </a:rPr>
              <a:t>Panoramica storica</a:t>
            </a:r>
            <a:endParaRPr>
              <a:latin typeface="Quicksand Medium"/>
              <a:ea typeface="Quicksand Medium"/>
              <a:cs typeface="Quicksand Medium"/>
              <a:sym typeface="Quicksand Medium"/>
            </a:endParaRPr>
          </a:p>
          <a:p>
            <a:pPr indent="-498511" lvl="1" marL="604511" marR="0" rtl="0" algn="l">
              <a:lnSpc>
                <a:spcPct val="150000"/>
              </a:lnSpc>
              <a:spcBef>
                <a:spcPts val="0"/>
              </a:spcBef>
              <a:spcAft>
                <a:spcPts val="0"/>
              </a:spcAft>
              <a:buClr>
                <a:srgbClr val="FFFFFF"/>
              </a:buClr>
              <a:buSzPts val="4000"/>
              <a:buFont typeface="Quicksand Medium"/>
              <a:buChar char="•"/>
            </a:pPr>
            <a:r>
              <a:rPr i="0" lang="en-GB" sz="4000" u="none" cap="none" strike="noStrike">
                <a:solidFill>
                  <a:srgbClr val="FFFFFF"/>
                </a:solidFill>
                <a:latin typeface="Quicksand Medium"/>
                <a:ea typeface="Quicksand Medium"/>
                <a:cs typeface="Quicksand Medium"/>
                <a:sym typeface="Quicksand Medium"/>
              </a:rPr>
              <a:t>L'</a:t>
            </a:r>
            <a:r>
              <a:rPr lang="en-GB" sz="4000">
                <a:solidFill>
                  <a:srgbClr val="FFFFFF"/>
                </a:solidFill>
                <a:latin typeface="Quicksand Medium"/>
                <a:ea typeface="Quicksand Medium"/>
                <a:cs typeface="Quicksand Medium"/>
                <a:sym typeface="Quicksand Medium"/>
              </a:rPr>
              <a:t>educazione</a:t>
            </a:r>
            <a:r>
              <a:rPr i="0" lang="en-GB" sz="4000" u="none" cap="none" strike="noStrike">
                <a:solidFill>
                  <a:srgbClr val="FFFFFF"/>
                </a:solidFill>
                <a:latin typeface="Quicksand Medium"/>
                <a:ea typeface="Quicksand Medium"/>
                <a:cs typeface="Quicksand Medium"/>
                <a:sym typeface="Quicksand Medium"/>
              </a:rPr>
              <a:t> de</a:t>
            </a:r>
            <a:r>
              <a:rPr lang="en-GB" sz="4000">
                <a:solidFill>
                  <a:srgbClr val="FFFFFF"/>
                </a:solidFill>
                <a:latin typeface="Quicksand Medium"/>
                <a:ea typeface="Quicksand Medium"/>
                <a:cs typeface="Quicksand Medium"/>
                <a:sym typeface="Quicksand Medium"/>
              </a:rPr>
              <a:t>i sordi</a:t>
            </a:r>
            <a:r>
              <a:rPr i="0" lang="en-GB" sz="4000" u="none" cap="none" strike="noStrike">
                <a:solidFill>
                  <a:srgbClr val="FFFFFF"/>
                </a:solidFill>
                <a:latin typeface="Quicksand Medium"/>
                <a:ea typeface="Quicksand Medium"/>
                <a:cs typeface="Quicksand Medium"/>
                <a:sym typeface="Quicksand Medium"/>
              </a:rPr>
              <a:t> in Europa oggi</a:t>
            </a:r>
            <a:endParaRPr>
              <a:latin typeface="Quicksand Medium"/>
              <a:ea typeface="Quicksand Medium"/>
              <a:cs typeface="Quicksand Medium"/>
              <a:sym typeface="Quicksan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3"/>
          <p:cNvSpPr/>
          <p:nvPr/>
        </p:nvSpPr>
        <p:spPr>
          <a:xfrm>
            <a:off x="14434201" y="639132"/>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3"/>
          <p:cNvSpPr/>
          <p:nvPr/>
        </p:nvSpPr>
        <p:spPr>
          <a:xfrm>
            <a:off x="3446958" y="3699228"/>
            <a:ext cx="1156015" cy="728290"/>
          </a:xfrm>
          <a:custGeom>
            <a:rect b="b" l="l" r="r" t="t"/>
            <a:pathLst>
              <a:path extrusionOk="0" h="728290" w="1156015">
                <a:moveTo>
                  <a:pt x="0" y="0"/>
                </a:moveTo>
                <a:lnTo>
                  <a:pt x="1156016" y="0"/>
                </a:lnTo>
                <a:lnTo>
                  <a:pt x="1156016" y="728289"/>
                </a:lnTo>
                <a:lnTo>
                  <a:pt x="0" y="72828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3"/>
          <p:cNvSpPr/>
          <p:nvPr/>
        </p:nvSpPr>
        <p:spPr>
          <a:xfrm>
            <a:off x="3891781" y="4535744"/>
            <a:ext cx="711193" cy="711193"/>
          </a:xfrm>
          <a:custGeom>
            <a:rect b="b" l="l" r="r" t="t"/>
            <a:pathLst>
              <a:path extrusionOk="0" h="711193" w="711193">
                <a:moveTo>
                  <a:pt x="0" y="0"/>
                </a:moveTo>
                <a:lnTo>
                  <a:pt x="711193" y="0"/>
                </a:lnTo>
                <a:lnTo>
                  <a:pt x="711193" y="711193"/>
                </a:lnTo>
                <a:lnTo>
                  <a:pt x="0" y="711193"/>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3"/>
          <p:cNvSpPr/>
          <p:nvPr/>
        </p:nvSpPr>
        <p:spPr>
          <a:xfrm>
            <a:off x="3876881" y="5552822"/>
            <a:ext cx="726093" cy="726093"/>
          </a:xfrm>
          <a:custGeom>
            <a:rect b="b" l="l" r="r" t="t"/>
            <a:pathLst>
              <a:path extrusionOk="0" h="726093" w="726093">
                <a:moveTo>
                  <a:pt x="0" y="0"/>
                </a:moveTo>
                <a:lnTo>
                  <a:pt x="726093" y="0"/>
                </a:lnTo>
                <a:lnTo>
                  <a:pt x="726093" y="726093"/>
                </a:lnTo>
                <a:lnTo>
                  <a:pt x="0" y="726093"/>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6" name="Google Shape;116;p3"/>
          <p:cNvGrpSpPr/>
          <p:nvPr/>
        </p:nvGrpSpPr>
        <p:grpSpPr>
          <a:xfrm>
            <a:off x="-228300" y="6944209"/>
            <a:ext cx="18940740" cy="4430740"/>
            <a:chOff x="0" y="-57150"/>
            <a:chExt cx="4988508" cy="1166944"/>
          </a:xfrm>
        </p:grpSpPr>
        <p:sp>
          <p:nvSpPr>
            <p:cNvPr id="117" name="Google Shape;117;p3"/>
            <p:cNvSpPr/>
            <p:nvPr/>
          </p:nvSpPr>
          <p:spPr>
            <a:xfrm>
              <a:off x="0" y="0"/>
              <a:ext cx="4988508" cy="1109794"/>
            </a:xfrm>
            <a:custGeom>
              <a:rect b="b" l="l" r="r" t="t"/>
              <a:pathLst>
                <a:path extrusionOk="0" h="1109794" w="4988508">
                  <a:moveTo>
                    <a:pt x="0" y="0"/>
                  </a:moveTo>
                  <a:lnTo>
                    <a:pt x="4988508" y="0"/>
                  </a:lnTo>
                  <a:lnTo>
                    <a:pt x="4988508" y="1109794"/>
                  </a:lnTo>
                  <a:lnTo>
                    <a:pt x="0" y="1109794"/>
                  </a:lnTo>
                  <a:close/>
                </a:path>
              </a:pathLst>
            </a:custGeom>
            <a:solidFill>
              <a:srgbClr val="F7F1D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3"/>
            <p:cNvSpPr txBox="1"/>
            <p:nvPr/>
          </p:nvSpPr>
          <p:spPr>
            <a:xfrm>
              <a:off x="0" y="-57150"/>
              <a:ext cx="4988508" cy="116694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9" name="Google Shape;119;p3"/>
          <p:cNvSpPr/>
          <p:nvPr/>
        </p:nvSpPr>
        <p:spPr>
          <a:xfrm>
            <a:off x="15692648" y="7710148"/>
            <a:ext cx="1489130" cy="1938541"/>
          </a:xfrm>
          <a:custGeom>
            <a:rect b="b" l="l" r="r" t="t"/>
            <a:pathLst>
              <a:path extrusionOk="0" h="1938541" w="1489130">
                <a:moveTo>
                  <a:pt x="0" y="0"/>
                </a:moveTo>
                <a:lnTo>
                  <a:pt x="1489129" y="0"/>
                </a:lnTo>
                <a:lnTo>
                  <a:pt x="1489129" y="1938541"/>
                </a:lnTo>
                <a:lnTo>
                  <a:pt x="0" y="1938541"/>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 name="Google Shape;120;p3"/>
          <p:cNvSpPr/>
          <p:nvPr/>
        </p:nvSpPr>
        <p:spPr>
          <a:xfrm>
            <a:off x="8989462" y="7963384"/>
            <a:ext cx="3063250" cy="1432070"/>
          </a:xfrm>
          <a:custGeom>
            <a:rect b="b" l="l" r="r" t="t"/>
            <a:pathLst>
              <a:path extrusionOk="0" h="1432070" w="3063250">
                <a:moveTo>
                  <a:pt x="0" y="0"/>
                </a:moveTo>
                <a:lnTo>
                  <a:pt x="3063251" y="0"/>
                </a:lnTo>
                <a:lnTo>
                  <a:pt x="3063251" y="1432069"/>
                </a:lnTo>
                <a:lnTo>
                  <a:pt x="0" y="1432069"/>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3"/>
          <p:cNvSpPr/>
          <p:nvPr/>
        </p:nvSpPr>
        <p:spPr>
          <a:xfrm>
            <a:off x="12957588" y="7710148"/>
            <a:ext cx="1831642" cy="1834741"/>
          </a:xfrm>
          <a:custGeom>
            <a:rect b="b" l="l" r="r" t="t"/>
            <a:pathLst>
              <a:path extrusionOk="0" h="1834741" w="1831642">
                <a:moveTo>
                  <a:pt x="0" y="0"/>
                </a:moveTo>
                <a:lnTo>
                  <a:pt x="1831642" y="0"/>
                </a:lnTo>
                <a:lnTo>
                  <a:pt x="1831642" y="1834741"/>
                </a:lnTo>
                <a:lnTo>
                  <a:pt x="0" y="183474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3"/>
          <p:cNvSpPr/>
          <p:nvPr/>
        </p:nvSpPr>
        <p:spPr>
          <a:xfrm>
            <a:off x="1106223" y="8346748"/>
            <a:ext cx="3002948" cy="645634"/>
          </a:xfrm>
          <a:custGeom>
            <a:rect b="b" l="l" r="r" t="t"/>
            <a:pathLst>
              <a:path extrusionOk="0" h="645634" w="3002948">
                <a:moveTo>
                  <a:pt x="0" y="0"/>
                </a:moveTo>
                <a:lnTo>
                  <a:pt x="3002947" y="0"/>
                </a:lnTo>
                <a:lnTo>
                  <a:pt x="3002947" y="645634"/>
                </a:lnTo>
                <a:lnTo>
                  <a:pt x="0" y="645634"/>
                </a:lnTo>
                <a:lnTo>
                  <a:pt x="0" y="0"/>
                </a:lnTo>
                <a:close/>
              </a:path>
            </a:pathLst>
          </a:custGeom>
          <a:blipFill rotWithShape="1">
            <a:blip r:embed="rId11">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3"/>
          <p:cNvSpPr/>
          <p:nvPr/>
        </p:nvSpPr>
        <p:spPr>
          <a:xfrm>
            <a:off x="5014045" y="8047954"/>
            <a:ext cx="3070542" cy="1159130"/>
          </a:xfrm>
          <a:custGeom>
            <a:rect b="b" l="l" r="r" t="t"/>
            <a:pathLst>
              <a:path extrusionOk="0" h="1159130" w="3070542">
                <a:moveTo>
                  <a:pt x="0" y="0"/>
                </a:moveTo>
                <a:lnTo>
                  <a:pt x="3070542" y="0"/>
                </a:lnTo>
                <a:lnTo>
                  <a:pt x="3070542" y="1159129"/>
                </a:lnTo>
                <a:lnTo>
                  <a:pt x="0" y="1159129"/>
                </a:lnTo>
                <a:lnTo>
                  <a:pt x="0" y="0"/>
                </a:lnTo>
                <a:close/>
              </a:path>
            </a:pathLst>
          </a:custGeom>
          <a:blipFill rotWithShape="1">
            <a:blip r:embed="rId1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p3"/>
          <p:cNvSpPr txBox="1"/>
          <p:nvPr/>
        </p:nvSpPr>
        <p:spPr>
          <a:xfrm>
            <a:off x="2157052" y="1867850"/>
            <a:ext cx="4159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rgbClr val="FFFFFF"/>
                </a:solidFill>
                <a:latin typeface="Anton"/>
                <a:ea typeface="Anton"/>
                <a:cs typeface="Anton"/>
                <a:sym typeface="Anton"/>
              </a:rPr>
              <a:t>Contatti</a:t>
            </a:r>
            <a:endParaRPr/>
          </a:p>
        </p:txBody>
      </p:sp>
      <p:sp>
        <p:nvSpPr>
          <p:cNvPr id="125" name="Google Shape;125;p3"/>
          <p:cNvSpPr txBox="1"/>
          <p:nvPr/>
        </p:nvSpPr>
        <p:spPr>
          <a:xfrm>
            <a:off x="4863628" y="3711204"/>
            <a:ext cx="38994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None/>
            </a:pPr>
            <a:r>
              <a:rPr lang="en-GB" sz="2461" u="sng">
                <a:solidFill>
                  <a:srgbClr val="FFFFFF"/>
                </a:solidFill>
                <a:latin typeface="Quicksand Medium"/>
                <a:ea typeface="Quicksand Medium"/>
                <a:cs typeface="Quicksand Medium"/>
                <a:sym typeface="Quicksand Medium"/>
                <a:hlinkClick r:id="rId13">
                  <a:extLst>
                    <a:ext uri="{A12FA001-AC4F-418D-AE19-62706E023703}">
                      <ahyp:hlinkClr val="tx"/>
                    </a:ext>
                  </a:extLst>
                </a:hlinkClick>
              </a:rPr>
              <a:t>https://deafstudies.eu/</a:t>
            </a:r>
            <a:endParaRPr>
              <a:latin typeface="Quicksand Medium"/>
              <a:ea typeface="Quicksand Medium"/>
              <a:cs typeface="Quicksand Medium"/>
              <a:sym typeface="Quicksand Medium"/>
            </a:endParaRPr>
          </a:p>
        </p:txBody>
      </p:sp>
      <p:sp>
        <p:nvSpPr>
          <p:cNvPr id="126" name="Google Shape;126;p3"/>
          <p:cNvSpPr txBox="1"/>
          <p:nvPr/>
        </p:nvSpPr>
        <p:spPr>
          <a:xfrm>
            <a:off x="4863628" y="4683302"/>
            <a:ext cx="59568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None/>
            </a:pPr>
            <a:r>
              <a:rPr lang="en-GB" sz="2461">
                <a:solidFill>
                  <a:srgbClr val="FFFFFF"/>
                </a:solidFill>
                <a:latin typeface="Quicksand Medium"/>
                <a:ea typeface="Quicksand Medium"/>
                <a:cs typeface="Quicksand Medium"/>
                <a:sym typeface="Quicksand Medium"/>
              </a:rPr>
              <a:t>Deaf Culture, Heritage and Diversity</a:t>
            </a:r>
            <a:endParaRPr>
              <a:latin typeface="Quicksand Medium"/>
              <a:ea typeface="Quicksand Medium"/>
              <a:cs typeface="Quicksand Medium"/>
              <a:sym typeface="Quicksand Medium"/>
            </a:endParaRPr>
          </a:p>
        </p:txBody>
      </p:sp>
      <p:sp>
        <p:nvSpPr>
          <p:cNvPr id="127" name="Google Shape;127;p3"/>
          <p:cNvSpPr txBox="1"/>
          <p:nvPr/>
        </p:nvSpPr>
        <p:spPr>
          <a:xfrm>
            <a:off x="4863629" y="5655400"/>
            <a:ext cx="2985000" cy="3789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None/>
            </a:pPr>
            <a:r>
              <a:rPr lang="en-GB" sz="2461">
                <a:solidFill>
                  <a:srgbClr val="FFFFFF"/>
                </a:solidFill>
                <a:latin typeface="Quicksand Medium"/>
                <a:ea typeface="Quicksand Medium"/>
                <a:cs typeface="Quicksand Medium"/>
                <a:sym typeface="Quicksand Medium"/>
              </a:rPr>
              <a:t>@deafstudies.eu</a:t>
            </a:r>
            <a:endParaRPr>
              <a:latin typeface="Quicksand Medium"/>
              <a:ea typeface="Quicksand Medium"/>
              <a:cs typeface="Quicksand Medium"/>
              <a:sym typeface="Quicksand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grpSp>
        <p:nvGrpSpPr>
          <p:cNvPr id="132" name="Google Shape;132;p4"/>
          <p:cNvGrpSpPr/>
          <p:nvPr/>
        </p:nvGrpSpPr>
        <p:grpSpPr>
          <a:xfrm>
            <a:off x="1219200" y="3818811"/>
            <a:ext cx="15278102" cy="3657600"/>
            <a:chOff x="1340025" y="3818811"/>
            <a:chExt cx="15278102" cy="3657600"/>
          </a:xfrm>
        </p:grpSpPr>
        <p:pic>
          <p:nvPicPr>
            <p:cNvPr id="133" name="Google Shape;133;p4"/>
            <p:cNvPicPr preferRelativeResize="0"/>
            <p:nvPr/>
          </p:nvPicPr>
          <p:blipFill rotWithShape="1">
            <a:blip r:embed="rId3">
              <a:alphaModFix/>
            </a:blip>
            <a:srcRect b="0" l="0" r="0" t="0"/>
            <a:stretch/>
          </p:blipFill>
          <p:spPr>
            <a:xfrm>
              <a:off x="1340025" y="3818811"/>
              <a:ext cx="15278102" cy="3657600"/>
            </a:xfrm>
            <a:prstGeom prst="rect">
              <a:avLst/>
            </a:prstGeom>
            <a:noFill/>
            <a:ln>
              <a:noFill/>
            </a:ln>
          </p:spPr>
        </p:pic>
        <p:sp>
          <p:nvSpPr>
            <p:cNvPr id="134" name="Google Shape;134;p4"/>
            <p:cNvSpPr/>
            <p:nvPr/>
          </p:nvSpPr>
          <p:spPr>
            <a:xfrm>
              <a:off x="10210799" y="681990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 name="Google Shape;135;p4"/>
            <p:cNvSpPr/>
            <p:nvPr/>
          </p:nvSpPr>
          <p:spPr>
            <a:xfrm>
              <a:off x="12426971" y="6484686"/>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 name="Google Shape;136;p4"/>
            <p:cNvSpPr/>
            <p:nvPr/>
          </p:nvSpPr>
          <p:spPr>
            <a:xfrm>
              <a:off x="8111977" y="5187406"/>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7" name="Google Shape;137;p4"/>
            <p:cNvSpPr/>
            <p:nvPr/>
          </p:nvSpPr>
          <p:spPr>
            <a:xfrm>
              <a:off x="14027172" y="6644028"/>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 name="Google Shape;138;p4"/>
            <p:cNvSpPr/>
            <p:nvPr/>
          </p:nvSpPr>
          <p:spPr>
            <a:xfrm>
              <a:off x="5410199" y="606405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9" name="Google Shape;139;p4"/>
            <p:cNvSpPr/>
            <p:nvPr/>
          </p:nvSpPr>
          <p:spPr>
            <a:xfrm>
              <a:off x="2044655" y="4381500"/>
              <a:ext cx="228601" cy="228600"/>
            </a:xfrm>
            <a:prstGeom prst="ellipse">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40" name="Google Shape;140;p4"/>
          <p:cNvSpPr/>
          <p:nvPr/>
        </p:nvSpPr>
        <p:spPr>
          <a:xfrm>
            <a:off x="0" y="4263"/>
            <a:ext cx="3585179" cy="2015169"/>
          </a:xfrm>
          <a:custGeom>
            <a:rect b="b" l="l" r="r" t="t"/>
            <a:pathLst>
              <a:path extrusionOk="0" h="2015169" w="3585179">
                <a:moveTo>
                  <a:pt x="0" y="0"/>
                </a:moveTo>
                <a:lnTo>
                  <a:pt x="3585179" y="0"/>
                </a:lnTo>
                <a:lnTo>
                  <a:pt x="3585179" y="2015169"/>
                </a:lnTo>
                <a:lnTo>
                  <a:pt x="0" y="201516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 name="Google Shape;141;p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 name="Google Shape;142;p4"/>
          <p:cNvSpPr txBox="1"/>
          <p:nvPr/>
        </p:nvSpPr>
        <p:spPr>
          <a:xfrm>
            <a:off x="11159524" y="5617843"/>
            <a:ext cx="25218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Controversia sui m</a:t>
            </a:r>
            <a:r>
              <a:rPr b="1" lang="en-GB" sz="2400">
                <a:solidFill>
                  <a:schemeClr val="lt1"/>
                </a:solidFill>
                <a:latin typeface="Quicksand"/>
                <a:ea typeface="Quicksand"/>
                <a:cs typeface="Quicksand"/>
                <a:sym typeface="Quicksand"/>
              </a:rPr>
              <a:t>etodi</a:t>
            </a:r>
            <a:endParaRPr/>
          </a:p>
        </p:txBody>
      </p:sp>
      <p:sp>
        <p:nvSpPr>
          <p:cNvPr id="143" name="Google Shape;143;p4"/>
          <p:cNvSpPr txBox="1"/>
          <p:nvPr/>
        </p:nvSpPr>
        <p:spPr>
          <a:xfrm>
            <a:off x="4064282" y="1534517"/>
            <a:ext cx="8584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rgbClr val="FFFFFF"/>
                </a:solidFill>
                <a:latin typeface="Anton"/>
                <a:ea typeface="Anton"/>
                <a:cs typeface="Anton"/>
                <a:sym typeface="Anton"/>
              </a:rPr>
              <a:t>Panoramica storica</a:t>
            </a:r>
            <a:endParaRPr/>
          </a:p>
        </p:txBody>
      </p:sp>
      <p:sp>
        <p:nvSpPr>
          <p:cNvPr id="144" name="Google Shape;144;p4"/>
          <p:cNvSpPr txBox="1"/>
          <p:nvPr/>
        </p:nvSpPr>
        <p:spPr>
          <a:xfrm>
            <a:off x="181321" y="4796543"/>
            <a:ext cx="29718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Quicksand"/>
                <a:ea typeface="Quicksand"/>
                <a:cs typeface="Quicksand"/>
                <a:sym typeface="Quicksand"/>
              </a:rPr>
              <a:t>A</a:t>
            </a:r>
            <a:r>
              <a:rPr b="1" lang="en-GB" sz="2400">
                <a:solidFill>
                  <a:schemeClr val="lt1"/>
                </a:solidFill>
                <a:latin typeface="Quicksand"/>
                <a:ea typeface="Quicksand"/>
                <a:cs typeface="Quicksand"/>
                <a:sym typeface="Quicksand"/>
              </a:rPr>
              <a:t>ntica Grecia e Antica Roma</a:t>
            </a:r>
            <a:endParaRPr/>
          </a:p>
        </p:txBody>
      </p:sp>
      <p:sp>
        <p:nvSpPr>
          <p:cNvPr id="145" name="Google Shape;145;p4"/>
          <p:cNvSpPr txBox="1"/>
          <p:nvPr/>
        </p:nvSpPr>
        <p:spPr>
          <a:xfrm>
            <a:off x="4304168" y="6442121"/>
            <a:ext cx="19704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Quicksand"/>
                <a:ea typeface="Quicksand"/>
                <a:cs typeface="Quicksand"/>
                <a:sym typeface="Quicksand"/>
              </a:rPr>
              <a:t>Medioevo</a:t>
            </a:r>
            <a:endParaRPr/>
          </a:p>
        </p:txBody>
      </p:sp>
      <p:sp>
        <p:nvSpPr>
          <p:cNvPr id="146" name="Google Shape;146;p4"/>
          <p:cNvSpPr txBox="1"/>
          <p:nvPr/>
        </p:nvSpPr>
        <p:spPr>
          <a:xfrm>
            <a:off x="7072875" y="4642750"/>
            <a:ext cx="23520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Quicksand"/>
                <a:ea typeface="Quicksand"/>
                <a:cs typeface="Quicksand"/>
                <a:sym typeface="Quicksand"/>
              </a:rPr>
              <a:t>Rinascimento</a:t>
            </a:r>
            <a:endParaRPr/>
          </a:p>
        </p:txBody>
      </p:sp>
      <p:sp>
        <p:nvSpPr>
          <p:cNvPr id="147" name="Google Shape;147;p4"/>
          <p:cNvSpPr txBox="1"/>
          <p:nvPr/>
        </p:nvSpPr>
        <p:spPr>
          <a:xfrm>
            <a:off x="8382615" y="7214458"/>
            <a:ext cx="34146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Età dell'Illuminismo</a:t>
            </a:r>
            <a:endParaRPr/>
          </a:p>
        </p:txBody>
      </p:sp>
      <p:sp>
        <p:nvSpPr>
          <p:cNvPr id="148" name="Google Shape;148;p4"/>
          <p:cNvSpPr txBox="1"/>
          <p:nvPr/>
        </p:nvSpPr>
        <p:spPr>
          <a:xfrm>
            <a:off x="12750200" y="7060913"/>
            <a:ext cx="31230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Congresso di Milano del 1880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grpSp>
        <p:nvGrpSpPr>
          <p:cNvPr id="154" name="Google Shape;154;p5"/>
          <p:cNvGrpSpPr/>
          <p:nvPr/>
        </p:nvGrpSpPr>
        <p:grpSpPr>
          <a:xfrm>
            <a:off x="-82650" y="-216991"/>
            <a:ext cx="3499232" cy="10503991"/>
            <a:chOff x="0" y="-57150"/>
            <a:chExt cx="769602" cy="2766483"/>
          </a:xfrm>
        </p:grpSpPr>
        <p:sp>
          <p:nvSpPr>
            <p:cNvPr id="155" name="Google Shape;155;p5"/>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 name="Google Shape;156;p5"/>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7" name="Google Shape;157;p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p5"/>
          <p:cNvSpPr/>
          <p:nvPr/>
        </p:nvSpPr>
        <p:spPr>
          <a:xfrm>
            <a:off x="14712066" y="9365888"/>
            <a:ext cx="3347649" cy="746247"/>
          </a:xfrm>
          <a:custGeom>
            <a:rect b="b" l="l" r="r" t="t"/>
            <a:pathLst>
              <a:path extrusionOk="0" h="746247" w="3347649">
                <a:moveTo>
                  <a:pt x="0" y="0"/>
                </a:moveTo>
                <a:lnTo>
                  <a:pt x="3347649" y="0"/>
                </a:lnTo>
                <a:lnTo>
                  <a:pt x="3347649" y="746247"/>
                </a:lnTo>
                <a:lnTo>
                  <a:pt x="0" y="7462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 name="Google Shape;159;p5"/>
          <p:cNvSpPr txBox="1"/>
          <p:nvPr/>
        </p:nvSpPr>
        <p:spPr>
          <a:xfrm>
            <a:off x="3930625" y="2866250"/>
            <a:ext cx="12753300" cy="3447900"/>
          </a:xfrm>
          <a:prstGeom prst="rect">
            <a:avLst/>
          </a:prstGeom>
          <a:noFill/>
          <a:ln>
            <a:noFill/>
          </a:ln>
        </p:spPr>
        <p:txBody>
          <a:bodyPr anchorCtr="0" anchor="t" bIns="0" lIns="0" spcFirstLastPara="1" rIns="0" wrap="square" tIns="0">
            <a:spAutoFit/>
          </a:bodyPr>
          <a:lstStyle/>
          <a:p>
            <a:pPr indent="-431800" lvl="1" marL="914400" rtl="0" algn="l">
              <a:lnSpc>
                <a:spcPct val="150000"/>
              </a:lnSpc>
              <a:spcBef>
                <a:spcPts val="0"/>
              </a:spcBef>
              <a:spcAft>
                <a:spcPts val="0"/>
              </a:spcAft>
              <a:buClr>
                <a:srgbClr val="FFFFFF"/>
              </a:buClr>
              <a:buSzPts val="3200"/>
              <a:buChar char="•"/>
            </a:pPr>
            <a:r>
              <a:rPr lang="en-GB" sz="3200">
                <a:solidFill>
                  <a:schemeClr val="lt1"/>
                </a:solidFill>
                <a:latin typeface="Quicksand"/>
                <a:ea typeface="Quicksand"/>
                <a:cs typeface="Quicksand"/>
                <a:sym typeface="Quicksand"/>
              </a:rPr>
              <a:t>Esistono </a:t>
            </a:r>
            <a:r>
              <a:rPr b="1" lang="en-GB" sz="3200">
                <a:solidFill>
                  <a:schemeClr val="lt1"/>
                </a:solidFill>
                <a:latin typeface="Quicksand"/>
                <a:ea typeface="Quicksand"/>
                <a:cs typeface="Quicksand"/>
                <a:sym typeface="Quicksand"/>
              </a:rPr>
              <a:t>pochi documenti </a:t>
            </a:r>
            <a:r>
              <a:rPr lang="en-GB" sz="3200">
                <a:solidFill>
                  <a:schemeClr val="lt1"/>
                </a:solidFill>
                <a:latin typeface="Quicksand"/>
                <a:ea typeface="Quicksand"/>
                <a:cs typeface="Quicksand"/>
                <a:sym typeface="Quicksand"/>
              </a:rPr>
              <a:t>sull'educazione delle persone sorde di quel periodo.</a:t>
            </a:r>
            <a:endParaRPr/>
          </a:p>
          <a:p>
            <a:pPr indent="-431800" lvl="1" marL="914400" rtl="0" algn="l">
              <a:lnSpc>
                <a:spcPct val="150000"/>
              </a:lnSpc>
              <a:spcBef>
                <a:spcPts val="0"/>
              </a:spcBef>
              <a:spcAft>
                <a:spcPts val="0"/>
              </a:spcAft>
              <a:buClr>
                <a:srgbClr val="FFFFFF"/>
              </a:buClr>
              <a:buSzPts val="3200"/>
              <a:buChar char="•"/>
            </a:pPr>
            <a:r>
              <a:rPr b="1" lang="en-GB" sz="3200">
                <a:solidFill>
                  <a:schemeClr val="lt1"/>
                </a:solidFill>
                <a:latin typeface="Quicksand"/>
                <a:ea typeface="Quicksand"/>
                <a:cs typeface="Quicksand"/>
                <a:sym typeface="Quicksand"/>
              </a:rPr>
              <a:t>I filosofi</a:t>
            </a:r>
            <a:r>
              <a:rPr lang="en-GB" sz="3200">
                <a:solidFill>
                  <a:schemeClr val="lt1"/>
                </a:solidFill>
                <a:latin typeface="Quicksand"/>
                <a:ea typeface="Quicksand"/>
                <a:cs typeface="Quicksand"/>
                <a:sym typeface="Quicksand"/>
              </a:rPr>
              <a:t> discutevano il legame tra la capacità di parlare e quella di pensare.</a:t>
            </a:r>
            <a:endParaRPr/>
          </a:p>
          <a:p>
            <a:pPr indent="-431800" lvl="1" marL="914400" rtl="0" algn="l">
              <a:lnSpc>
                <a:spcPct val="150000"/>
              </a:lnSpc>
              <a:spcBef>
                <a:spcPts val="0"/>
              </a:spcBef>
              <a:spcAft>
                <a:spcPts val="0"/>
              </a:spcAft>
              <a:buClr>
                <a:srgbClr val="FFFFFF"/>
              </a:buClr>
              <a:buSzPts val="3200"/>
              <a:buChar char="•"/>
            </a:pPr>
            <a:r>
              <a:rPr b="1" lang="en-GB" sz="3200">
                <a:solidFill>
                  <a:schemeClr val="lt1"/>
                </a:solidFill>
                <a:latin typeface="Quicksand"/>
                <a:ea typeface="Quicksand"/>
                <a:cs typeface="Quicksand"/>
                <a:sym typeface="Quicksand"/>
              </a:rPr>
              <a:t>La legge</a:t>
            </a:r>
            <a:r>
              <a:rPr lang="en-GB" sz="3200">
                <a:solidFill>
                  <a:schemeClr val="lt1"/>
                </a:solidFill>
                <a:latin typeface="Quicksand"/>
                <a:ea typeface="Quicksand"/>
                <a:cs typeface="Quicksand"/>
                <a:sym typeface="Quicksand"/>
              </a:rPr>
              <a:t> considerava le persone sorde come «non-persone»</a:t>
            </a:r>
            <a:endParaRPr/>
          </a:p>
        </p:txBody>
      </p:sp>
      <p:pic>
        <p:nvPicPr>
          <p:cNvPr descr="Ohr Silhouette" id="160" name="Google Shape;160;p5"/>
          <p:cNvPicPr preferRelativeResize="0"/>
          <p:nvPr/>
        </p:nvPicPr>
        <p:blipFill rotWithShape="1">
          <a:blip r:embed="rId5">
            <a:alphaModFix/>
          </a:blip>
          <a:srcRect b="0" l="0" r="0" t="0"/>
          <a:stretch/>
        </p:blipFill>
        <p:spPr>
          <a:xfrm>
            <a:off x="4857750" y="6746251"/>
            <a:ext cx="2895600" cy="2895600"/>
          </a:xfrm>
          <a:prstGeom prst="rect">
            <a:avLst/>
          </a:prstGeom>
          <a:noFill/>
          <a:ln>
            <a:noFill/>
          </a:ln>
        </p:spPr>
      </p:pic>
      <p:pic>
        <p:nvPicPr>
          <p:cNvPr descr="Pfeil nach rechts Silhouette" id="161" name="Google Shape;161;p5"/>
          <p:cNvPicPr preferRelativeResize="0"/>
          <p:nvPr/>
        </p:nvPicPr>
        <p:blipFill rotWithShape="1">
          <a:blip r:embed="rId6">
            <a:alphaModFix/>
          </a:blip>
          <a:srcRect b="0" l="0" r="0" t="0"/>
          <a:stretch/>
        </p:blipFill>
        <p:spPr>
          <a:xfrm>
            <a:off x="8039100" y="7089151"/>
            <a:ext cx="2209800" cy="2209800"/>
          </a:xfrm>
          <a:prstGeom prst="rect">
            <a:avLst/>
          </a:prstGeom>
          <a:noFill/>
          <a:ln>
            <a:noFill/>
          </a:ln>
        </p:spPr>
      </p:pic>
      <p:pic>
        <p:nvPicPr>
          <p:cNvPr descr="Gehirn Silhouette" id="162" name="Google Shape;162;p5"/>
          <p:cNvPicPr preferRelativeResize="0"/>
          <p:nvPr/>
        </p:nvPicPr>
        <p:blipFill rotWithShape="1">
          <a:blip r:embed="rId7">
            <a:alphaModFix/>
          </a:blip>
          <a:srcRect b="0" l="0" r="0" t="0"/>
          <a:stretch/>
        </p:blipFill>
        <p:spPr>
          <a:xfrm>
            <a:off x="10896600" y="7164880"/>
            <a:ext cx="2209800" cy="2209800"/>
          </a:xfrm>
          <a:prstGeom prst="rect">
            <a:avLst/>
          </a:prstGeom>
          <a:noFill/>
          <a:ln>
            <a:noFill/>
          </a:ln>
        </p:spPr>
      </p:pic>
      <p:sp>
        <p:nvSpPr>
          <p:cNvPr id="163" name="Google Shape;163;p5"/>
          <p:cNvSpPr txBox="1"/>
          <p:nvPr/>
        </p:nvSpPr>
        <p:spPr>
          <a:xfrm>
            <a:off x="4084332" y="1253792"/>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rgbClr val="FFFFFF"/>
                </a:solidFill>
                <a:latin typeface="Anton"/>
                <a:ea typeface="Anton"/>
                <a:cs typeface="Anton"/>
                <a:sym typeface="Anton"/>
              </a:rPr>
              <a:t>A</a:t>
            </a:r>
            <a:r>
              <a:rPr lang="en-GB" sz="8000">
                <a:solidFill>
                  <a:srgbClr val="FFFFFF"/>
                </a:solidFill>
                <a:latin typeface="Anton"/>
                <a:ea typeface="Anton"/>
                <a:cs typeface="Anton"/>
                <a:sym typeface="Anton"/>
              </a:rPr>
              <a:t>ntica Grecia e Antica Roma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6"/>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6"/>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71" name="Google Shape;171;p6"/>
          <p:cNvPicPr preferRelativeResize="0"/>
          <p:nvPr/>
        </p:nvPicPr>
        <p:blipFill rotWithShape="1">
          <a:blip r:embed="rId5">
            <a:alphaModFix/>
          </a:blip>
          <a:srcRect b="0" l="0" r="0" t="0"/>
          <a:stretch/>
        </p:blipFill>
        <p:spPr>
          <a:xfrm>
            <a:off x="3947228" y="4255055"/>
            <a:ext cx="2557360" cy="3554730"/>
          </a:xfrm>
          <a:prstGeom prst="rect">
            <a:avLst/>
          </a:prstGeom>
          <a:noFill/>
          <a:ln>
            <a:noFill/>
          </a:ln>
        </p:spPr>
      </p:pic>
      <p:sp>
        <p:nvSpPr>
          <p:cNvPr id="172" name="Google Shape;172;p6"/>
          <p:cNvSpPr txBox="1"/>
          <p:nvPr/>
        </p:nvSpPr>
        <p:spPr>
          <a:xfrm>
            <a:off x="1143000" y="9029700"/>
            <a:ext cx="102627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Immagini</a:t>
            </a:r>
            <a:r>
              <a:rPr lang="en-GB" sz="1800">
                <a:solidFill>
                  <a:schemeClr val="lt1"/>
                </a:solidFill>
                <a:latin typeface="Quicksand"/>
                <a:ea typeface="Quicksand"/>
                <a:cs typeface="Quicksand"/>
                <a:sym typeface="Quicksand"/>
              </a:rPr>
              <a:t>: </a:t>
            </a:r>
            <a:br>
              <a:rPr lang="en-GB" sz="1800">
                <a:solidFill>
                  <a:schemeClr val="lt1"/>
                </a:solidFill>
                <a:latin typeface="Quicksand"/>
                <a:ea typeface="Quicksand"/>
                <a:cs typeface="Quicksand"/>
                <a:sym typeface="Quicksand"/>
              </a:rPr>
            </a:br>
            <a:r>
              <a:rPr lang="en-GB" sz="1800" u="sng">
                <a:solidFill>
                  <a:schemeClr val="lt1"/>
                </a:solidFill>
                <a:latin typeface="Quicksand"/>
                <a:ea typeface="Quicksand"/>
                <a:cs typeface="Quicksand"/>
                <a:sym typeface="Quicksand"/>
                <a:hlinkClick r:id="rId6">
                  <a:extLst>
                    <a:ext uri="{A12FA001-AC4F-418D-AE19-62706E023703}">
                      <ahyp:hlinkClr val="tx"/>
                    </a:ext>
                  </a:extLst>
                </a:hlinkClick>
              </a:rPr>
              <a:t>https://de.wikipedia.org/wiki/Platon#/media/Datei:Head_Platon_Glyptothek_Munich_548.jpg</a:t>
            </a:r>
            <a:br>
              <a:rPr lang="en-GB" sz="1800">
                <a:solidFill>
                  <a:schemeClr val="lt1"/>
                </a:solidFill>
                <a:latin typeface="Quicksand"/>
                <a:ea typeface="Quicksand"/>
                <a:cs typeface="Quicksand"/>
                <a:sym typeface="Quicksand"/>
              </a:rPr>
            </a:br>
            <a:r>
              <a:rPr lang="en-GB" sz="1800" u="sng">
                <a:solidFill>
                  <a:schemeClr val="lt1"/>
                </a:solidFill>
                <a:latin typeface="Quicksand"/>
                <a:ea typeface="Quicksand"/>
                <a:cs typeface="Quicksand"/>
                <a:sym typeface="Quicksand"/>
                <a:hlinkClick r:id="rId7">
                  <a:extLst>
                    <a:ext uri="{A12FA001-AC4F-418D-AE19-62706E023703}">
                      <ahyp:hlinkClr val="tx"/>
                    </a:ext>
                  </a:extLst>
                </a:hlinkClick>
              </a:rPr>
              <a:t>https://en.wikipedia.org/wiki/Aristotle#/media/File:Aristotle_Altemps_Inv8575.jpg</a:t>
            </a:r>
            <a:br>
              <a:rPr lang="en-GB" sz="1800">
                <a:solidFill>
                  <a:schemeClr val="lt1"/>
                </a:solidFill>
                <a:latin typeface="Quicksand"/>
                <a:ea typeface="Quicksand"/>
                <a:cs typeface="Quicksand"/>
                <a:sym typeface="Quicksand"/>
              </a:rPr>
            </a:br>
            <a:br>
              <a:rPr lang="en-GB" sz="1800">
                <a:solidFill>
                  <a:schemeClr val="lt1"/>
                </a:solidFill>
                <a:latin typeface="Quicksand"/>
                <a:ea typeface="Quicksand"/>
                <a:cs typeface="Quicksand"/>
                <a:sym typeface="Quicksand"/>
              </a:rPr>
            </a:br>
            <a:endParaRPr sz="1800">
              <a:solidFill>
                <a:schemeClr val="lt1"/>
              </a:solidFill>
              <a:latin typeface="Quicksand"/>
              <a:ea typeface="Quicksand"/>
              <a:cs typeface="Quicksand"/>
              <a:sym typeface="Quicksand"/>
            </a:endParaRPr>
          </a:p>
        </p:txBody>
      </p:sp>
      <p:sp>
        <p:nvSpPr>
          <p:cNvPr id="173" name="Google Shape;173;p6"/>
          <p:cNvSpPr txBox="1"/>
          <p:nvPr/>
        </p:nvSpPr>
        <p:spPr>
          <a:xfrm>
            <a:off x="3428161" y="7930075"/>
            <a:ext cx="35955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400">
                <a:solidFill>
                  <a:schemeClr val="lt1"/>
                </a:solidFill>
                <a:latin typeface="Quicksand Medium"/>
                <a:ea typeface="Quicksand Medium"/>
                <a:cs typeface="Quicksand Medium"/>
                <a:sym typeface="Quicksand Medium"/>
              </a:rPr>
              <a:t>Platone (427-347 A.C.)</a:t>
            </a:r>
            <a:endParaRPr>
              <a:latin typeface="Quicksand Medium"/>
              <a:ea typeface="Quicksand Medium"/>
              <a:cs typeface="Quicksand Medium"/>
              <a:sym typeface="Quicksand Medium"/>
            </a:endParaRPr>
          </a:p>
        </p:txBody>
      </p:sp>
      <p:sp>
        <p:nvSpPr>
          <p:cNvPr id="174" name="Google Shape;174;p6"/>
          <p:cNvSpPr/>
          <p:nvPr/>
        </p:nvSpPr>
        <p:spPr>
          <a:xfrm>
            <a:off x="4022264" y="1408061"/>
            <a:ext cx="4953000" cy="202080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2800">
                <a:solidFill>
                  <a:schemeClr val="lt1"/>
                </a:solidFill>
                <a:latin typeface="Quicksand Medium"/>
                <a:ea typeface="Quicksand Medium"/>
                <a:cs typeface="Quicksand Medium"/>
                <a:sym typeface="Quicksand Medium"/>
              </a:rPr>
              <a:t>“Le persone sorde non hanno intelligenza perché non possono esprimersi.</a:t>
            </a:r>
            <a:r>
              <a:rPr lang="en-GB" sz="2800">
                <a:solidFill>
                  <a:schemeClr val="lt1"/>
                </a:solidFill>
                <a:latin typeface="Quicksand Medium"/>
                <a:ea typeface="Quicksand Medium"/>
                <a:cs typeface="Quicksand Medium"/>
                <a:sym typeface="Quicksand Medium"/>
              </a:rPr>
              <a:t>” </a:t>
            </a:r>
            <a:endParaRPr>
              <a:latin typeface="Quicksand Medium"/>
              <a:ea typeface="Quicksand Medium"/>
              <a:cs typeface="Quicksand Medium"/>
              <a:sym typeface="Quicksand Medium"/>
            </a:endParaRPr>
          </a:p>
        </p:txBody>
      </p:sp>
      <p:pic>
        <p:nvPicPr>
          <p:cNvPr descr="undefined" id="175" name="Google Shape;175;p6"/>
          <p:cNvPicPr preferRelativeResize="0"/>
          <p:nvPr/>
        </p:nvPicPr>
        <p:blipFill rotWithShape="1">
          <a:blip r:embed="rId8">
            <a:alphaModFix/>
          </a:blip>
          <a:srcRect b="0" l="0" r="0" t="0"/>
          <a:stretch/>
        </p:blipFill>
        <p:spPr>
          <a:xfrm>
            <a:off x="12350269" y="2095500"/>
            <a:ext cx="2655261" cy="3554731"/>
          </a:xfrm>
          <a:prstGeom prst="rect">
            <a:avLst/>
          </a:prstGeom>
          <a:noFill/>
          <a:ln>
            <a:noFill/>
          </a:ln>
        </p:spPr>
      </p:pic>
      <p:sp>
        <p:nvSpPr>
          <p:cNvPr id="176" name="Google Shape;176;p6"/>
          <p:cNvSpPr/>
          <p:nvPr/>
        </p:nvSpPr>
        <p:spPr>
          <a:xfrm>
            <a:off x="10647950" y="6590150"/>
            <a:ext cx="5506500" cy="2020800"/>
          </a:xfrm>
          <a:prstGeom prst="wedgeRoundRectCallout">
            <a:avLst>
              <a:gd fmla="val 12174" name="adj1"/>
              <a:gd fmla="val -89008"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2800">
                <a:solidFill>
                  <a:schemeClr val="lt1"/>
                </a:solidFill>
                <a:latin typeface="Quicksand Medium"/>
                <a:ea typeface="Quicksand Medium"/>
                <a:cs typeface="Quicksand Medium"/>
                <a:sym typeface="Quicksand Medium"/>
              </a:rPr>
              <a:t>“Coloro che non possono sentire e non possono parlare non possono pensare.</a:t>
            </a:r>
            <a:r>
              <a:rPr lang="en-GB" sz="2800">
                <a:solidFill>
                  <a:schemeClr val="lt1"/>
                </a:solidFill>
                <a:latin typeface="Quicksand Medium"/>
                <a:ea typeface="Quicksand Medium"/>
                <a:cs typeface="Quicksand Medium"/>
                <a:sym typeface="Quicksand Medium"/>
              </a:rPr>
              <a:t>” </a:t>
            </a:r>
            <a:endParaRPr>
              <a:latin typeface="Quicksand Medium"/>
              <a:ea typeface="Quicksand Medium"/>
              <a:cs typeface="Quicksand Medium"/>
              <a:sym typeface="Quicksand Medium"/>
            </a:endParaRPr>
          </a:p>
        </p:txBody>
      </p:sp>
      <p:sp>
        <p:nvSpPr>
          <p:cNvPr id="177" name="Google Shape;177;p6"/>
          <p:cNvSpPr txBox="1"/>
          <p:nvPr/>
        </p:nvSpPr>
        <p:spPr>
          <a:xfrm>
            <a:off x="11880150" y="1563500"/>
            <a:ext cx="35955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chemeClr val="lt1"/>
                </a:solidFill>
                <a:latin typeface="Quicksand Medium"/>
                <a:ea typeface="Quicksand Medium"/>
                <a:cs typeface="Quicksand Medium"/>
                <a:sym typeface="Quicksand Medium"/>
              </a:rPr>
              <a:t>Aristotele (384-322 A.C.)</a:t>
            </a:r>
            <a:endParaRPr>
              <a:latin typeface="Quicksand Medium"/>
              <a:ea typeface="Quicksand Medium"/>
              <a:cs typeface="Quicksand Medium"/>
              <a:sym typeface="Quicksand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7"/>
          <p:cNvSpPr/>
          <p:nvPr/>
        </p:nvSpPr>
        <p:spPr>
          <a:xfrm>
            <a:off x="0" y="4263"/>
            <a:ext cx="3595428" cy="2020930"/>
          </a:xfrm>
          <a:custGeom>
            <a:rect b="b" l="l" r="r" t="t"/>
            <a:pathLst>
              <a:path extrusionOk="0" h="2020930" w="3595428">
                <a:moveTo>
                  <a:pt x="0" y="0"/>
                </a:moveTo>
                <a:lnTo>
                  <a:pt x="3595428" y="0"/>
                </a:lnTo>
                <a:lnTo>
                  <a:pt x="3595428" y="2020930"/>
                </a:lnTo>
                <a:lnTo>
                  <a:pt x="0" y="202093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p7"/>
          <p:cNvSpPr/>
          <p:nvPr/>
        </p:nvSpPr>
        <p:spPr>
          <a:xfrm>
            <a:off x="14717017" y="9366992"/>
            <a:ext cx="3342698" cy="745143"/>
          </a:xfrm>
          <a:custGeom>
            <a:rect b="b" l="l" r="r" t="t"/>
            <a:pathLst>
              <a:path extrusionOk="0" h="745143" w="3342698">
                <a:moveTo>
                  <a:pt x="0" y="0"/>
                </a:moveTo>
                <a:lnTo>
                  <a:pt x="3342698" y="0"/>
                </a:lnTo>
                <a:lnTo>
                  <a:pt x="3342698" y="745143"/>
                </a:lnTo>
                <a:lnTo>
                  <a:pt x="0" y="74514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 name="Google Shape;185;p7"/>
          <p:cNvSpPr txBox="1"/>
          <p:nvPr/>
        </p:nvSpPr>
        <p:spPr>
          <a:xfrm>
            <a:off x="1143000" y="9029700"/>
            <a:ext cx="1292533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Immagini</a:t>
            </a:r>
            <a:r>
              <a:rPr lang="en-GB" sz="1800">
                <a:solidFill>
                  <a:schemeClr val="lt1"/>
                </a:solidFill>
                <a:latin typeface="Quicksand"/>
                <a:ea typeface="Quicksand"/>
                <a:cs typeface="Quicksand"/>
                <a:sym typeface="Quicksand"/>
              </a:rPr>
              <a:t>: </a:t>
            </a:r>
            <a:br>
              <a:rPr lang="en-GB" sz="1800">
                <a:solidFill>
                  <a:schemeClr val="lt1"/>
                </a:solidFill>
                <a:latin typeface="Quicksand"/>
                <a:ea typeface="Quicksand"/>
                <a:cs typeface="Quicksand"/>
                <a:sym typeface="Quicksand"/>
              </a:rPr>
            </a:br>
            <a:r>
              <a:rPr lang="en-GB" sz="1800" u="sng">
                <a:solidFill>
                  <a:schemeClr val="lt1"/>
                </a:solidFill>
                <a:latin typeface="Quicksand"/>
                <a:ea typeface="Quicksand"/>
                <a:cs typeface="Quicksand"/>
                <a:sym typeface="Quicksand"/>
                <a:hlinkClick r:id="rId5">
                  <a:extLst>
                    <a:ext uri="{A12FA001-AC4F-418D-AE19-62706E023703}">
                      <ahyp:hlinkClr val="tx"/>
                    </a:ext>
                  </a:extLst>
                </a:hlinkClick>
              </a:rPr>
              <a:t>https://en.wikipedia.org/wiki/Augustine_of_Hippo#/media/File:Augustine_Lateran.jpg</a:t>
            </a:r>
            <a:br>
              <a:rPr lang="en-GB" sz="1800">
                <a:solidFill>
                  <a:schemeClr val="lt1"/>
                </a:solidFill>
                <a:latin typeface="Quicksand"/>
                <a:ea typeface="Quicksand"/>
                <a:cs typeface="Quicksand"/>
                <a:sym typeface="Quicksand"/>
              </a:rPr>
            </a:br>
            <a:r>
              <a:rPr lang="en-GB" sz="1800" u="sng">
                <a:solidFill>
                  <a:schemeClr val="lt1"/>
                </a:solidFill>
                <a:latin typeface="Quicksand"/>
                <a:ea typeface="Quicksand"/>
                <a:cs typeface="Quicksand"/>
                <a:sym typeface="Quicksand"/>
                <a:hlinkClick r:id="rId6">
                  <a:extLst>
                    <a:ext uri="{A12FA001-AC4F-418D-AE19-62706E023703}">
                      <ahyp:hlinkClr val="tx"/>
                    </a:ext>
                  </a:extLst>
                </a:hlinkClick>
              </a:rPr>
              <a:t>https://en.wikipedia.org/wiki/Justinian_I#/media/File:Mosaic_of_Justinianus_I_-_Basilica_San_Vitale_(Ravenna).jpg</a:t>
            </a:r>
            <a:r>
              <a:rPr lang="en-GB" sz="1800">
                <a:solidFill>
                  <a:schemeClr val="lt1"/>
                </a:solidFill>
                <a:latin typeface="Quicksand"/>
                <a:ea typeface="Quicksand"/>
                <a:cs typeface="Quicksand"/>
                <a:sym typeface="Quicksand"/>
              </a:rPr>
              <a:t> </a:t>
            </a:r>
            <a:endParaRPr>
              <a:solidFill>
                <a:schemeClr val="lt1"/>
              </a:solidFill>
            </a:endParaRPr>
          </a:p>
        </p:txBody>
      </p:sp>
      <p:sp>
        <p:nvSpPr>
          <p:cNvPr id="186" name="Google Shape;186;p7"/>
          <p:cNvSpPr txBox="1"/>
          <p:nvPr/>
        </p:nvSpPr>
        <p:spPr>
          <a:xfrm>
            <a:off x="2431504" y="8179599"/>
            <a:ext cx="43317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400">
                <a:solidFill>
                  <a:schemeClr val="lt1"/>
                </a:solidFill>
                <a:latin typeface="Quicksand Medium"/>
                <a:ea typeface="Quicksand Medium"/>
                <a:cs typeface="Quicksand Medium"/>
                <a:sym typeface="Quicksand Medium"/>
              </a:rPr>
              <a:t>Agostino d’Ippona</a:t>
            </a:r>
            <a:r>
              <a:rPr lang="en-GB" sz="2400">
                <a:solidFill>
                  <a:schemeClr val="lt1"/>
                </a:solidFill>
                <a:latin typeface="Quicksand Medium"/>
                <a:ea typeface="Quicksand Medium"/>
                <a:cs typeface="Quicksand Medium"/>
                <a:sym typeface="Quicksand Medium"/>
              </a:rPr>
              <a:t> (354-430)</a:t>
            </a:r>
            <a:endParaRPr sz="1800">
              <a:solidFill>
                <a:schemeClr val="lt1"/>
              </a:solidFill>
              <a:latin typeface="Quicksand Medium"/>
              <a:ea typeface="Quicksand Medium"/>
              <a:cs typeface="Quicksand Medium"/>
              <a:sym typeface="Quicksand Medium"/>
            </a:endParaRPr>
          </a:p>
        </p:txBody>
      </p:sp>
      <p:sp>
        <p:nvSpPr>
          <p:cNvPr id="187" name="Google Shape;187;p7"/>
          <p:cNvSpPr/>
          <p:nvPr/>
        </p:nvSpPr>
        <p:spPr>
          <a:xfrm>
            <a:off x="2819400" y="1551468"/>
            <a:ext cx="4953000" cy="2020930"/>
          </a:xfrm>
          <a:prstGeom prst="wedgeRoundRectCallout">
            <a:avLst>
              <a:gd fmla="val -15518" name="adj1"/>
              <a:gd fmla="val 86494"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2800">
                <a:solidFill>
                  <a:schemeClr val="lt1"/>
                </a:solidFill>
                <a:latin typeface="Quicksand Medium"/>
                <a:ea typeface="Quicksand Medium"/>
                <a:cs typeface="Quicksand Medium"/>
                <a:sym typeface="Quicksand Medium"/>
              </a:rPr>
              <a:t>“Coloro che non possono sentire, non possono credere.</a:t>
            </a:r>
            <a:r>
              <a:rPr lang="en-GB" sz="2800">
                <a:solidFill>
                  <a:schemeClr val="lt1"/>
                </a:solidFill>
                <a:latin typeface="Quicksand Medium"/>
                <a:ea typeface="Quicksand Medium"/>
                <a:cs typeface="Quicksand Medium"/>
                <a:sym typeface="Quicksand Medium"/>
              </a:rPr>
              <a:t>” </a:t>
            </a:r>
            <a:endParaRPr sz="2800">
              <a:solidFill>
                <a:schemeClr val="lt1"/>
              </a:solidFill>
              <a:latin typeface="Quicksand Medium"/>
              <a:ea typeface="Quicksand Medium"/>
              <a:cs typeface="Quicksand Medium"/>
              <a:sym typeface="Quicksand Medium"/>
            </a:endParaRPr>
          </a:p>
        </p:txBody>
      </p:sp>
      <p:sp>
        <p:nvSpPr>
          <p:cNvPr id="188" name="Google Shape;188;p7"/>
          <p:cNvSpPr txBox="1"/>
          <p:nvPr/>
        </p:nvSpPr>
        <p:spPr>
          <a:xfrm>
            <a:off x="11369850" y="8179600"/>
            <a:ext cx="40506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400">
                <a:solidFill>
                  <a:schemeClr val="lt1"/>
                </a:solidFill>
                <a:latin typeface="Quicksand Medium"/>
                <a:ea typeface="Quicksand Medium"/>
                <a:cs typeface="Quicksand Medium"/>
                <a:sym typeface="Quicksand Medium"/>
              </a:rPr>
              <a:t>Giustiniano</a:t>
            </a:r>
            <a:r>
              <a:rPr lang="en-GB" sz="2400">
                <a:solidFill>
                  <a:schemeClr val="lt1"/>
                </a:solidFill>
                <a:latin typeface="Quicksand Medium"/>
                <a:ea typeface="Quicksand Medium"/>
                <a:cs typeface="Quicksand Medium"/>
                <a:sym typeface="Quicksand Medium"/>
              </a:rPr>
              <a:t> I (482-565)</a:t>
            </a:r>
            <a:endParaRPr sz="2400">
              <a:latin typeface="Quicksand Medium"/>
              <a:ea typeface="Quicksand Medium"/>
              <a:cs typeface="Quicksand Medium"/>
              <a:sym typeface="Quicksand Medium"/>
            </a:endParaRPr>
          </a:p>
        </p:txBody>
      </p:sp>
      <p:pic>
        <p:nvPicPr>
          <p:cNvPr descr="undefined" id="189" name="Google Shape;189;p7"/>
          <p:cNvPicPr preferRelativeResize="0"/>
          <p:nvPr/>
        </p:nvPicPr>
        <p:blipFill rotWithShape="1">
          <a:blip r:embed="rId7">
            <a:alphaModFix/>
          </a:blip>
          <a:srcRect b="0" l="0" r="0" t="0"/>
          <a:stretch/>
        </p:blipFill>
        <p:spPr>
          <a:xfrm>
            <a:off x="3437616" y="4599357"/>
            <a:ext cx="2319462" cy="3554731"/>
          </a:xfrm>
          <a:prstGeom prst="rect">
            <a:avLst/>
          </a:prstGeom>
          <a:noFill/>
          <a:ln>
            <a:noFill/>
          </a:ln>
        </p:spPr>
      </p:pic>
      <p:pic>
        <p:nvPicPr>
          <p:cNvPr descr="Ein Bild, das Mosaik, Bild, Zeichnung, Kunst enthält.&#10;&#10;KI-generierte Inhalte können fehlerhaft sein." id="190" name="Google Shape;190;p7"/>
          <p:cNvPicPr preferRelativeResize="0"/>
          <p:nvPr/>
        </p:nvPicPr>
        <p:blipFill rotWithShape="1">
          <a:blip r:embed="rId8">
            <a:alphaModFix/>
          </a:blip>
          <a:srcRect b="0" l="0" r="0" t="0"/>
          <a:stretch/>
        </p:blipFill>
        <p:spPr>
          <a:xfrm>
            <a:off x="12046796" y="4594239"/>
            <a:ext cx="2670221" cy="3554731"/>
          </a:xfrm>
          <a:prstGeom prst="rect">
            <a:avLst/>
          </a:prstGeom>
          <a:noFill/>
          <a:ln>
            <a:noFill/>
          </a:ln>
        </p:spPr>
      </p:pic>
      <p:sp>
        <p:nvSpPr>
          <p:cNvPr id="191" name="Google Shape;191;p7"/>
          <p:cNvSpPr/>
          <p:nvPr/>
        </p:nvSpPr>
        <p:spPr>
          <a:xfrm>
            <a:off x="10900456" y="1534709"/>
            <a:ext cx="4953000" cy="2020800"/>
          </a:xfrm>
          <a:prstGeom prst="wedgeRoundRectCallout">
            <a:avLst>
              <a:gd fmla="val 13293" name="adj1"/>
              <a:gd fmla="val 87865" name="adj2"/>
              <a:gd fmla="val 16667" name="adj3"/>
            </a:avLst>
          </a:prstGeom>
          <a:no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2800">
                <a:solidFill>
                  <a:schemeClr val="lt1"/>
                </a:solidFill>
                <a:latin typeface="Quicksand Medium"/>
                <a:ea typeface="Quicksand Medium"/>
                <a:cs typeface="Quicksand Medium"/>
                <a:sym typeface="Quicksand Medium"/>
              </a:rPr>
              <a:t>«Codice Giustiniano» </a:t>
            </a:r>
            <a:endParaRPr>
              <a:latin typeface="Quicksand Medium"/>
              <a:ea typeface="Quicksand Medium"/>
              <a:cs typeface="Quicksand Medium"/>
              <a:sym typeface="Quicksa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8" name="Google Shape;198;p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8"/>
          <p:cNvSpPr txBox="1"/>
          <p:nvPr/>
        </p:nvSpPr>
        <p:spPr>
          <a:xfrm>
            <a:off x="6858000" y="3228250"/>
            <a:ext cx="10474500" cy="5182200"/>
          </a:xfrm>
          <a:prstGeom prst="rect">
            <a:avLst/>
          </a:prstGeom>
          <a:noFill/>
          <a:ln>
            <a:noFill/>
          </a:ln>
        </p:spPr>
        <p:txBody>
          <a:bodyPr anchorCtr="0" anchor="t" bIns="0" lIns="0" spcFirstLastPara="1" rIns="0" wrap="square" tIns="0">
            <a:spAutoFit/>
          </a:bodyPr>
          <a:lstStyle/>
          <a:p>
            <a:pPr indent="-431800" lvl="1" marL="914400" rtl="0" algn="l">
              <a:lnSpc>
                <a:spcPct val="150000"/>
              </a:lnSpc>
              <a:spcBef>
                <a:spcPts val="1000"/>
              </a:spcBef>
              <a:spcAft>
                <a:spcPts val="0"/>
              </a:spcAft>
              <a:buClr>
                <a:schemeClr val="lt1"/>
              </a:buClr>
              <a:buSzPts val="3200"/>
              <a:buChar char="•"/>
            </a:pPr>
            <a:r>
              <a:rPr b="1" lang="en-GB" sz="3200">
                <a:solidFill>
                  <a:schemeClr val="lt1"/>
                </a:solidFill>
                <a:latin typeface="Quicksand"/>
                <a:ea typeface="Quicksand"/>
                <a:cs typeface="Quicksand"/>
                <a:sym typeface="Quicksand"/>
              </a:rPr>
              <a:t>N</a:t>
            </a:r>
            <a:r>
              <a:rPr b="1" lang="en-GB" sz="3200">
                <a:solidFill>
                  <a:schemeClr val="lt1"/>
                </a:solidFill>
                <a:latin typeface="Quicksand"/>
                <a:ea typeface="Quicksand"/>
                <a:cs typeface="Quicksand"/>
                <a:sym typeface="Quicksand"/>
              </a:rPr>
              <a:t>essuna educazione </a:t>
            </a:r>
            <a:r>
              <a:rPr lang="en-GB" sz="3200">
                <a:solidFill>
                  <a:schemeClr val="lt1"/>
                </a:solidFill>
                <a:latin typeface="Quicksand Medium"/>
                <a:ea typeface="Quicksand Medium"/>
                <a:cs typeface="Quicksand Medium"/>
                <a:sym typeface="Quicksand Medium"/>
              </a:rPr>
              <a:t>per le persone sorde</a:t>
            </a:r>
            <a:endParaRPr i="0" sz="3200" u="none" cap="none" strike="noStrike">
              <a:solidFill>
                <a:schemeClr val="lt1"/>
              </a:solidFill>
              <a:latin typeface="Quicksand Medium"/>
              <a:ea typeface="Quicksand Medium"/>
              <a:cs typeface="Quicksand Medium"/>
              <a:sym typeface="Quicksand Medium"/>
            </a:endParaRPr>
          </a:p>
          <a:p>
            <a:pPr indent="-431800" lvl="1" marL="914400" rtl="0" algn="l">
              <a:lnSpc>
                <a:spcPct val="150000"/>
              </a:lnSpc>
              <a:spcBef>
                <a:spcPts val="1000"/>
              </a:spcBef>
              <a:spcAft>
                <a:spcPts val="0"/>
              </a:spcAft>
              <a:buClr>
                <a:schemeClr val="lt1"/>
              </a:buClr>
              <a:buSzPts val="3200"/>
              <a:buChar char="•"/>
            </a:pPr>
            <a:r>
              <a:rPr lang="en-GB" sz="3200">
                <a:solidFill>
                  <a:schemeClr val="lt1"/>
                </a:solidFill>
                <a:latin typeface="Quicksand Medium"/>
                <a:ea typeface="Quicksand Medium"/>
                <a:cs typeface="Quicksand Medium"/>
                <a:sym typeface="Quicksand Medium"/>
              </a:rPr>
              <a:t>I documenti su persone sorde di questo periodo riguardano principalmente di </a:t>
            </a:r>
            <a:r>
              <a:rPr b="1" lang="en-GB" sz="3200">
                <a:solidFill>
                  <a:schemeClr val="lt1"/>
                </a:solidFill>
                <a:latin typeface="Quicksand"/>
                <a:ea typeface="Quicksand"/>
                <a:cs typeface="Quicksand"/>
                <a:sym typeface="Quicksand"/>
              </a:rPr>
              <a:t>racconti di miracoli </a:t>
            </a:r>
            <a:r>
              <a:rPr lang="en-GB" sz="3200">
                <a:solidFill>
                  <a:schemeClr val="lt1"/>
                </a:solidFill>
                <a:latin typeface="Quicksand"/>
                <a:ea typeface="Quicksand"/>
                <a:cs typeface="Quicksand"/>
                <a:sym typeface="Quicksand"/>
              </a:rPr>
              <a:t>e </a:t>
            </a:r>
            <a:r>
              <a:rPr b="1" lang="en-GB" sz="3200">
                <a:solidFill>
                  <a:schemeClr val="lt1"/>
                </a:solidFill>
                <a:latin typeface="Quicksand"/>
                <a:ea typeface="Quicksand"/>
                <a:cs typeface="Quicksand"/>
                <a:sym typeface="Quicksand"/>
              </a:rPr>
              <a:t>guarigioni religiose</a:t>
            </a:r>
            <a:r>
              <a:rPr lang="en-GB" sz="3200">
                <a:solidFill>
                  <a:schemeClr val="lt1"/>
                </a:solidFill>
                <a:latin typeface="Quicksand"/>
                <a:ea typeface="Quicksand"/>
                <a:cs typeface="Quicksand"/>
                <a:sym typeface="Quicksand"/>
              </a:rPr>
              <a:t>.</a:t>
            </a:r>
            <a:endParaRPr b="0" i="0" sz="3200" u="none" cap="none" strike="noStrike">
              <a:solidFill>
                <a:schemeClr val="lt1"/>
              </a:solidFill>
              <a:latin typeface="Quicksand"/>
              <a:ea typeface="Quicksand"/>
              <a:cs typeface="Quicksand"/>
              <a:sym typeface="Quicksand"/>
            </a:endParaRPr>
          </a:p>
          <a:p>
            <a:pPr indent="-431800" lvl="1" marL="914400" rtl="0" algn="l">
              <a:lnSpc>
                <a:spcPct val="150000"/>
              </a:lnSpc>
              <a:spcBef>
                <a:spcPts val="1000"/>
              </a:spcBef>
              <a:spcAft>
                <a:spcPts val="1000"/>
              </a:spcAft>
              <a:buClr>
                <a:schemeClr val="lt1"/>
              </a:buClr>
              <a:buSzPts val="3200"/>
              <a:buChar char="•"/>
            </a:pPr>
            <a:r>
              <a:rPr lang="en-GB" sz="3200">
                <a:solidFill>
                  <a:schemeClr val="lt1"/>
                </a:solidFill>
                <a:latin typeface="Quicksand Medium"/>
                <a:ea typeface="Quicksand Medium"/>
                <a:cs typeface="Quicksand Medium"/>
                <a:sym typeface="Quicksand Medium"/>
              </a:rPr>
              <a:t>Le idee associate alla sordità </a:t>
            </a:r>
            <a:r>
              <a:rPr b="1" lang="en-GB" sz="3200">
                <a:solidFill>
                  <a:schemeClr val="lt1"/>
                </a:solidFill>
                <a:latin typeface="Quicksand"/>
                <a:ea typeface="Quicksand"/>
                <a:cs typeface="Quicksand"/>
                <a:sym typeface="Quicksand"/>
              </a:rPr>
              <a:t>hanno caratterizzato </a:t>
            </a:r>
            <a:r>
              <a:rPr lang="en-GB" sz="3200">
                <a:solidFill>
                  <a:schemeClr val="lt1"/>
                </a:solidFill>
                <a:latin typeface="Quicksand"/>
                <a:ea typeface="Quicksand"/>
                <a:cs typeface="Quicksand"/>
                <a:sym typeface="Quicksand"/>
              </a:rPr>
              <a:t>l'</a:t>
            </a:r>
            <a:r>
              <a:rPr b="1" lang="en-GB" sz="3200">
                <a:solidFill>
                  <a:schemeClr val="lt1"/>
                </a:solidFill>
                <a:latin typeface="Quicksand"/>
                <a:ea typeface="Quicksand"/>
                <a:cs typeface="Quicksand"/>
                <a:sym typeface="Quicksand"/>
              </a:rPr>
              <a:t>immagine</a:t>
            </a:r>
            <a:r>
              <a:rPr lang="en-GB" sz="3200">
                <a:solidFill>
                  <a:schemeClr val="lt1"/>
                </a:solidFill>
                <a:latin typeface="Quicksand Medium"/>
                <a:ea typeface="Quicksand Medium"/>
                <a:cs typeface="Quicksand Medium"/>
                <a:sym typeface="Quicksand Medium"/>
              </a:rPr>
              <a:t> delle persone sorde e la loro educazione.</a:t>
            </a:r>
            <a:endParaRPr>
              <a:latin typeface="Quicksand Medium"/>
              <a:ea typeface="Quicksand Medium"/>
              <a:cs typeface="Quicksand Medium"/>
              <a:sym typeface="Quicksand Medium"/>
            </a:endParaRPr>
          </a:p>
        </p:txBody>
      </p:sp>
      <p:pic>
        <p:nvPicPr>
          <p:cNvPr descr="undefined" id="200" name="Google Shape;200;p8"/>
          <p:cNvPicPr preferRelativeResize="0"/>
          <p:nvPr/>
        </p:nvPicPr>
        <p:blipFill rotWithShape="1">
          <a:blip r:embed="rId5">
            <a:alphaModFix/>
          </a:blip>
          <a:srcRect b="0" l="0" r="0" t="0"/>
          <a:stretch/>
        </p:blipFill>
        <p:spPr>
          <a:xfrm>
            <a:off x="1453513" y="3228249"/>
            <a:ext cx="5221537" cy="5155248"/>
          </a:xfrm>
          <a:prstGeom prst="rect">
            <a:avLst/>
          </a:prstGeom>
          <a:noFill/>
          <a:ln>
            <a:noFill/>
          </a:ln>
        </p:spPr>
      </p:pic>
      <p:sp>
        <p:nvSpPr>
          <p:cNvPr id="201" name="Google Shape;201;p8"/>
          <p:cNvSpPr txBox="1"/>
          <p:nvPr/>
        </p:nvSpPr>
        <p:spPr>
          <a:xfrm>
            <a:off x="1453513" y="8998743"/>
            <a:ext cx="98517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Immagine</a:t>
            </a:r>
            <a:r>
              <a:rPr lang="en-GB" sz="1800">
                <a:solidFill>
                  <a:schemeClr val="lt1"/>
                </a:solidFill>
                <a:latin typeface="Quicksand"/>
                <a:ea typeface="Quicksand"/>
                <a:cs typeface="Quicksand"/>
                <a:sym typeface="Quicksand"/>
              </a:rPr>
              <a:t>: </a:t>
            </a:r>
            <a:r>
              <a:rPr lang="en-GB" sz="1800" u="sng">
                <a:solidFill>
                  <a:schemeClr val="lt1"/>
                </a:solidFill>
                <a:latin typeface="Quicksand"/>
                <a:ea typeface="Quicksand"/>
                <a:cs typeface="Quicksand"/>
                <a:sym typeface="Quicksand"/>
                <a:hlinkClick r:id="rId6">
                  <a:extLst>
                    <a:ext uri="{A12FA001-AC4F-418D-AE19-62706E023703}">
                      <ahyp:hlinkClr val="tx"/>
                    </a:ext>
                  </a:extLst>
                </a:hlinkClick>
              </a:rPr>
              <a:t>https://en.wikipedia.org/wiki/Middle_Ages#/media/File:Cleric-Knight-Workman.jpg</a:t>
            </a:r>
            <a:r>
              <a:rPr lang="en-GB" sz="1800">
                <a:solidFill>
                  <a:schemeClr val="lt1"/>
                </a:solidFill>
                <a:latin typeface="Quicksand"/>
                <a:ea typeface="Quicksand"/>
                <a:cs typeface="Quicksand"/>
                <a:sym typeface="Quicksand"/>
              </a:rPr>
              <a:t> </a:t>
            </a:r>
            <a:endParaRPr/>
          </a:p>
        </p:txBody>
      </p:sp>
      <p:sp>
        <p:nvSpPr>
          <p:cNvPr id="202" name="Google Shape;202;p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 name="Google Shape;203;p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 name="Google Shape;204;p8"/>
          <p:cNvSpPr txBox="1"/>
          <p:nvPr/>
        </p:nvSpPr>
        <p:spPr>
          <a:xfrm>
            <a:off x="7239000" y="1499695"/>
            <a:ext cx="54432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Medioevo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9"/>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p9"/>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2" name="Google Shape;212;p9"/>
          <p:cNvSpPr txBox="1"/>
          <p:nvPr/>
        </p:nvSpPr>
        <p:spPr>
          <a:xfrm>
            <a:off x="1143000" y="4094241"/>
            <a:ext cx="16687800" cy="4525500"/>
          </a:xfrm>
          <a:prstGeom prst="rect">
            <a:avLst/>
          </a:prstGeom>
          <a:noFill/>
          <a:ln>
            <a:noFill/>
          </a:ln>
        </p:spPr>
        <p:txBody>
          <a:bodyPr anchorCtr="0" anchor="t" bIns="0" lIns="0" spcFirstLastPara="1" rIns="0" wrap="square" tIns="0">
            <a:spAutoFit/>
          </a:bodyPr>
          <a:lstStyle/>
          <a:p>
            <a:pPr indent="-558800" lvl="0" marL="457200" rtl="0" algn="l">
              <a:spcBef>
                <a:spcPts val="0"/>
              </a:spcBef>
              <a:spcAft>
                <a:spcPts val="0"/>
              </a:spcAft>
              <a:buClr>
                <a:schemeClr val="lt1"/>
              </a:buClr>
              <a:buSzPts val="5200"/>
              <a:buChar char="•"/>
            </a:pPr>
            <a:r>
              <a:rPr lang="en-GB" sz="3600">
                <a:solidFill>
                  <a:schemeClr val="lt1"/>
                </a:solidFill>
                <a:latin typeface="Quicksand Medium"/>
                <a:ea typeface="Quicksand Medium"/>
                <a:cs typeface="Quicksand Medium"/>
                <a:sym typeface="Quicksand Medium"/>
              </a:rPr>
              <a:t>S</a:t>
            </a:r>
            <a:r>
              <a:rPr lang="en-GB" sz="3600">
                <a:solidFill>
                  <a:schemeClr val="lt1"/>
                </a:solidFill>
                <a:latin typeface="Quicksand Medium"/>
                <a:ea typeface="Quicksand Medium"/>
                <a:cs typeface="Quicksand Medium"/>
                <a:sym typeface="Quicksand Medium"/>
              </a:rPr>
              <a:t>i fecero </a:t>
            </a:r>
            <a:r>
              <a:rPr b="1" lang="en-GB" sz="3600">
                <a:solidFill>
                  <a:schemeClr val="lt1"/>
                </a:solidFill>
                <a:latin typeface="Quicksand"/>
                <a:ea typeface="Quicksand"/>
                <a:cs typeface="Quicksand"/>
                <a:sym typeface="Quicksand"/>
              </a:rPr>
              <a:t>tentativi</a:t>
            </a:r>
            <a:r>
              <a:rPr lang="en-GB" sz="3600">
                <a:solidFill>
                  <a:schemeClr val="lt1"/>
                </a:solidFill>
                <a:latin typeface="Quicksand Medium"/>
                <a:ea typeface="Quicksand Medium"/>
                <a:cs typeface="Quicksand Medium"/>
                <a:sym typeface="Quicksand Medium"/>
              </a:rPr>
              <a:t> </a:t>
            </a:r>
            <a:r>
              <a:rPr b="1" lang="en-GB" sz="3600">
                <a:solidFill>
                  <a:schemeClr val="lt1"/>
                </a:solidFill>
                <a:latin typeface="Quicksand"/>
                <a:ea typeface="Quicksand"/>
                <a:cs typeface="Quicksand"/>
                <a:sym typeface="Quicksand"/>
              </a:rPr>
              <a:t>per mettere in discussione la teoria di Aristotele</a:t>
            </a:r>
            <a:endParaRPr b="1" sz="3600">
              <a:solidFill>
                <a:schemeClr val="lt1"/>
              </a:solidFill>
              <a:latin typeface="Quicksand"/>
              <a:ea typeface="Quicksand"/>
              <a:cs typeface="Quicksand"/>
              <a:sym typeface="Quicksand"/>
            </a:endParaRPr>
          </a:p>
          <a:p>
            <a:pPr indent="-558800" lvl="0" marL="457200" rtl="0" algn="l">
              <a:spcBef>
                <a:spcPts val="0"/>
              </a:spcBef>
              <a:spcAft>
                <a:spcPts val="0"/>
              </a:spcAft>
              <a:buClr>
                <a:schemeClr val="lt1"/>
              </a:buClr>
              <a:buSzPts val="5200"/>
              <a:buChar char="•"/>
            </a:pPr>
            <a:r>
              <a:rPr lang="en-GB" sz="3600">
                <a:solidFill>
                  <a:schemeClr val="lt1"/>
                </a:solidFill>
                <a:latin typeface="Quicksand Medium"/>
                <a:ea typeface="Quicksand Medium"/>
                <a:cs typeface="Quicksand Medium"/>
                <a:sym typeface="Quicksand Medium"/>
              </a:rPr>
              <a:t>Vennero intrapresi sforzi attivi per </a:t>
            </a:r>
            <a:r>
              <a:rPr b="1" lang="en-GB" sz="3600">
                <a:solidFill>
                  <a:schemeClr val="lt1"/>
                </a:solidFill>
                <a:latin typeface="Quicksand"/>
                <a:ea typeface="Quicksand"/>
                <a:cs typeface="Quicksand"/>
                <a:sym typeface="Quicksand"/>
              </a:rPr>
              <a:t>educare</a:t>
            </a:r>
            <a:r>
              <a:rPr lang="en-GB" sz="3600">
                <a:solidFill>
                  <a:schemeClr val="lt1"/>
                </a:solidFill>
                <a:latin typeface="Quicksand Medium"/>
                <a:ea typeface="Quicksand Medium"/>
                <a:cs typeface="Quicksand Medium"/>
                <a:sym typeface="Quicksand Medium"/>
              </a:rPr>
              <a:t> le persone sorde, a volte ricorrendo alla lingua dei segni. </a:t>
            </a:r>
            <a:endParaRPr sz="3600">
              <a:solidFill>
                <a:schemeClr val="lt1"/>
              </a:solidFill>
              <a:latin typeface="Quicksand Medium"/>
              <a:ea typeface="Quicksand Medium"/>
              <a:cs typeface="Quicksand Medium"/>
              <a:sym typeface="Quicksand Medium"/>
            </a:endParaRPr>
          </a:p>
          <a:p>
            <a:pPr indent="0" lvl="0" marL="0" marR="0" rtl="0" algn="l">
              <a:spcBef>
                <a:spcPts val="0"/>
              </a:spcBef>
              <a:spcAft>
                <a:spcPts val="0"/>
              </a:spcAft>
              <a:buNone/>
            </a:pPr>
            <a:r>
              <a:t/>
            </a:r>
            <a:endParaRPr sz="3600">
              <a:solidFill>
                <a:schemeClr val="lt1"/>
              </a:solidFill>
              <a:latin typeface="Quicksand Medium"/>
              <a:ea typeface="Quicksand Medium"/>
              <a:cs typeface="Quicksand Medium"/>
              <a:sym typeface="Quicksand Medium"/>
            </a:endParaRPr>
          </a:p>
          <a:p>
            <a:pPr indent="0" lvl="0" marL="0" rtl="0" algn="l">
              <a:spcBef>
                <a:spcPts val="0"/>
              </a:spcBef>
              <a:spcAft>
                <a:spcPts val="0"/>
              </a:spcAft>
              <a:buClr>
                <a:schemeClr val="dk1"/>
              </a:buClr>
              <a:buFont typeface="Arial"/>
              <a:buNone/>
            </a:pPr>
            <a:r>
              <a:rPr lang="en-GB" sz="3600">
                <a:solidFill>
                  <a:schemeClr val="lt1"/>
                </a:solidFill>
                <a:latin typeface="Quicksand Medium"/>
                <a:ea typeface="Quicksand Medium"/>
                <a:cs typeface="Quicksand Medium"/>
                <a:sym typeface="Quicksand Medium"/>
              </a:rPr>
              <a:t>Gli insegnanti svilupparono diversi metodi per insegnare agli studenti sordi.</a:t>
            </a:r>
            <a:endParaRPr sz="3600">
              <a:solidFill>
                <a:schemeClr val="lt1"/>
              </a:solidFill>
              <a:latin typeface="Quicksand Medium"/>
              <a:ea typeface="Quicksand Medium"/>
              <a:cs typeface="Quicksand Medium"/>
              <a:sym typeface="Quicksand Medium"/>
            </a:endParaRPr>
          </a:p>
          <a:p>
            <a:pPr indent="0" lvl="0" marL="0" marR="0" rtl="0" algn="l">
              <a:spcBef>
                <a:spcPts val="0"/>
              </a:spcBef>
              <a:spcAft>
                <a:spcPts val="0"/>
              </a:spcAft>
              <a:buNone/>
            </a:pPr>
            <a:r>
              <a:t/>
            </a:r>
            <a:endParaRPr sz="3200">
              <a:solidFill>
                <a:schemeClr val="lt1"/>
              </a:solidFill>
              <a:latin typeface="Quicksand Medium"/>
              <a:ea typeface="Quicksand Medium"/>
              <a:cs typeface="Quicksand Medium"/>
              <a:sym typeface="Quicksand Medium"/>
            </a:endParaRPr>
          </a:p>
          <a:p>
            <a:pPr indent="0" lvl="0" marL="0" marR="0" rtl="0" algn="l">
              <a:spcBef>
                <a:spcPts val="0"/>
              </a:spcBef>
              <a:spcAft>
                <a:spcPts val="0"/>
              </a:spcAft>
              <a:buNone/>
            </a:pPr>
            <a:r>
              <a:t/>
            </a:r>
            <a:endParaRPr sz="3200">
              <a:solidFill>
                <a:schemeClr val="lt1"/>
              </a:solidFill>
              <a:latin typeface="Quicksand Medium"/>
              <a:ea typeface="Quicksand Medium"/>
              <a:cs typeface="Quicksand Medium"/>
              <a:sym typeface="Quicksand Medium"/>
            </a:endParaRPr>
          </a:p>
          <a:p>
            <a:pPr indent="0" lvl="0" marL="0" marR="0" rtl="0" algn="l">
              <a:spcBef>
                <a:spcPts val="0"/>
              </a:spcBef>
              <a:spcAft>
                <a:spcPts val="0"/>
              </a:spcAft>
              <a:buNone/>
            </a:pPr>
            <a:r>
              <a:rPr lang="en-GB" sz="1800">
                <a:solidFill>
                  <a:schemeClr val="lt1"/>
                </a:solidFill>
                <a:latin typeface="Quicksand Medium"/>
                <a:ea typeface="Quicksand Medium"/>
                <a:cs typeface="Quicksand Medium"/>
                <a:sym typeface="Quicksand Medium"/>
              </a:rPr>
              <a:t>Immagine</a:t>
            </a:r>
            <a:r>
              <a:rPr lang="en-GB" sz="1800">
                <a:solidFill>
                  <a:schemeClr val="lt1"/>
                </a:solidFill>
                <a:latin typeface="Quicksand Medium"/>
                <a:ea typeface="Quicksand Medium"/>
                <a:cs typeface="Quicksand Medium"/>
                <a:sym typeface="Quicksand Medium"/>
              </a:rPr>
              <a:t>: </a:t>
            </a:r>
            <a:r>
              <a:rPr lang="en-GB" sz="1800" u="sng">
                <a:solidFill>
                  <a:schemeClr val="lt1"/>
                </a:solidFill>
                <a:latin typeface="Quicksand Medium"/>
                <a:ea typeface="Quicksand Medium"/>
                <a:cs typeface="Quicksand Medium"/>
                <a:sym typeface="Quicksand Medium"/>
                <a:hlinkClick r:id="rId5">
                  <a:extLst>
                    <a:ext uri="{A12FA001-AC4F-418D-AE19-62706E023703}">
                      <ahyp:hlinkClr val="tx"/>
                    </a:ext>
                  </a:extLst>
                </a:hlinkClick>
              </a:rPr>
              <a:t>https://de.wikipedia.org/wiki/Sixtinische_Kapelle#/media/Datei:Creaci%C3%B3n_de_Ad%C3%A1n_(Miguel_%C3%81ngel).jpg</a:t>
            </a:r>
            <a:r>
              <a:rPr lang="en-GB" sz="1800">
                <a:solidFill>
                  <a:schemeClr val="lt1"/>
                </a:solidFill>
                <a:latin typeface="Quicksand Medium"/>
                <a:ea typeface="Quicksand Medium"/>
                <a:cs typeface="Quicksand Medium"/>
                <a:sym typeface="Quicksand Medium"/>
              </a:rPr>
              <a:t> </a:t>
            </a:r>
            <a:endParaRPr sz="1800">
              <a:solidFill>
                <a:schemeClr val="lt1"/>
              </a:solidFill>
              <a:latin typeface="Quicksand Medium"/>
              <a:ea typeface="Quicksand Medium"/>
              <a:cs typeface="Quicksand Medium"/>
              <a:sym typeface="Quicksand Medium"/>
            </a:endParaRPr>
          </a:p>
        </p:txBody>
      </p:sp>
      <p:pic>
        <p:nvPicPr>
          <p:cNvPr descr="Ein Bild, das Bild, Kunst, Mythologie, Bildende Kunst enthält.&#10;&#10;Automatisch generierte Beschreibung" id="213" name="Google Shape;213;p9"/>
          <p:cNvPicPr preferRelativeResize="0"/>
          <p:nvPr/>
        </p:nvPicPr>
        <p:blipFill rotWithShape="1">
          <a:blip r:embed="rId6">
            <a:alphaModFix/>
          </a:blip>
          <a:srcRect b="0" l="0" r="0" t="0"/>
          <a:stretch/>
        </p:blipFill>
        <p:spPr>
          <a:xfrm>
            <a:off x="10422023" y="736322"/>
            <a:ext cx="6481717" cy="2942783"/>
          </a:xfrm>
          <a:prstGeom prst="rect">
            <a:avLst/>
          </a:prstGeom>
          <a:noFill/>
          <a:ln>
            <a:noFill/>
          </a:ln>
        </p:spPr>
      </p:pic>
      <p:sp>
        <p:nvSpPr>
          <p:cNvPr id="214" name="Google Shape;214;p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 name="Google Shape;215;p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 name="Google Shape;216;p9"/>
          <p:cNvSpPr txBox="1"/>
          <p:nvPr/>
        </p:nvSpPr>
        <p:spPr>
          <a:xfrm>
            <a:off x="1143000" y="220771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Rinascimento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0"/>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10"/>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Ein Bild, das Entwurf, Menschliches Gesicht, Mann, Zeichnung enthält.&#10;&#10;KI-generierte Inhalte können fehlerhaft sein." id="224" name="Google Shape;224;p10"/>
          <p:cNvPicPr preferRelativeResize="0"/>
          <p:nvPr/>
        </p:nvPicPr>
        <p:blipFill rotWithShape="1">
          <a:blip r:embed="rId5">
            <a:alphaModFix/>
          </a:blip>
          <a:srcRect b="3577" l="5213" r="0" t="0"/>
          <a:stretch/>
        </p:blipFill>
        <p:spPr>
          <a:xfrm>
            <a:off x="11732775" y="2040800"/>
            <a:ext cx="4116900" cy="5025600"/>
          </a:xfrm>
          <a:prstGeom prst="ellipse">
            <a:avLst/>
          </a:prstGeom>
          <a:noFill/>
          <a:ln>
            <a:noFill/>
          </a:ln>
        </p:spPr>
      </p:pic>
      <p:sp>
        <p:nvSpPr>
          <p:cNvPr id="225" name="Google Shape;225;p10"/>
          <p:cNvSpPr txBox="1"/>
          <p:nvPr/>
        </p:nvSpPr>
        <p:spPr>
          <a:xfrm>
            <a:off x="10959083" y="7328897"/>
            <a:ext cx="5664300" cy="954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800">
                <a:solidFill>
                  <a:schemeClr val="lt1"/>
                </a:solidFill>
                <a:latin typeface="Quicksand Medium"/>
                <a:ea typeface="Quicksand Medium"/>
                <a:cs typeface="Quicksand Medium"/>
                <a:sym typeface="Quicksand Medium"/>
              </a:rPr>
              <a:t>Pedro Ponce de Leon (1500-1584</a:t>
            </a:r>
            <a:r>
              <a:rPr lang="en-GB" sz="2400">
                <a:solidFill>
                  <a:schemeClr val="lt1"/>
                </a:solidFill>
                <a:latin typeface="Quicksand Medium"/>
                <a:ea typeface="Quicksand Medium"/>
                <a:cs typeface="Quicksand Medium"/>
                <a:sym typeface="Quicksand Medium"/>
              </a:rPr>
              <a:t>)</a:t>
            </a:r>
            <a:endParaRPr sz="2400">
              <a:solidFill>
                <a:schemeClr val="lt1"/>
              </a:solidFill>
              <a:latin typeface="Quicksand Medium"/>
              <a:ea typeface="Quicksand Medium"/>
              <a:cs typeface="Quicksand Medium"/>
              <a:sym typeface="Quicksand Medium"/>
            </a:endParaRPr>
          </a:p>
        </p:txBody>
      </p:sp>
      <p:sp>
        <p:nvSpPr>
          <p:cNvPr id="226" name="Google Shape;226;p10"/>
          <p:cNvSpPr txBox="1"/>
          <p:nvPr/>
        </p:nvSpPr>
        <p:spPr>
          <a:xfrm>
            <a:off x="1066800" y="9555450"/>
            <a:ext cx="12777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Photo: </a:t>
            </a:r>
            <a:r>
              <a:rPr lang="en-GB" sz="1800" u="sng">
                <a:solidFill>
                  <a:schemeClr val="lt1"/>
                </a:solidFill>
                <a:latin typeface="Quicksand"/>
                <a:ea typeface="Quicksand"/>
                <a:cs typeface="Quicksand"/>
                <a:sym typeface="Quicksand"/>
                <a:hlinkClick r:id="rId6">
                  <a:extLst>
                    <a:ext uri="{A12FA001-AC4F-418D-AE19-62706E023703}">
                      <ahyp:hlinkClr val="tx"/>
                    </a:ext>
                  </a:extLst>
                </a:hlinkClick>
              </a:rPr>
              <a:t>https://en.wikipedia.org/wiki/Pedro_Ponce_de_Le%C3%B3n#/media/File:PedroPoncedeLeon.gif</a:t>
            </a:r>
            <a:r>
              <a:rPr lang="en-GB" sz="1800">
                <a:solidFill>
                  <a:schemeClr val="lt1"/>
                </a:solidFill>
                <a:latin typeface="Quicksand"/>
                <a:ea typeface="Quicksand"/>
                <a:cs typeface="Quicksand"/>
                <a:sym typeface="Quicksand"/>
              </a:rPr>
              <a:t> </a:t>
            </a:r>
            <a:endParaRPr sz="1800">
              <a:solidFill>
                <a:schemeClr val="lt1"/>
              </a:solidFill>
              <a:latin typeface="Quicksand"/>
              <a:ea typeface="Quicksand"/>
              <a:cs typeface="Quicksand"/>
              <a:sym typeface="Quicksand"/>
            </a:endParaRPr>
          </a:p>
        </p:txBody>
      </p:sp>
      <p:sp>
        <p:nvSpPr>
          <p:cNvPr id="227" name="Google Shape;227;p1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 name="Google Shape;228;p1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 name="Google Shape;229;p10"/>
          <p:cNvSpPr txBox="1"/>
          <p:nvPr/>
        </p:nvSpPr>
        <p:spPr>
          <a:xfrm>
            <a:off x="2565541" y="2410607"/>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Rinascimento</a:t>
            </a:r>
            <a:endParaRPr/>
          </a:p>
        </p:txBody>
      </p:sp>
      <p:sp>
        <p:nvSpPr>
          <p:cNvPr id="230" name="Google Shape;230;p10"/>
          <p:cNvSpPr txBox="1"/>
          <p:nvPr/>
        </p:nvSpPr>
        <p:spPr>
          <a:xfrm>
            <a:off x="2438400" y="4000500"/>
            <a:ext cx="8458200" cy="1847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800">
                <a:solidFill>
                  <a:schemeClr val="lt1"/>
                </a:solidFill>
                <a:latin typeface="Quicksand Medium"/>
                <a:ea typeface="Quicksand Medium"/>
                <a:cs typeface="Quicksand Medium"/>
                <a:sym typeface="Quicksand Medium"/>
              </a:rPr>
              <a:t>Il monaco benedettino </a:t>
            </a:r>
            <a:r>
              <a:rPr b="1" lang="en-GB" sz="3800">
                <a:solidFill>
                  <a:schemeClr val="lt1"/>
                </a:solidFill>
                <a:latin typeface="Quicksand"/>
                <a:ea typeface="Quicksand"/>
                <a:cs typeface="Quicksand"/>
                <a:sym typeface="Quicksand"/>
              </a:rPr>
              <a:t>Pedro Ponce de Leon</a:t>
            </a:r>
            <a:r>
              <a:rPr lang="en-GB" sz="3800">
                <a:solidFill>
                  <a:schemeClr val="lt1"/>
                </a:solidFill>
                <a:latin typeface="Quicksand Medium"/>
                <a:ea typeface="Quicksand Medium"/>
                <a:cs typeface="Quicksand Medium"/>
                <a:sym typeface="Quicksand Medium"/>
              </a:rPr>
              <a:t> è spesso considerato </a:t>
            </a:r>
            <a:br>
              <a:rPr lang="en-GB" sz="3800">
                <a:solidFill>
                  <a:schemeClr val="lt1"/>
                </a:solidFill>
                <a:latin typeface="Quicksand Medium"/>
                <a:ea typeface="Quicksand Medium"/>
                <a:cs typeface="Quicksand Medium"/>
                <a:sym typeface="Quicksand Medium"/>
              </a:rPr>
            </a:br>
            <a:r>
              <a:rPr lang="en-GB" sz="3800">
                <a:solidFill>
                  <a:schemeClr val="lt1"/>
                </a:solidFill>
                <a:latin typeface="Quicksand Medium"/>
                <a:ea typeface="Quicksand Medium"/>
                <a:cs typeface="Quicksand Medium"/>
                <a:sym typeface="Quicksand Medium"/>
              </a:rPr>
              <a:t>il </a:t>
            </a:r>
            <a:r>
              <a:rPr lang="en-GB" sz="3800">
                <a:solidFill>
                  <a:schemeClr val="lt1"/>
                </a:solidFill>
                <a:latin typeface="Quicksand Medium"/>
                <a:ea typeface="Quicksand Medium"/>
                <a:cs typeface="Quicksand Medium"/>
                <a:sym typeface="Quicksand Medium"/>
              </a:rPr>
              <a:t>“primo insegnante per sordi”</a:t>
            </a:r>
            <a:endParaRPr sz="3800">
              <a:solidFill>
                <a:schemeClr val="lt1"/>
              </a:solidFill>
              <a:latin typeface="Quicksand Medium"/>
              <a:ea typeface="Quicksand Medium"/>
              <a:cs typeface="Quicksand Medium"/>
              <a:sym typeface="Quicksand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1"/>
          <p:cNvSpPr txBox="1"/>
          <p:nvPr/>
        </p:nvSpPr>
        <p:spPr>
          <a:xfrm>
            <a:off x="7216654" y="885445"/>
            <a:ext cx="857318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3600">
                <a:solidFill>
                  <a:schemeClr val="lt1"/>
                </a:solidFill>
                <a:latin typeface="Anton"/>
                <a:ea typeface="Anton"/>
                <a:cs typeface="Anton"/>
                <a:sym typeface="Anton"/>
              </a:rPr>
              <a:t>Juan Pablo Bonet (1579-1633)</a:t>
            </a:r>
            <a:endParaRPr sz="3600">
              <a:solidFill>
                <a:schemeClr val="lt1"/>
              </a:solidFill>
              <a:latin typeface="Anton"/>
              <a:ea typeface="Anton"/>
              <a:cs typeface="Anton"/>
              <a:sym typeface="Anton"/>
            </a:endParaRPr>
          </a:p>
        </p:txBody>
      </p:sp>
      <p:sp>
        <p:nvSpPr>
          <p:cNvPr id="237" name="Google Shape;237;p11"/>
          <p:cNvSpPr txBox="1"/>
          <p:nvPr/>
        </p:nvSpPr>
        <p:spPr>
          <a:xfrm>
            <a:off x="683200" y="9415025"/>
            <a:ext cx="13700100" cy="646500"/>
          </a:xfrm>
          <a:prstGeom prst="rect">
            <a:avLst/>
          </a:prstGeom>
          <a:noFill/>
          <a:ln>
            <a:noFill/>
          </a:ln>
        </p:spPr>
        <p:txBody>
          <a:bodyPr anchorCtr="0" anchor="t" bIns="45700" lIns="91425" spcFirstLastPara="1" rIns="91425" wrap="square" tIns="45700">
            <a:spAutoFit/>
          </a:bodyPr>
          <a:lstStyle/>
          <a:p>
            <a:pPr indent="-990001" lvl="0" marL="990001" marR="0" rtl="0" algn="l">
              <a:spcBef>
                <a:spcPts val="0"/>
              </a:spcBef>
              <a:spcAft>
                <a:spcPts val="0"/>
              </a:spcAft>
              <a:buNone/>
            </a:pPr>
            <a:r>
              <a:rPr lang="en-GB" sz="1800">
                <a:solidFill>
                  <a:schemeClr val="lt1"/>
                </a:solidFill>
                <a:latin typeface="Quicksand"/>
                <a:ea typeface="Quicksand"/>
                <a:cs typeface="Quicksand"/>
                <a:sym typeface="Quicksand"/>
              </a:rPr>
              <a:t>Immagini</a:t>
            </a:r>
            <a:r>
              <a:rPr lang="en-GB" sz="1800">
                <a:solidFill>
                  <a:schemeClr val="lt1"/>
                </a:solidFill>
                <a:latin typeface="Quicksand"/>
                <a:ea typeface="Quicksand"/>
                <a:cs typeface="Quicksand"/>
                <a:sym typeface="Quicksand"/>
              </a:rPr>
              <a:t>: https://deafhistory.eu/index.php/component/zoo/item/1620?Itemid=144              https://blogs.uoregon.edu/scua/2021/07/29/new-acquisition-seminal-work-on-deaf-education-in-17th-century-spain/</a:t>
            </a:r>
            <a:endParaRPr sz="1800">
              <a:solidFill>
                <a:schemeClr val="lt1"/>
              </a:solidFill>
              <a:latin typeface="Quicksand"/>
              <a:ea typeface="Quicksand"/>
              <a:cs typeface="Quicksand"/>
              <a:sym typeface="Quicksand"/>
            </a:endParaRPr>
          </a:p>
        </p:txBody>
      </p:sp>
      <p:pic>
        <p:nvPicPr>
          <p:cNvPr id="238" name="Google Shape;238;p11"/>
          <p:cNvPicPr preferRelativeResize="0"/>
          <p:nvPr/>
        </p:nvPicPr>
        <p:blipFill rotWithShape="1">
          <a:blip r:embed="rId3">
            <a:alphaModFix/>
          </a:blip>
          <a:srcRect b="0" l="0" r="0" t="0"/>
          <a:stretch/>
        </p:blipFill>
        <p:spPr>
          <a:xfrm>
            <a:off x="14705525" y="495275"/>
            <a:ext cx="2893299" cy="3923313"/>
          </a:xfrm>
          <a:prstGeom prst="rect">
            <a:avLst/>
          </a:prstGeom>
          <a:noFill/>
          <a:ln>
            <a:noFill/>
          </a:ln>
        </p:spPr>
      </p:pic>
      <p:pic>
        <p:nvPicPr>
          <p:cNvPr id="239" name="Google Shape;239;p11"/>
          <p:cNvPicPr preferRelativeResize="0"/>
          <p:nvPr/>
        </p:nvPicPr>
        <p:blipFill rotWithShape="1">
          <a:blip r:embed="rId4">
            <a:alphaModFix/>
          </a:blip>
          <a:srcRect b="0" l="0" r="0" t="0"/>
          <a:stretch/>
        </p:blipFill>
        <p:spPr>
          <a:xfrm>
            <a:off x="14705525" y="4743032"/>
            <a:ext cx="2893298" cy="4296979"/>
          </a:xfrm>
          <a:prstGeom prst="rect">
            <a:avLst/>
          </a:prstGeom>
          <a:noFill/>
          <a:ln>
            <a:noFill/>
          </a:ln>
        </p:spPr>
      </p:pic>
      <p:sp>
        <p:nvSpPr>
          <p:cNvPr id="240" name="Google Shape;240;p1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 name="Google Shape;241;p1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p11"/>
          <p:cNvSpPr txBox="1"/>
          <p:nvPr/>
        </p:nvSpPr>
        <p:spPr>
          <a:xfrm>
            <a:off x="740945" y="1838847"/>
            <a:ext cx="13584600" cy="752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1620</a:t>
            </a:r>
            <a:r>
              <a:rPr lang="en-GB" sz="3200">
                <a:solidFill>
                  <a:schemeClr val="lt1"/>
                </a:solidFill>
                <a:latin typeface="Quicksand Medium"/>
                <a:ea typeface="Quicksand Medium"/>
                <a:cs typeface="Quicksand Medium"/>
                <a:sym typeface="Quicksand Medium"/>
              </a:rPr>
              <a:t> - </a:t>
            </a:r>
            <a:r>
              <a:rPr lang="en-GB" sz="3200">
                <a:solidFill>
                  <a:schemeClr val="lt1"/>
                </a:solidFill>
                <a:latin typeface="Quicksand Medium"/>
                <a:ea typeface="Quicksand Medium"/>
                <a:cs typeface="Quicksand Medium"/>
                <a:sym typeface="Quicksand Medium"/>
              </a:rPr>
              <a:t>Primo libro sull'alfabeto manuale </a:t>
            </a:r>
            <a:endParaRPr sz="3200">
              <a:solidFill>
                <a:schemeClr val="lt1"/>
              </a:solidFill>
              <a:latin typeface="Quicksand Medium"/>
              <a:ea typeface="Quicksand Medium"/>
              <a:cs typeface="Quicksand Medium"/>
              <a:sym typeface="Quicksand Medium"/>
            </a:endParaRPr>
          </a:p>
          <a:p>
            <a:pPr indent="0" lvl="0" marL="0" marR="0" rtl="0" algn="l">
              <a:spcBef>
                <a:spcPts val="1000"/>
              </a:spcBef>
              <a:spcAft>
                <a:spcPts val="0"/>
              </a:spcAft>
              <a:buNone/>
            </a:pPr>
            <a:r>
              <a:rPr b="1" lang="en-GB" sz="3200">
                <a:solidFill>
                  <a:schemeClr val="lt1"/>
                </a:solidFill>
                <a:latin typeface="Quicksand"/>
                <a:ea typeface="Quicksand"/>
                <a:cs typeface="Quicksand"/>
                <a:sym typeface="Quicksand"/>
              </a:rPr>
              <a:t>1885</a:t>
            </a:r>
            <a:r>
              <a:rPr lang="en-GB" sz="3200">
                <a:solidFill>
                  <a:schemeClr val="lt1"/>
                </a:solidFill>
                <a:latin typeface="Quicksand Medium"/>
                <a:ea typeface="Quicksand Medium"/>
                <a:cs typeface="Quicksand Medium"/>
                <a:sym typeface="Quicksand Medium"/>
              </a:rPr>
              <a:t> - </a:t>
            </a:r>
            <a:r>
              <a:rPr lang="en-GB" sz="3200">
                <a:solidFill>
                  <a:schemeClr val="lt1"/>
                </a:solidFill>
                <a:latin typeface="Quicksand Medium"/>
                <a:ea typeface="Quicksand Medium"/>
                <a:cs typeface="Quicksand Medium"/>
                <a:sym typeface="Quicksand Medium"/>
              </a:rPr>
              <a:t>Edizione inglese → crescente interesse per l'educazione dei sordi in Europa</a:t>
            </a:r>
            <a:endParaRPr sz="3200">
              <a:solidFill>
                <a:schemeClr val="lt1"/>
              </a:solidFill>
              <a:latin typeface="Quicksand Medium"/>
              <a:ea typeface="Quicksand Medium"/>
              <a:cs typeface="Quicksand Medium"/>
              <a:sym typeface="Quicksand Medium"/>
            </a:endParaRPr>
          </a:p>
          <a:p>
            <a:pPr indent="0" lvl="0" marL="0" marR="0" rtl="0" algn="l">
              <a:spcBef>
                <a:spcPts val="1000"/>
              </a:spcBef>
              <a:spcAft>
                <a:spcPts val="0"/>
              </a:spcAft>
              <a:buNone/>
            </a:pPr>
            <a:r>
              <a:rPr lang="en-GB" sz="3200">
                <a:solidFill>
                  <a:schemeClr val="lt1"/>
                </a:solidFill>
                <a:latin typeface="Quicksand Medium"/>
                <a:ea typeface="Quicksand Medium"/>
                <a:cs typeface="Quicksand Medium"/>
                <a:sym typeface="Quicksand Medium"/>
              </a:rPr>
              <a:t>Il </a:t>
            </a:r>
            <a:r>
              <a:rPr b="1" lang="en-GB" sz="3200">
                <a:solidFill>
                  <a:schemeClr val="lt1"/>
                </a:solidFill>
                <a:latin typeface="Quicksand"/>
                <a:ea typeface="Quicksand"/>
                <a:cs typeface="Quicksand"/>
                <a:sym typeface="Quicksand"/>
              </a:rPr>
              <a:t>metodo di Bonet</a:t>
            </a:r>
            <a:r>
              <a:rPr lang="en-GB" sz="3200">
                <a:solidFill>
                  <a:schemeClr val="lt1"/>
                </a:solidFill>
                <a:latin typeface="Quicksand Medium"/>
                <a:ea typeface="Quicksand Medium"/>
                <a:cs typeface="Quicksand Medium"/>
                <a:sym typeface="Quicksand Medium"/>
              </a:rPr>
              <a:t>:</a:t>
            </a:r>
            <a:r>
              <a:rPr lang="en-GB" sz="3200">
                <a:solidFill>
                  <a:schemeClr val="lt1"/>
                </a:solidFill>
                <a:latin typeface="Quicksand Medium"/>
                <a:ea typeface="Quicksand Medium"/>
                <a:cs typeface="Quicksand Medium"/>
                <a:sym typeface="Quicksand Medium"/>
              </a:rPr>
              <a:t> </a:t>
            </a:r>
            <a:endParaRPr>
              <a:latin typeface="Quicksand Medium"/>
              <a:ea typeface="Quicksand Medium"/>
              <a:cs typeface="Quicksand Medium"/>
              <a:sym typeface="Quicksand Medium"/>
            </a:endParaRPr>
          </a:p>
          <a:p>
            <a:pPr indent="-431800" lvl="0" marL="457200" rtl="0" algn="l">
              <a:spcBef>
                <a:spcPts val="1000"/>
              </a:spcBef>
              <a:spcAft>
                <a:spcPts val="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Lettere dell’alfabeto (scritte) → alfabeto manuale → articolazione dei suoni</a:t>
            </a:r>
            <a:endParaRPr sz="3200">
              <a:solidFill>
                <a:schemeClr val="lt1"/>
              </a:solidFill>
              <a:latin typeface="Quicksand Medium"/>
              <a:ea typeface="Quicksand Medium"/>
              <a:cs typeface="Quicksand Medium"/>
              <a:sym typeface="Quicksand Medium"/>
            </a:endParaRPr>
          </a:p>
          <a:p>
            <a:pPr indent="-431800" lvl="0" marL="457200" rtl="0" algn="l">
              <a:spcBef>
                <a:spcPts val="1000"/>
              </a:spcBef>
              <a:spcAft>
                <a:spcPts val="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La lettura labiale era considerata uno sviluppo naturale, senza necessità di supporto</a:t>
            </a:r>
            <a:endParaRPr sz="3200">
              <a:solidFill>
                <a:schemeClr val="lt1"/>
              </a:solidFill>
              <a:latin typeface="Quicksand Medium"/>
              <a:ea typeface="Quicksand Medium"/>
              <a:cs typeface="Quicksand Medium"/>
              <a:sym typeface="Quicksand Medium"/>
            </a:endParaRPr>
          </a:p>
          <a:p>
            <a:pPr indent="0" lvl="0" marL="0" marR="0" rtl="0" algn="l">
              <a:spcBef>
                <a:spcPts val="1000"/>
              </a:spcBef>
              <a:spcAft>
                <a:spcPts val="0"/>
              </a:spcAft>
              <a:buNone/>
            </a:pPr>
            <a:r>
              <a:rPr lang="en-GB" sz="3200">
                <a:solidFill>
                  <a:schemeClr val="lt1"/>
                </a:solidFill>
                <a:latin typeface="Quicksand Medium"/>
                <a:ea typeface="Quicksand Medium"/>
                <a:cs typeface="Quicksand Medium"/>
                <a:sym typeface="Quicksand Medium"/>
              </a:rPr>
              <a:t>Significato</a:t>
            </a:r>
            <a:r>
              <a:rPr lang="en-GB" sz="3200">
                <a:solidFill>
                  <a:schemeClr val="lt1"/>
                </a:solidFill>
                <a:latin typeface="Quicksand Medium"/>
                <a:ea typeface="Quicksand Medium"/>
                <a:cs typeface="Quicksand Medium"/>
                <a:sym typeface="Quicksand Medium"/>
              </a:rPr>
              <a:t>: </a:t>
            </a:r>
            <a:endParaRPr>
              <a:latin typeface="Quicksand Medium"/>
              <a:ea typeface="Quicksand Medium"/>
              <a:cs typeface="Quicksand Medium"/>
              <a:sym typeface="Quicksand Medium"/>
            </a:endParaRPr>
          </a:p>
          <a:p>
            <a:pPr indent="-571500" lvl="0" marL="571500" marR="0" rtl="0" algn="l">
              <a:spcBef>
                <a:spcPts val="1000"/>
              </a:spcBef>
              <a:spcAft>
                <a:spcPts val="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Prima documentazione stampata di un alfabeto manuale</a:t>
            </a:r>
            <a:endParaRPr>
              <a:latin typeface="Quicksand Medium"/>
              <a:ea typeface="Quicksand Medium"/>
              <a:cs typeface="Quicksand Medium"/>
              <a:sym typeface="Quicksand Medium"/>
            </a:endParaRPr>
          </a:p>
          <a:p>
            <a:pPr indent="-571500" lvl="0" marL="571500" marR="0" rtl="0" algn="l">
              <a:spcBef>
                <a:spcPts val="1000"/>
              </a:spcBef>
              <a:spcAft>
                <a:spcPts val="0"/>
              </a:spcAft>
              <a:buClr>
                <a:schemeClr val="lt1"/>
              </a:buClr>
              <a:buSzPts val="3200"/>
              <a:buFont typeface="Arial"/>
              <a:buChar char="•"/>
            </a:pPr>
            <a:r>
              <a:rPr b="1" lang="en-GB" sz="3200">
                <a:solidFill>
                  <a:schemeClr val="lt1"/>
                </a:solidFill>
                <a:latin typeface="Quicksand"/>
                <a:ea typeface="Quicksand"/>
                <a:cs typeface="Quicksand"/>
                <a:sym typeface="Quicksand"/>
              </a:rPr>
              <a:t>Influenza</a:t>
            </a:r>
            <a:r>
              <a:rPr lang="en-GB" sz="3200">
                <a:solidFill>
                  <a:schemeClr val="lt1"/>
                </a:solidFill>
                <a:latin typeface="Quicksand Medium"/>
                <a:ea typeface="Quicksand Medium"/>
                <a:cs typeface="Quicksand Medium"/>
                <a:sym typeface="Quicksand Medium"/>
              </a:rPr>
              <a:t> sul successivo sviluppo delle lingue dei segni</a:t>
            </a:r>
            <a:endParaRPr>
              <a:latin typeface="Quicksand Medium"/>
              <a:ea typeface="Quicksand Medium"/>
              <a:cs typeface="Quicksand Medium"/>
              <a:sym typeface="Quicksand Medium"/>
            </a:endParaRPr>
          </a:p>
          <a:p>
            <a:pPr indent="-571500" lvl="0" marL="571500" marR="0" rtl="0" algn="l">
              <a:spcBef>
                <a:spcPts val="1000"/>
              </a:spcBef>
              <a:spcAft>
                <a:spcPts val="1000"/>
              </a:spcAft>
              <a:buClr>
                <a:schemeClr val="lt1"/>
              </a:buClr>
              <a:buSzPts val="3200"/>
              <a:buFont typeface="Quicksand"/>
              <a:buChar char="•"/>
            </a:pPr>
            <a:r>
              <a:rPr b="1" lang="en-GB" sz="3200">
                <a:solidFill>
                  <a:schemeClr val="lt1"/>
                </a:solidFill>
                <a:latin typeface="Quicksand"/>
                <a:ea typeface="Quicksand"/>
                <a:cs typeface="Quicksand"/>
                <a:sym typeface="Quicksand"/>
              </a:rPr>
              <a:t>I segni erano considerati solo un ponte verso la lingua parlata, non una lingua autonoma</a:t>
            </a:r>
            <a:endParaRPr b="1" sz="3200">
              <a:solidFill>
                <a:schemeClr val="lt1"/>
              </a:solidFill>
              <a:latin typeface="Quicksand"/>
              <a:ea typeface="Quicksand"/>
              <a:cs typeface="Quicksand"/>
              <a:sym typeface="Quicksand"/>
            </a:endParaRPr>
          </a:p>
        </p:txBody>
      </p:sp>
      <p:sp>
        <p:nvSpPr>
          <p:cNvPr id="243" name="Google Shape;243;p11"/>
          <p:cNvSpPr txBox="1"/>
          <p:nvPr/>
        </p:nvSpPr>
        <p:spPr>
          <a:xfrm>
            <a:off x="3352800" y="360824"/>
            <a:ext cx="13156800" cy="1015800"/>
          </a:xfrm>
          <a:prstGeom prst="rect">
            <a:avLst/>
          </a:prstGeom>
          <a:noFill/>
          <a:ln>
            <a:noFill/>
          </a:ln>
        </p:spPr>
        <p:txBody>
          <a:bodyPr anchorCtr="0" anchor="t" bIns="0" lIns="0" spcFirstLastPara="1" rIns="0" wrap="square" tIns="0">
            <a:spAutoFit/>
          </a:bodyPr>
          <a:lstStyle/>
          <a:p>
            <a:pPr indent="0" lvl="0" marL="0" marR="0" rtl="0" algn="l">
              <a:lnSpc>
                <a:spcPct val="169697"/>
              </a:lnSpc>
              <a:spcBef>
                <a:spcPts val="0"/>
              </a:spcBef>
              <a:spcAft>
                <a:spcPts val="0"/>
              </a:spcAft>
              <a:buNone/>
            </a:pPr>
            <a:r>
              <a:rPr lang="en-GB" sz="6600">
                <a:solidFill>
                  <a:schemeClr val="lt1"/>
                </a:solidFill>
                <a:latin typeface="Anton"/>
                <a:ea typeface="Anton"/>
                <a:cs typeface="Anton"/>
                <a:sym typeface="Anton"/>
              </a:rPr>
              <a:t>Rinascimento</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p1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12"/>
          <p:cNvSpPr txBox="1"/>
          <p:nvPr/>
        </p:nvSpPr>
        <p:spPr>
          <a:xfrm>
            <a:off x="11400675" y="7409075"/>
            <a:ext cx="56529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Quicksand"/>
                <a:ea typeface="Quicksand"/>
                <a:cs typeface="Quicksand"/>
                <a:sym typeface="Quicksand"/>
              </a:rPr>
              <a:t>Johann Konrad Ammann</a:t>
            </a:r>
            <a:r>
              <a:rPr lang="en-GB" sz="2400">
                <a:solidFill>
                  <a:schemeClr val="lt1"/>
                </a:solidFill>
                <a:latin typeface="Quicksand"/>
                <a:ea typeface="Quicksand"/>
                <a:cs typeface="Quicksand"/>
                <a:sym typeface="Quicksand"/>
              </a:rPr>
              <a:t> (1669-1724)</a:t>
            </a:r>
            <a:endParaRPr sz="2400">
              <a:solidFill>
                <a:schemeClr val="lt1"/>
              </a:solidFill>
              <a:latin typeface="Quicksand"/>
              <a:ea typeface="Quicksand"/>
              <a:cs typeface="Quicksand"/>
              <a:sym typeface="Quicksand"/>
            </a:endParaRPr>
          </a:p>
        </p:txBody>
      </p:sp>
      <p:sp>
        <p:nvSpPr>
          <p:cNvPr id="252" name="Google Shape;252;p12"/>
          <p:cNvSpPr txBox="1"/>
          <p:nvPr/>
        </p:nvSpPr>
        <p:spPr>
          <a:xfrm>
            <a:off x="1066800" y="9555450"/>
            <a:ext cx="11337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Immagine</a:t>
            </a:r>
            <a:r>
              <a:rPr lang="en-GB" sz="1800">
                <a:solidFill>
                  <a:schemeClr val="lt1"/>
                </a:solidFill>
                <a:latin typeface="Quicksand"/>
                <a:ea typeface="Quicksand"/>
                <a:cs typeface="Quicksand"/>
                <a:sym typeface="Quicksand"/>
              </a:rPr>
              <a:t>: </a:t>
            </a:r>
            <a:r>
              <a:rPr lang="en-GB" sz="1800" u="sng">
                <a:solidFill>
                  <a:schemeClr val="lt1"/>
                </a:solidFill>
                <a:latin typeface="Quicksand"/>
                <a:ea typeface="Quicksand"/>
                <a:cs typeface="Quicksand"/>
                <a:sym typeface="Quicksand"/>
                <a:hlinkClick r:id="rId5">
                  <a:extLst>
                    <a:ext uri="{A12FA001-AC4F-418D-AE19-62706E023703}">
                      <ahyp:hlinkClr val="tx"/>
                    </a:ext>
                  </a:extLst>
                </a:hlinkClick>
              </a:rPr>
              <a:t>https://en.wikipedia.org/wiki/Johann_Konrad_Ammann#/media/File:Amman_J_C.jpg</a:t>
            </a:r>
            <a:r>
              <a:rPr lang="en-GB" sz="1800">
                <a:solidFill>
                  <a:schemeClr val="lt1"/>
                </a:solidFill>
                <a:latin typeface="Quicksand"/>
                <a:ea typeface="Quicksand"/>
                <a:cs typeface="Quicksand"/>
                <a:sym typeface="Quicksand"/>
              </a:rPr>
              <a:t> </a:t>
            </a:r>
            <a:endParaRPr sz="1800">
              <a:solidFill>
                <a:schemeClr val="lt1"/>
              </a:solidFill>
              <a:latin typeface="Quicksand"/>
              <a:ea typeface="Quicksand"/>
              <a:cs typeface="Quicksand"/>
              <a:sym typeface="Quicksand"/>
            </a:endParaRPr>
          </a:p>
        </p:txBody>
      </p:sp>
      <p:pic>
        <p:nvPicPr>
          <p:cNvPr descr="Ein Bild, das Text, Menschliches Gesicht, Porträt, Retrostyle enthält.&#10;&#10;KI-generierte Inhalte können fehlerhaft sein." id="253" name="Google Shape;253;p12"/>
          <p:cNvPicPr preferRelativeResize="0"/>
          <p:nvPr/>
        </p:nvPicPr>
        <p:blipFill rotWithShape="1">
          <a:blip r:embed="rId6">
            <a:alphaModFix/>
          </a:blip>
          <a:srcRect b="0" l="0" r="0" t="0"/>
          <a:stretch/>
        </p:blipFill>
        <p:spPr>
          <a:xfrm>
            <a:off x="12307476" y="2204953"/>
            <a:ext cx="3839286" cy="5062421"/>
          </a:xfrm>
          <a:prstGeom prst="rect">
            <a:avLst/>
          </a:prstGeom>
          <a:noFill/>
          <a:ln>
            <a:noFill/>
          </a:ln>
        </p:spPr>
      </p:pic>
      <p:sp>
        <p:nvSpPr>
          <p:cNvPr id="254" name="Google Shape;254;p1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p1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p12"/>
          <p:cNvSpPr txBox="1"/>
          <p:nvPr/>
        </p:nvSpPr>
        <p:spPr>
          <a:xfrm>
            <a:off x="2469944" y="220495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Rinascimento</a:t>
            </a:r>
            <a:endParaRPr/>
          </a:p>
        </p:txBody>
      </p:sp>
      <p:sp>
        <p:nvSpPr>
          <p:cNvPr id="257" name="Google Shape;257;p12"/>
          <p:cNvSpPr txBox="1"/>
          <p:nvPr/>
        </p:nvSpPr>
        <p:spPr>
          <a:xfrm>
            <a:off x="2262850" y="4000500"/>
            <a:ext cx="7899300" cy="327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chemeClr val="lt1"/>
                </a:solidFill>
                <a:latin typeface="Quicksand Medium"/>
                <a:ea typeface="Quicksand Medium"/>
                <a:cs typeface="Quicksand Medium"/>
                <a:sym typeface="Quicksand Medium"/>
              </a:rPr>
              <a:t>La prima persona ad aver sviluppato </a:t>
            </a:r>
            <a:br>
              <a:rPr lang="en-GB" sz="3200">
                <a:solidFill>
                  <a:schemeClr val="lt1"/>
                </a:solidFill>
                <a:latin typeface="Quicksand Medium"/>
                <a:ea typeface="Quicksand Medium"/>
                <a:cs typeface="Quicksand Medium"/>
                <a:sym typeface="Quicksand Medium"/>
              </a:rPr>
            </a:br>
            <a:r>
              <a:rPr lang="en-GB" sz="3200">
                <a:solidFill>
                  <a:schemeClr val="lt1"/>
                </a:solidFill>
                <a:latin typeface="Quicksand Medium"/>
                <a:ea typeface="Quicksand Medium"/>
                <a:cs typeface="Quicksand Medium"/>
                <a:sym typeface="Quicksand Medium"/>
              </a:rPr>
              <a:t>un </a:t>
            </a:r>
            <a:r>
              <a:rPr b="1" lang="en-GB" sz="3200">
                <a:solidFill>
                  <a:schemeClr val="lt1"/>
                </a:solidFill>
                <a:latin typeface="Quicksand"/>
                <a:ea typeface="Quicksand"/>
                <a:cs typeface="Quicksand"/>
                <a:sym typeface="Quicksand"/>
              </a:rPr>
              <a:t>metodo orale</a:t>
            </a:r>
            <a:r>
              <a:rPr lang="en-GB" sz="3200">
                <a:solidFill>
                  <a:schemeClr val="lt1"/>
                </a:solidFill>
                <a:latin typeface="Quicksand Medium"/>
                <a:ea typeface="Quicksand Medium"/>
                <a:cs typeface="Quicksand Medium"/>
                <a:sym typeface="Quicksand Medium"/>
              </a:rPr>
              <a:t>:</a:t>
            </a:r>
            <a:endParaRPr>
              <a:latin typeface="Quicksand Medium"/>
              <a:ea typeface="Quicksand Medium"/>
              <a:cs typeface="Quicksand Medium"/>
              <a:sym typeface="Quicksand Medium"/>
            </a:endParaRPr>
          </a:p>
          <a:p>
            <a:pPr indent="0" lvl="0" marL="0" marR="0" rtl="0" algn="l">
              <a:spcBef>
                <a:spcPts val="0"/>
              </a:spcBef>
              <a:spcAft>
                <a:spcPts val="0"/>
              </a:spcAft>
              <a:buNone/>
            </a:pPr>
            <a:r>
              <a:t/>
            </a:r>
            <a:endParaRPr b="1" sz="3200">
              <a:solidFill>
                <a:schemeClr val="lt1"/>
              </a:solidFill>
              <a:latin typeface="Quicksand"/>
              <a:ea typeface="Quicksand"/>
              <a:cs typeface="Quicksand"/>
              <a:sym typeface="Quicksand"/>
            </a:endParaRPr>
          </a:p>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Johann Konrad Ammann</a:t>
            </a:r>
            <a:endParaRPr b="1">
              <a:latin typeface="Quicksand"/>
              <a:ea typeface="Quicksand"/>
              <a:cs typeface="Quicksand"/>
              <a:sym typeface="Quicksand"/>
            </a:endParaRPr>
          </a:p>
          <a:p>
            <a:pPr indent="0" lvl="0" marL="0" rtl="0" algn="l">
              <a:lnSpc>
                <a:spcPct val="115000"/>
              </a:lnSpc>
              <a:spcBef>
                <a:spcPts val="1200"/>
              </a:spcBef>
              <a:spcAft>
                <a:spcPts val="1200"/>
              </a:spcAft>
              <a:buSzPts val="1100"/>
              <a:buNone/>
            </a:pPr>
            <a:r>
              <a:rPr lang="en-GB" sz="3200">
                <a:solidFill>
                  <a:schemeClr val="lt1"/>
                </a:solidFill>
                <a:latin typeface="Quicksand Medium"/>
                <a:ea typeface="Quicksand Medium"/>
                <a:cs typeface="Quicksand Medium"/>
                <a:sym typeface="Quicksand Medium"/>
              </a:rPr>
              <a:t>Medico svizzero-olandese ed educatore dei sordi</a:t>
            </a:r>
            <a:endParaRPr>
              <a:latin typeface="Quicksand Medium"/>
              <a:ea typeface="Quicksand Medium"/>
              <a:cs typeface="Quicksand Medium"/>
              <a:sym typeface="Quicksan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3"/>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 name="Google Shape;264;p13"/>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p13"/>
          <p:cNvSpPr txBox="1"/>
          <p:nvPr/>
        </p:nvSpPr>
        <p:spPr>
          <a:xfrm>
            <a:off x="11790125" y="7408850"/>
            <a:ext cx="40596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Jacob Rodrigues Pereira</a:t>
            </a:r>
            <a:r>
              <a:rPr lang="en-GB" sz="2400">
                <a:solidFill>
                  <a:schemeClr val="lt1"/>
                </a:solidFill>
                <a:latin typeface="Quicksand"/>
                <a:ea typeface="Quicksand"/>
                <a:cs typeface="Quicksand"/>
                <a:sym typeface="Quicksand"/>
              </a:rPr>
              <a:t> (1715–1780) </a:t>
            </a:r>
            <a:endParaRPr sz="2400">
              <a:solidFill>
                <a:schemeClr val="lt1"/>
              </a:solidFill>
              <a:latin typeface="Quicksand"/>
              <a:ea typeface="Quicksand"/>
              <a:cs typeface="Quicksand"/>
              <a:sym typeface="Quicksand"/>
            </a:endParaRPr>
          </a:p>
        </p:txBody>
      </p:sp>
      <p:sp>
        <p:nvSpPr>
          <p:cNvPr id="266" name="Google Shape;266;p13"/>
          <p:cNvSpPr txBox="1"/>
          <p:nvPr/>
        </p:nvSpPr>
        <p:spPr>
          <a:xfrm>
            <a:off x="3963914" y="3805056"/>
            <a:ext cx="6705600" cy="3417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GB" sz="3200">
                <a:solidFill>
                  <a:schemeClr val="lt1"/>
                </a:solidFill>
                <a:latin typeface="Quicksand Medium"/>
                <a:ea typeface="Quicksand Medium"/>
                <a:cs typeface="Quicksand Medium"/>
                <a:sym typeface="Quicksand Medium"/>
              </a:rPr>
              <a:t>P</a:t>
            </a:r>
            <a:r>
              <a:rPr lang="en-GB" sz="3200">
                <a:solidFill>
                  <a:schemeClr val="lt1"/>
                </a:solidFill>
                <a:latin typeface="Quicksand Medium"/>
                <a:ea typeface="Quicksand Medium"/>
                <a:cs typeface="Quicksand Medium"/>
                <a:sym typeface="Quicksand Medium"/>
              </a:rPr>
              <a:t>rimo insegnante per sordi</a:t>
            </a:r>
            <a:r>
              <a:rPr lang="en-GB" sz="3200">
                <a:solidFill>
                  <a:schemeClr val="lt1"/>
                </a:solidFill>
                <a:latin typeface="Quicksand Medium"/>
                <a:ea typeface="Quicksand Medium"/>
                <a:cs typeface="Quicksand Medium"/>
                <a:sym typeface="Quicksand Medium"/>
              </a:rPr>
              <a:t> </a:t>
            </a:r>
            <a:endParaRPr sz="3200">
              <a:latin typeface="Quicksand Medium"/>
              <a:ea typeface="Quicksand Medium"/>
              <a:cs typeface="Quicksand Medium"/>
              <a:sym typeface="Quicksand Medium"/>
            </a:endParaRPr>
          </a:p>
          <a:p>
            <a:pPr indent="0" lvl="0" marL="0" marR="0" rtl="0" algn="l">
              <a:lnSpc>
                <a:spcPct val="115000"/>
              </a:lnSpc>
              <a:spcBef>
                <a:spcPts val="0"/>
              </a:spcBef>
              <a:spcAft>
                <a:spcPts val="0"/>
              </a:spcAft>
              <a:buNone/>
            </a:pPr>
            <a:r>
              <a:t/>
            </a:r>
            <a:endParaRPr b="1" sz="3200">
              <a:solidFill>
                <a:schemeClr val="lt1"/>
              </a:solidFill>
              <a:latin typeface="Quicksand"/>
              <a:ea typeface="Quicksand"/>
              <a:cs typeface="Quicksand"/>
              <a:sym typeface="Quicksand"/>
            </a:endParaRPr>
          </a:p>
          <a:p>
            <a:pPr indent="0" lvl="0" marL="0" marR="0" rtl="0" algn="l">
              <a:lnSpc>
                <a:spcPct val="115000"/>
              </a:lnSpc>
              <a:spcBef>
                <a:spcPts val="0"/>
              </a:spcBef>
              <a:spcAft>
                <a:spcPts val="0"/>
              </a:spcAft>
              <a:buNone/>
            </a:pPr>
            <a:r>
              <a:rPr b="1" lang="en-GB" sz="3200">
                <a:solidFill>
                  <a:schemeClr val="lt1"/>
                </a:solidFill>
                <a:latin typeface="Quicksand"/>
                <a:ea typeface="Quicksand"/>
                <a:cs typeface="Quicksand"/>
                <a:sym typeface="Quicksand"/>
              </a:rPr>
              <a:t>Jacob Rodrigues Pereira </a:t>
            </a:r>
            <a:endParaRPr sz="3200"/>
          </a:p>
          <a:p>
            <a:pPr indent="0" lvl="0" marL="0" marR="0" rtl="0" algn="l">
              <a:lnSpc>
                <a:spcPct val="115000"/>
              </a:lnSpc>
              <a:spcBef>
                <a:spcPts val="0"/>
              </a:spcBef>
              <a:spcAft>
                <a:spcPts val="0"/>
              </a:spcAft>
              <a:buNone/>
            </a:pPr>
            <a:r>
              <a:t/>
            </a:r>
            <a:endParaRPr b="1" sz="3200">
              <a:solidFill>
                <a:schemeClr val="lt1"/>
              </a:solidFill>
              <a:latin typeface="Quicksand"/>
              <a:ea typeface="Quicksand"/>
              <a:cs typeface="Quicksand"/>
              <a:sym typeface="Quicksand"/>
            </a:endParaRPr>
          </a:p>
          <a:p>
            <a:pPr indent="0" lvl="0" marL="0" rtl="0" algn="l">
              <a:lnSpc>
                <a:spcPct val="115000"/>
              </a:lnSpc>
              <a:spcBef>
                <a:spcPts val="0"/>
              </a:spcBef>
              <a:spcAft>
                <a:spcPts val="0"/>
              </a:spcAft>
              <a:buNone/>
            </a:pPr>
            <a:r>
              <a:rPr b="1" lang="en-GB" sz="3200">
                <a:solidFill>
                  <a:schemeClr val="lt1"/>
                </a:solidFill>
                <a:latin typeface="Quicksand"/>
                <a:ea typeface="Quicksand"/>
                <a:cs typeface="Quicksand"/>
                <a:sym typeface="Quicksand"/>
              </a:rPr>
              <a:t>M</a:t>
            </a:r>
            <a:r>
              <a:rPr b="1" lang="en-GB" sz="3200">
                <a:solidFill>
                  <a:schemeClr val="lt1"/>
                </a:solidFill>
                <a:latin typeface="Quicksand"/>
                <a:ea typeface="Quicksand"/>
                <a:cs typeface="Quicksand"/>
                <a:sym typeface="Quicksand"/>
              </a:rPr>
              <a:t>etodo orale + lingua dei segni</a:t>
            </a:r>
            <a:endParaRPr b="1" sz="3200">
              <a:solidFill>
                <a:schemeClr val="lt1"/>
              </a:solidFill>
              <a:latin typeface="Quicksand"/>
              <a:ea typeface="Quicksand"/>
              <a:cs typeface="Quicksand"/>
              <a:sym typeface="Quicksand"/>
            </a:endParaRPr>
          </a:p>
          <a:p>
            <a:pPr indent="0" lvl="0" marL="0" rtl="0" algn="l">
              <a:lnSpc>
                <a:spcPct val="115000"/>
              </a:lnSpc>
              <a:spcBef>
                <a:spcPts val="0"/>
              </a:spcBef>
              <a:spcAft>
                <a:spcPts val="0"/>
              </a:spcAft>
              <a:buNone/>
            </a:pPr>
            <a:r>
              <a:rPr b="1" lang="en-GB" sz="3200">
                <a:solidFill>
                  <a:schemeClr val="lt1"/>
                </a:solidFill>
                <a:latin typeface="Quicksand"/>
                <a:ea typeface="Quicksand"/>
                <a:cs typeface="Quicksand"/>
                <a:sym typeface="Quicksand"/>
              </a:rPr>
              <a:t>Francia, </a:t>
            </a:r>
            <a:r>
              <a:rPr lang="en-GB" sz="3200">
                <a:solidFill>
                  <a:schemeClr val="lt1"/>
                </a:solidFill>
                <a:latin typeface="Quicksand"/>
                <a:ea typeface="Quicksand"/>
                <a:cs typeface="Quicksand"/>
                <a:sym typeface="Quicksand"/>
              </a:rPr>
              <a:t>1744</a:t>
            </a:r>
            <a:endParaRPr sz="3200"/>
          </a:p>
        </p:txBody>
      </p:sp>
      <p:sp>
        <p:nvSpPr>
          <p:cNvPr id="267" name="Google Shape;267;p13"/>
          <p:cNvSpPr txBox="1"/>
          <p:nvPr/>
        </p:nvSpPr>
        <p:spPr>
          <a:xfrm>
            <a:off x="1066800" y="9555439"/>
            <a:ext cx="10058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Photo: </a:t>
            </a:r>
            <a:r>
              <a:rPr lang="en-GB" sz="1800" u="sng">
                <a:solidFill>
                  <a:schemeClr val="lt1"/>
                </a:solidFill>
                <a:latin typeface="Calibri"/>
                <a:ea typeface="Calibri"/>
                <a:cs typeface="Calibri"/>
                <a:sym typeface="Calibri"/>
                <a:hlinkClick r:id="rId5">
                  <a:extLst>
                    <a:ext uri="{A12FA001-AC4F-418D-AE19-62706E023703}">
                      <ahyp:hlinkClr val="tx"/>
                    </a:ext>
                  </a:extLst>
                </a:hlinkClick>
              </a:rPr>
              <a:t>https://en.wikipedia.org/wiki/Jacob_Rodrigues_Pereira#/media/File:Jacob_Rodrigues_Pereira.png</a:t>
            </a:r>
            <a:r>
              <a:rPr lang="en-GB"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descr="Ein Bild, das Kleidung, Menschliches Gesicht, Bild, Person enthält.&#10;&#10;KI-generierte Inhalte können fehlerhaft sein." id="268" name="Google Shape;268;p13"/>
          <p:cNvPicPr preferRelativeResize="0"/>
          <p:nvPr/>
        </p:nvPicPr>
        <p:blipFill rotWithShape="1">
          <a:blip r:embed="rId6">
            <a:alphaModFix/>
          </a:blip>
          <a:srcRect b="0" l="0" r="0" t="0"/>
          <a:stretch/>
        </p:blipFill>
        <p:spPr>
          <a:xfrm>
            <a:off x="11790121" y="2153181"/>
            <a:ext cx="4059479" cy="5238693"/>
          </a:xfrm>
          <a:prstGeom prst="rect">
            <a:avLst/>
          </a:prstGeom>
          <a:noFill/>
          <a:ln>
            <a:noFill/>
          </a:ln>
        </p:spPr>
      </p:pic>
      <p:sp>
        <p:nvSpPr>
          <p:cNvPr id="269" name="Google Shape;269;p1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1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13"/>
          <p:cNvSpPr txBox="1"/>
          <p:nvPr/>
        </p:nvSpPr>
        <p:spPr>
          <a:xfrm>
            <a:off x="3969776" y="2215163"/>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Rinascimento</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4"/>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8" name="Google Shape;278;p14"/>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14"/>
          <p:cNvSpPr txBox="1"/>
          <p:nvPr/>
        </p:nvSpPr>
        <p:spPr>
          <a:xfrm>
            <a:off x="11734800" y="7306450"/>
            <a:ext cx="46482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Abbé Charles-Michel de l’Épée</a:t>
            </a:r>
            <a:r>
              <a:rPr lang="en-GB" sz="2400">
                <a:solidFill>
                  <a:schemeClr val="lt1"/>
                </a:solidFill>
                <a:latin typeface="Quicksand"/>
                <a:ea typeface="Quicksand"/>
                <a:cs typeface="Quicksand"/>
                <a:sym typeface="Quicksand"/>
              </a:rPr>
              <a:t> (1712-1789)</a:t>
            </a:r>
            <a:endParaRPr sz="2400">
              <a:solidFill>
                <a:schemeClr val="lt1"/>
              </a:solidFill>
              <a:latin typeface="Quicksand"/>
              <a:ea typeface="Quicksand"/>
              <a:cs typeface="Quicksand"/>
              <a:sym typeface="Quicksand"/>
            </a:endParaRPr>
          </a:p>
        </p:txBody>
      </p:sp>
      <p:sp>
        <p:nvSpPr>
          <p:cNvPr id="280" name="Google Shape;280;p14"/>
          <p:cNvSpPr txBox="1"/>
          <p:nvPr/>
        </p:nvSpPr>
        <p:spPr>
          <a:xfrm>
            <a:off x="1003675" y="9023000"/>
            <a:ext cx="131568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Immagine</a:t>
            </a:r>
            <a:r>
              <a:rPr lang="en-GB" sz="1800">
                <a:solidFill>
                  <a:schemeClr val="lt1"/>
                </a:solidFill>
                <a:latin typeface="Quicksand"/>
                <a:ea typeface="Quicksand"/>
                <a:cs typeface="Quicksand"/>
                <a:sym typeface="Quicksand"/>
              </a:rPr>
              <a:t>: </a:t>
            </a:r>
            <a:r>
              <a:rPr lang="en-GB" sz="1800" u="sng">
                <a:solidFill>
                  <a:schemeClr val="lt1"/>
                </a:solidFill>
                <a:latin typeface="Quicksand"/>
                <a:ea typeface="Quicksand"/>
                <a:cs typeface="Quicksand"/>
                <a:sym typeface="Quicksand"/>
                <a:hlinkClick r:id="rId5">
                  <a:extLst>
                    <a:ext uri="{A12FA001-AC4F-418D-AE19-62706E023703}">
                      <ahyp:hlinkClr val="tx"/>
                    </a:ext>
                  </a:extLst>
                </a:hlinkClick>
              </a:rPr>
              <a:t>https://en.wikipedia.org/wiki/Charles-Michel_de_l%27%C3%89p%C3%A9e#/media/File:Charles-Michel_de_L'%C3%89p%C3%A9e.jpg</a:t>
            </a:r>
            <a:r>
              <a:rPr lang="en-GB" sz="1800">
                <a:solidFill>
                  <a:schemeClr val="lt1"/>
                </a:solidFill>
                <a:latin typeface="Quicksand"/>
                <a:ea typeface="Quicksand"/>
                <a:cs typeface="Quicksand"/>
                <a:sym typeface="Quicksand"/>
              </a:rPr>
              <a:t> </a:t>
            </a:r>
            <a:endParaRPr sz="1800">
              <a:solidFill>
                <a:schemeClr val="lt1"/>
              </a:solidFill>
              <a:latin typeface="Quicksand"/>
              <a:ea typeface="Quicksand"/>
              <a:cs typeface="Quicksand"/>
              <a:sym typeface="Quicksand"/>
            </a:endParaRPr>
          </a:p>
        </p:txBody>
      </p:sp>
      <p:pic>
        <p:nvPicPr>
          <p:cNvPr descr="Ein Bild, das Menschliches Gesicht, Porträt, Kleidung, Person enthält.&#10;&#10;KI-generierte Inhalte können fehlerhaft sein." id="281" name="Google Shape;281;p14"/>
          <p:cNvPicPr preferRelativeResize="0"/>
          <p:nvPr/>
        </p:nvPicPr>
        <p:blipFill rotWithShape="1">
          <a:blip r:embed="rId6">
            <a:alphaModFix/>
          </a:blip>
          <a:srcRect b="0" l="0" r="0" t="0"/>
          <a:stretch/>
        </p:blipFill>
        <p:spPr>
          <a:xfrm>
            <a:off x="11734800" y="1333500"/>
            <a:ext cx="4648201" cy="5972939"/>
          </a:xfrm>
          <a:prstGeom prst="rect">
            <a:avLst/>
          </a:prstGeom>
          <a:noFill/>
          <a:ln>
            <a:noFill/>
          </a:ln>
        </p:spPr>
      </p:pic>
      <p:sp>
        <p:nvSpPr>
          <p:cNvPr id="282" name="Google Shape;282;p1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3" name="Google Shape;283;p1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p14"/>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Età dell'Illuminismo</a:t>
            </a:r>
            <a:endParaRPr/>
          </a:p>
        </p:txBody>
      </p:sp>
      <p:sp>
        <p:nvSpPr>
          <p:cNvPr id="285" name="Google Shape;285;p14"/>
          <p:cNvSpPr txBox="1"/>
          <p:nvPr/>
        </p:nvSpPr>
        <p:spPr>
          <a:xfrm>
            <a:off x="2253250" y="3547925"/>
            <a:ext cx="7723800" cy="452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"Metodo francese" </a:t>
            </a:r>
            <a:endParaRPr sz="3200"/>
          </a:p>
          <a:p>
            <a:pPr indent="0" lvl="0" marL="0" marR="0" rtl="0" algn="l">
              <a:spcBef>
                <a:spcPts val="0"/>
              </a:spcBef>
              <a:spcAft>
                <a:spcPts val="0"/>
              </a:spcAft>
              <a:buNone/>
            </a:pPr>
            <a:r>
              <a:t/>
            </a:r>
            <a:endParaRPr b="1" sz="3200">
              <a:solidFill>
                <a:schemeClr val="lt1"/>
              </a:solidFill>
              <a:latin typeface="Quicksand"/>
              <a:ea typeface="Quicksand"/>
              <a:cs typeface="Quicksand"/>
              <a:sym typeface="Quicksand"/>
            </a:endParaRPr>
          </a:p>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Abbé de l’Épée</a:t>
            </a:r>
            <a:endParaRPr b="1" sz="3200">
              <a:solidFill>
                <a:schemeClr val="lt1"/>
              </a:solidFill>
              <a:latin typeface="Quicksand"/>
              <a:ea typeface="Quicksand"/>
              <a:cs typeface="Quicksand"/>
              <a:sym typeface="Quicksand"/>
            </a:endParaRPr>
          </a:p>
          <a:p>
            <a:pPr indent="0" lvl="0" marL="0" rtl="0" algn="l">
              <a:spcBef>
                <a:spcPts val="0"/>
              </a:spcBef>
              <a:spcAft>
                <a:spcPts val="0"/>
              </a:spcAft>
              <a:buClr>
                <a:schemeClr val="dk1"/>
              </a:buClr>
              <a:buFont typeface="Arial"/>
              <a:buNone/>
            </a:pPr>
            <a:r>
              <a:rPr lang="en-GB" sz="3200">
                <a:solidFill>
                  <a:schemeClr val="lt1"/>
                </a:solidFill>
                <a:latin typeface="Quicksand Medium"/>
                <a:ea typeface="Quicksand Medium"/>
                <a:cs typeface="Quicksand Medium"/>
                <a:sym typeface="Quicksand Medium"/>
              </a:rPr>
              <a:t>sacerdote francese</a:t>
            </a:r>
            <a:endParaRPr sz="3200">
              <a:solidFill>
                <a:schemeClr val="lt1"/>
              </a:solidFill>
              <a:latin typeface="Quicksand Medium"/>
              <a:ea typeface="Quicksand Medium"/>
              <a:cs typeface="Quicksand Medium"/>
              <a:sym typeface="Quicksand Medium"/>
            </a:endParaRPr>
          </a:p>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Lingua dei segni</a:t>
            </a:r>
            <a:endParaRPr sz="3200"/>
          </a:p>
          <a:p>
            <a:pPr indent="0" lvl="0" marL="0" marR="0" rtl="0" algn="l">
              <a:spcBef>
                <a:spcPts val="0"/>
              </a:spcBef>
              <a:spcAft>
                <a:spcPts val="0"/>
              </a:spcAft>
              <a:buNone/>
            </a:pPr>
            <a:r>
              <a:t/>
            </a:r>
            <a:endParaRPr sz="3200">
              <a:solidFill>
                <a:schemeClr val="lt1"/>
              </a:solidFill>
              <a:latin typeface="Quicksand"/>
              <a:ea typeface="Quicksand"/>
              <a:cs typeface="Quicksand"/>
              <a:sym typeface="Quicksand"/>
            </a:endParaRPr>
          </a:p>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M</a:t>
            </a:r>
            <a:r>
              <a:rPr b="1" lang="en-GB" sz="3200">
                <a:solidFill>
                  <a:schemeClr val="lt1"/>
                </a:solidFill>
                <a:latin typeface="Quicksand"/>
                <a:ea typeface="Quicksand"/>
                <a:cs typeface="Quicksand"/>
                <a:sym typeface="Quicksand"/>
              </a:rPr>
              <a:t>etodo di insegnamento:</a:t>
            </a:r>
            <a:endParaRPr sz="3200"/>
          </a:p>
          <a:p>
            <a:pPr indent="0" lvl="0" marL="0" marR="0" rtl="0" algn="l">
              <a:spcBef>
                <a:spcPts val="0"/>
              </a:spcBef>
              <a:spcAft>
                <a:spcPts val="0"/>
              </a:spcAft>
              <a:buNone/>
            </a:pPr>
            <a:r>
              <a:rPr lang="en-GB" sz="3200">
                <a:solidFill>
                  <a:schemeClr val="lt1"/>
                </a:solidFill>
                <a:latin typeface="Quicksand Medium"/>
                <a:ea typeface="Quicksand Medium"/>
                <a:cs typeface="Quicksand Medium"/>
                <a:sym typeface="Quicksand Medium"/>
              </a:rPr>
              <a:t>Combinava </a:t>
            </a:r>
            <a:r>
              <a:rPr lang="en-GB" sz="3200">
                <a:solidFill>
                  <a:schemeClr val="lt1"/>
                </a:solidFill>
                <a:latin typeface="Quicksand Medium"/>
                <a:ea typeface="Quicksand Medium"/>
                <a:cs typeface="Quicksand Medium"/>
                <a:sym typeface="Quicksand Medium"/>
              </a:rPr>
              <a:t>gesti, scrittura, dattilologia e segni</a:t>
            </a:r>
            <a:endParaRPr sz="3200">
              <a:solidFill>
                <a:schemeClr val="lt1"/>
              </a:solidFill>
              <a:latin typeface="Quicksand Medium"/>
              <a:ea typeface="Quicksand Medium"/>
              <a:cs typeface="Quicksand Medium"/>
              <a:sym typeface="Quicksa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5"/>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2" name="Google Shape;292;p1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 name="Google Shape;293;p15"/>
          <p:cNvSpPr txBox="1"/>
          <p:nvPr/>
        </p:nvSpPr>
        <p:spPr>
          <a:xfrm>
            <a:off x="9143941" y="6420598"/>
            <a:ext cx="7707000" cy="1588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4800">
                <a:solidFill>
                  <a:schemeClr val="lt1"/>
                </a:solidFill>
                <a:latin typeface="Anton"/>
                <a:ea typeface="Anton"/>
                <a:cs typeface="Anton"/>
                <a:sym typeface="Anton"/>
              </a:rPr>
              <a:t>Charles-Michel Abbé de l’Épée </a:t>
            </a:r>
            <a:endParaRPr/>
          </a:p>
          <a:p>
            <a:pPr indent="0" lvl="0" marL="0" marR="0" rtl="0" algn="l">
              <a:lnSpc>
                <a:spcPct val="233333"/>
              </a:lnSpc>
              <a:spcBef>
                <a:spcPts val="0"/>
              </a:spcBef>
              <a:spcAft>
                <a:spcPts val="0"/>
              </a:spcAft>
              <a:buNone/>
            </a:pPr>
            <a:r>
              <a:rPr lang="en-GB" sz="4800">
                <a:solidFill>
                  <a:schemeClr val="lt1"/>
                </a:solidFill>
                <a:latin typeface="Anton"/>
                <a:ea typeface="Anton"/>
                <a:cs typeface="Anton"/>
                <a:sym typeface="Anton"/>
              </a:rPr>
              <a:t>(1712-1789)</a:t>
            </a:r>
            <a:endParaRPr sz="4800">
              <a:solidFill>
                <a:schemeClr val="lt1"/>
              </a:solidFill>
              <a:latin typeface="Anton"/>
              <a:ea typeface="Anton"/>
              <a:cs typeface="Anton"/>
              <a:sym typeface="Anton"/>
            </a:endParaRPr>
          </a:p>
        </p:txBody>
      </p:sp>
      <p:sp>
        <p:nvSpPr>
          <p:cNvPr id="294" name="Google Shape;294;p15"/>
          <p:cNvSpPr txBox="1"/>
          <p:nvPr/>
        </p:nvSpPr>
        <p:spPr>
          <a:xfrm>
            <a:off x="927325" y="2026325"/>
            <a:ext cx="7707000" cy="6736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GB" sz="3600">
                <a:solidFill>
                  <a:schemeClr val="lt1"/>
                </a:solidFill>
                <a:latin typeface="Quicksand"/>
                <a:ea typeface="Quicksand"/>
                <a:cs typeface="Quicksand"/>
                <a:sym typeface="Quicksand"/>
              </a:rPr>
              <a:t>1760 e 1771</a:t>
            </a:r>
            <a:r>
              <a:rPr lang="en-GB" sz="3600">
                <a:solidFill>
                  <a:schemeClr val="lt1"/>
                </a:solidFill>
                <a:latin typeface="Quicksand Medium"/>
                <a:ea typeface="Quicksand Medium"/>
                <a:cs typeface="Quicksand Medium"/>
                <a:sym typeface="Quicksand Medium"/>
              </a:rPr>
              <a:t>:</a:t>
            </a:r>
            <a:endParaRPr>
              <a:latin typeface="Quicksand Medium"/>
              <a:ea typeface="Quicksand Medium"/>
              <a:cs typeface="Quicksand Medium"/>
              <a:sym typeface="Quicksand Medium"/>
            </a:endParaRPr>
          </a:p>
          <a:p>
            <a:pPr indent="0" lvl="0" marL="0" marR="0" rtl="0" algn="l">
              <a:spcBef>
                <a:spcPts val="1000"/>
              </a:spcBef>
              <a:spcAft>
                <a:spcPts val="0"/>
              </a:spcAft>
              <a:buNone/>
            </a:pPr>
            <a:r>
              <a:rPr lang="en-GB" sz="3600">
                <a:solidFill>
                  <a:schemeClr val="lt1"/>
                </a:solidFill>
                <a:latin typeface="Quicksand Medium"/>
                <a:ea typeface="Quicksand Medium"/>
                <a:cs typeface="Quicksand Medium"/>
                <a:sym typeface="Quicksand Medium"/>
              </a:rPr>
              <a:t>Institution Nationale </a:t>
            </a:r>
            <a:endParaRPr>
              <a:latin typeface="Quicksand Medium"/>
              <a:ea typeface="Quicksand Medium"/>
              <a:cs typeface="Quicksand Medium"/>
              <a:sym typeface="Quicksand Medium"/>
            </a:endParaRPr>
          </a:p>
          <a:p>
            <a:pPr indent="0" lvl="0" marL="0" marR="0" rtl="0" algn="l">
              <a:spcBef>
                <a:spcPts val="1000"/>
              </a:spcBef>
              <a:spcAft>
                <a:spcPts val="0"/>
              </a:spcAft>
              <a:buNone/>
            </a:pPr>
            <a:r>
              <a:rPr lang="en-GB" sz="3600">
                <a:solidFill>
                  <a:schemeClr val="lt1"/>
                </a:solidFill>
                <a:latin typeface="Quicksand Medium"/>
                <a:ea typeface="Quicksand Medium"/>
                <a:cs typeface="Quicksand Medium"/>
                <a:sym typeface="Quicksand Medium"/>
              </a:rPr>
              <a:t>des Sourds-Muets de Paris</a:t>
            </a:r>
            <a:br>
              <a:rPr lang="en-GB" sz="3600">
                <a:solidFill>
                  <a:schemeClr val="lt1"/>
                </a:solidFill>
                <a:latin typeface="Quicksand Medium"/>
                <a:ea typeface="Quicksand Medium"/>
                <a:cs typeface="Quicksand Medium"/>
                <a:sym typeface="Quicksand Medium"/>
              </a:rPr>
            </a:br>
            <a:endParaRPr sz="3600">
              <a:solidFill>
                <a:schemeClr val="lt1"/>
              </a:solidFill>
              <a:latin typeface="Quicksand Medium"/>
              <a:ea typeface="Quicksand Medium"/>
              <a:cs typeface="Quicksand Medium"/>
              <a:sym typeface="Quicksand Medium"/>
            </a:endParaRPr>
          </a:p>
          <a:p>
            <a:pPr indent="-457200" lvl="0" marL="457200" rtl="0" algn="l">
              <a:spcBef>
                <a:spcPts val="1000"/>
              </a:spcBef>
              <a:spcAft>
                <a:spcPts val="0"/>
              </a:spcAft>
              <a:buClr>
                <a:schemeClr val="lt1"/>
              </a:buClr>
              <a:buSzPts val="3600"/>
              <a:buFont typeface="Quicksand Medium"/>
              <a:buChar char="●"/>
            </a:pPr>
            <a:r>
              <a:rPr lang="en-GB" sz="3600">
                <a:solidFill>
                  <a:schemeClr val="lt1"/>
                </a:solidFill>
                <a:latin typeface="Quicksand Medium"/>
                <a:ea typeface="Quicksand Medium"/>
                <a:cs typeface="Quicksand Medium"/>
                <a:sym typeface="Quicksand Medium"/>
              </a:rPr>
              <a:t>L</a:t>
            </a:r>
            <a:r>
              <a:rPr lang="en-GB" sz="3600">
                <a:solidFill>
                  <a:schemeClr val="lt1"/>
                </a:solidFill>
                <a:latin typeface="Quicksand Medium"/>
                <a:ea typeface="Quicksand Medium"/>
                <a:cs typeface="Quicksand Medium"/>
                <a:sym typeface="Quicksand Medium"/>
              </a:rPr>
              <a:t>a </a:t>
            </a:r>
            <a:r>
              <a:rPr b="1" lang="en-GB" sz="3600">
                <a:solidFill>
                  <a:schemeClr val="lt1"/>
                </a:solidFill>
                <a:latin typeface="Quicksand"/>
                <a:ea typeface="Quicksand"/>
                <a:cs typeface="Quicksand"/>
                <a:sym typeface="Quicksand"/>
              </a:rPr>
              <a:t>prima scuola per persone sorde</a:t>
            </a:r>
            <a:r>
              <a:rPr lang="en-GB" sz="3600">
                <a:solidFill>
                  <a:schemeClr val="lt1"/>
                </a:solidFill>
                <a:latin typeface="Quicksand Medium"/>
                <a:ea typeface="Quicksand Medium"/>
                <a:cs typeface="Quicksand Medium"/>
                <a:sym typeface="Quicksand Medium"/>
              </a:rPr>
              <a:t> al mondo</a:t>
            </a:r>
            <a:endParaRPr sz="3600">
              <a:solidFill>
                <a:schemeClr val="lt1"/>
              </a:solidFill>
              <a:latin typeface="Quicksand Medium"/>
              <a:ea typeface="Quicksand Medium"/>
              <a:cs typeface="Quicksand Medium"/>
              <a:sym typeface="Quicksand Medium"/>
            </a:endParaRPr>
          </a:p>
          <a:p>
            <a:pPr indent="-457200" lvl="0" marL="457200" marR="0" rtl="0" algn="l">
              <a:spcBef>
                <a:spcPts val="1000"/>
              </a:spcBef>
              <a:spcAft>
                <a:spcPts val="0"/>
              </a:spcAft>
              <a:buClr>
                <a:schemeClr val="lt1"/>
              </a:buClr>
              <a:buSzPts val="3600"/>
              <a:buFont typeface="Quicksand Medium"/>
              <a:buChar char="●"/>
            </a:pPr>
            <a:r>
              <a:rPr lang="en-GB" sz="3600">
                <a:solidFill>
                  <a:schemeClr val="lt1"/>
                </a:solidFill>
                <a:latin typeface="Quicksand Medium"/>
                <a:ea typeface="Quicksand Medium"/>
                <a:cs typeface="Quicksand Medium"/>
                <a:sym typeface="Quicksand Medium"/>
              </a:rPr>
              <a:t>Vengono fondate le prime scuole per persone sorde e, con l’insegnamento in lingua dei segni</a:t>
            </a:r>
            <a:endParaRPr sz="3600">
              <a:solidFill>
                <a:schemeClr val="lt1"/>
              </a:solidFill>
              <a:latin typeface="Quicksand Medium"/>
              <a:ea typeface="Quicksand Medium"/>
              <a:cs typeface="Quicksand Medium"/>
              <a:sym typeface="Quicksand Medium"/>
            </a:endParaRPr>
          </a:p>
          <a:p>
            <a:pPr indent="-457200" lvl="0" marL="457200" marR="0" rtl="0" algn="l">
              <a:spcBef>
                <a:spcPts val="1000"/>
              </a:spcBef>
              <a:spcAft>
                <a:spcPts val="1000"/>
              </a:spcAft>
              <a:buClr>
                <a:schemeClr val="lt1"/>
              </a:buClr>
              <a:buSzPts val="3600"/>
              <a:buFont typeface="Quicksand Medium"/>
              <a:buChar char="●"/>
            </a:pPr>
            <a:r>
              <a:rPr lang="en-GB" sz="3600">
                <a:solidFill>
                  <a:schemeClr val="lt1"/>
                </a:solidFill>
                <a:latin typeface="Quicksand Medium"/>
                <a:ea typeface="Quicksand Medium"/>
                <a:cs typeface="Quicksand Medium"/>
                <a:sym typeface="Quicksand Medium"/>
              </a:rPr>
              <a:t>Le persone sorde in Europa vivono i cosiddetti “</a:t>
            </a:r>
            <a:r>
              <a:rPr b="1" lang="en-GB" sz="3600">
                <a:solidFill>
                  <a:schemeClr val="lt1"/>
                </a:solidFill>
                <a:latin typeface="Quicksand"/>
                <a:ea typeface="Quicksand"/>
                <a:cs typeface="Quicksand"/>
                <a:sym typeface="Quicksand"/>
              </a:rPr>
              <a:t>anni d’oro</a:t>
            </a:r>
            <a:r>
              <a:rPr lang="en-GB" sz="3600">
                <a:solidFill>
                  <a:schemeClr val="lt1"/>
                </a:solidFill>
                <a:latin typeface="Quicksand Medium"/>
                <a:ea typeface="Quicksand Medium"/>
                <a:cs typeface="Quicksand Medium"/>
                <a:sym typeface="Quicksand Medium"/>
              </a:rPr>
              <a:t>”.</a:t>
            </a:r>
            <a:endParaRPr sz="3600">
              <a:solidFill>
                <a:schemeClr val="lt1"/>
              </a:solidFill>
              <a:latin typeface="Quicksand Medium"/>
              <a:ea typeface="Quicksand Medium"/>
              <a:cs typeface="Quicksand Medium"/>
              <a:sym typeface="Quicksand Medium"/>
            </a:endParaRPr>
          </a:p>
        </p:txBody>
      </p:sp>
      <p:pic>
        <p:nvPicPr>
          <p:cNvPr descr="Ein Bild, das Kleidung, Bild, Person, Wand enthält.&#10;&#10;KI-generierte Inhalte können fehlerhaft sein." id="295" name="Google Shape;295;p15"/>
          <p:cNvPicPr preferRelativeResize="0"/>
          <p:nvPr/>
        </p:nvPicPr>
        <p:blipFill rotWithShape="1">
          <a:blip r:embed="rId5">
            <a:alphaModFix/>
          </a:blip>
          <a:srcRect b="0" l="0" r="0" t="0"/>
          <a:stretch/>
        </p:blipFill>
        <p:spPr>
          <a:xfrm>
            <a:off x="9144000" y="1366740"/>
            <a:ext cx="7706892" cy="4827583"/>
          </a:xfrm>
          <a:prstGeom prst="rect">
            <a:avLst/>
          </a:prstGeom>
          <a:noFill/>
          <a:ln>
            <a:noFill/>
          </a:ln>
        </p:spPr>
      </p:pic>
      <p:sp>
        <p:nvSpPr>
          <p:cNvPr id="296" name="Google Shape;296;p1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7" name="Google Shape;297;p1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1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16"/>
          <p:cNvSpPr txBox="1"/>
          <p:nvPr/>
        </p:nvSpPr>
        <p:spPr>
          <a:xfrm>
            <a:off x="11654850" y="7408850"/>
            <a:ext cx="46482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Étienne Bonnot de Condillac</a:t>
            </a:r>
            <a:r>
              <a:rPr lang="en-GB" sz="2400">
                <a:solidFill>
                  <a:schemeClr val="lt1"/>
                </a:solidFill>
                <a:latin typeface="Quicksand"/>
                <a:ea typeface="Quicksand"/>
                <a:cs typeface="Quicksand"/>
                <a:sym typeface="Quicksand"/>
              </a:rPr>
              <a:t> (1714-1780)</a:t>
            </a:r>
            <a:endParaRPr sz="2400">
              <a:solidFill>
                <a:schemeClr val="lt1"/>
              </a:solidFill>
              <a:latin typeface="Quicksand"/>
              <a:ea typeface="Quicksand"/>
              <a:cs typeface="Quicksand"/>
              <a:sym typeface="Quicksand"/>
            </a:endParaRPr>
          </a:p>
        </p:txBody>
      </p:sp>
      <p:sp>
        <p:nvSpPr>
          <p:cNvPr id="306" name="Google Shape;306;p16"/>
          <p:cNvSpPr txBox="1"/>
          <p:nvPr/>
        </p:nvSpPr>
        <p:spPr>
          <a:xfrm>
            <a:off x="1219200" y="3343500"/>
            <a:ext cx="9786600" cy="5897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Condillac (1714-1780)</a:t>
            </a:r>
            <a:br>
              <a:rPr lang="en-GB" sz="3200">
                <a:solidFill>
                  <a:schemeClr val="lt1"/>
                </a:solidFill>
                <a:latin typeface="Quicksand Medium"/>
                <a:ea typeface="Quicksand Medium"/>
                <a:cs typeface="Quicksand Medium"/>
                <a:sym typeface="Quicksand Medium"/>
              </a:rPr>
            </a:br>
            <a:r>
              <a:rPr lang="en-GB" sz="3200">
                <a:solidFill>
                  <a:schemeClr val="lt1"/>
                </a:solidFill>
                <a:latin typeface="Quicksand Medium"/>
                <a:ea typeface="Quicksand Medium"/>
                <a:cs typeface="Quicksand Medium"/>
                <a:sym typeface="Quicksand Medium"/>
              </a:rPr>
              <a:t>filosofo</a:t>
            </a:r>
            <a:endParaRPr sz="3200">
              <a:solidFill>
                <a:schemeClr val="lt1"/>
              </a:solidFill>
              <a:latin typeface="Quicksand Medium"/>
              <a:ea typeface="Quicksand Medium"/>
              <a:cs typeface="Quicksand Medium"/>
              <a:sym typeface="Quicksand Medium"/>
            </a:endParaRPr>
          </a:p>
          <a:p>
            <a:pPr indent="0" lvl="0" marL="0" marR="0" rtl="0" algn="l">
              <a:spcBef>
                <a:spcPts val="0"/>
              </a:spcBef>
              <a:spcAft>
                <a:spcPts val="0"/>
              </a:spcAft>
              <a:buNone/>
            </a:pPr>
            <a:r>
              <a:t/>
            </a:r>
            <a:endParaRPr sz="3200">
              <a:solidFill>
                <a:schemeClr val="lt1"/>
              </a:solidFill>
              <a:latin typeface="Quicksand Medium"/>
              <a:ea typeface="Quicksand Medium"/>
              <a:cs typeface="Quicksand Medium"/>
              <a:sym typeface="Quicksand Medium"/>
            </a:endParaRPr>
          </a:p>
          <a:p>
            <a:pPr indent="-431800" lvl="0" marL="457200" rtl="0" algn="l">
              <a:lnSpc>
                <a:spcPct val="115000"/>
              </a:lnSpc>
              <a:spcBef>
                <a:spcPts val="1200"/>
              </a:spcBef>
              <a:spcAft>
                <a:spcPts val="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Frequentò le lezioni di Abbé de l’Épée</a:t>
            </a:r>
            <a:endParaRPr sz="3200">
              <a:solidFill>
                <a:schemeClr val="lt1"/>
              </a:solidFill>
              <a:latin typeface="Quicksand Medium"/>
              <a:ea typeface="Quicksand Medium"/>
              <a:cs typeface="Quicksand Medium"/>
              <a:sym typeface="Quicksand Medium"/>
            </a:endParaRPr>
          </a:p>
          <a:p>
            <a:pPr indent="-431800" lvl="0" marL="457200" rtl="0" algn="l">
              <a:lnSpc>
                <a:spcPct val="115000"/>
              </a:lnSpc>
              <a:spcBef>
                <a:spcPts val="1000"/>
              </a:spcBef>
              <a:spcAft>
                <a:spcPts val="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Apprezzò la lingua dei segni e il metodo di de l’Épée</a:t>
            </a:r>
            <a:endParaRPr sz="3200">
              <a:solidFill>
                <a:schemeClr val="lt1"/>
              </a:solidFill>
              <a:latin typeface="Quicksand Medium"/>
              <a:ea typeface="Quicksand Medium"/>
              <a:cs typeface="Quicksand Medium"/>
              <a:sym typeface="Quicksand Medium"/>
            </a:endParaRPr>
          </a:p>
          <a:p>
            <a:pPr indent="-431800" lvl="0" marL="457200" rtl="0" algn="l">
              <a:lnSpc>
                <a:spcPct val="115000"/>
              </a:lnSpc>
              <a:spcBef>
                <a:spcPts val="1200"/>
              </a:spcBef>
              <a:spcAft>
                <a:spcPts val="100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Partecipò ai dibattiti sulla natura del linguaggio, inclusa la discussione tra lingua dei segni e metodo orale nell’educazione delle persone Sorde </a:t>
            </a:r>
            <a:endParaRPr sz="3200">
              <a:solidFill>
                <a:schemeClr val="lt1"/>
              </a:solidFill>
              <a:latin typeface="Quicksand Medium"/>
              <a:ea typeface="Quicksand Medium"/>
              <a:cs typeface="Quicksand Medium"/>
              <a:sym typeface="Quicksand Medium"/>
            </a:endParaRPr>
          </a:p>
        </p:txBody>
      </p:sp>
      <p:sp>
        <p:nvSpPr>
          <p:cNvPr id="307" name="Google Shape;307;p16"/>
          <p:cNvSpPr txBox="1"/>
          <p:nvPr/>
        </p:nvSpPr>
        <p:spPr>
          <a:xfrm>
            <a:off x="1066800" y="9493743"/>
            <a:ext cx="13312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Immagine</a:t>
            </a:r>
            <a:r>
              <a:rPr lang="en-GB" sz="1800">
                <a:solidFill>
                  <a:schemeClr val="lt1"/>
                </a:solidFill>
                <a:latin typeface="Quicksand"/>
                <a:ea typeface="Quicksand"/>
                <a:cs typeface="Quicksand"/>
                <a:sym typeface="Quicksand"/>
              </a:rPr>
              <a:t>: </a:t>
            </a:r>
            <a:r>
              <a:rPr lang="en-GB" sz="1800" u="sng">
                <a:solidFill>
                  <a:schemeClr val="lt1"/>
                </a:solidFill>
                <a:latin typeface="Quicksand"/>
                <a:ea typeface="Quicksand"/>
                <a:cs typeface="Quicksand"/>
                <a:sym typeface="Quicksand"/>
                <a:hlinkClick r:id="rId5">
                  <a:extLst>
                    <a:ext uri="{A12FA001-AC4F-418D-AE19-62706E023703}">
                      <ahyp:hlinkClr val="tx"/>
                    </a:ext>
                  </a:extLst>
                </a:hlinkClick>
              </a:rPr>
              <a:t>https://en.wikipedia.org/wiki/%C3%89tienne_Bonnot_de_Condillac#/media/File:Etienne_de_Condillac.jpg</a:t>
            </a:r>
            <a:r>
              <a:rPr lang="en-GB" sz="1800">
                <a:solidFill>
                  <a:schemeClr val="lt1"/>
                </a:solidFill>
                <a:latin typeface="Quicksand"/>
                <a:ea typeface="Quicksand"/>
                <a:cs typeface="Quicksand"/>
                <a:sym typeface="Quicksand"/>
              </a:rPr>
              <a:t> </a:t>
            </a:r>
            <a:endParaRPr sz="1800">
              <a:solidFill>
                <a:schemeClr val="lt1"/>
              </a:solidFill>
              <a:latin typeface="Quicksand"/>
              <a:ea typeface="Quicksand"/>
              <a:cs typeface="Quicksand"/>
              <a:sym typeface="Quicksand"/>
            </a:endParaRPr>
          </a:p>
        </p:txBody>
      </p:sp>
      <p:pic>
        <p:nvPicPr>
          <p:cNvPr descr="Ein Bild, das Menschliches Gesicht, Porträt, Oval, Kinn enthält.&#10;&#10;KI-generierte Inhalte können fehlerhaft sein." id="308" name="Google Shape;308;p16"/>
          <p:cNvPicPr preferRelativeResize="0"/>
          <p:nvPr/>
        </p:nvPicPr>
        <p:blipFill rotWithShape="1">
          <a:blip r:embed="rId6">
            <a:alphaModFix/>
          </a:blip>
          <a:srcRect b="0" l="0" r="0" t="0"/>
          <a:stretch/>
        </p:blipFill>
        <p:spPr>
          <a:xfrm>
            <a:off x="11595158" y="1409700"/>
            <a:ext cx="4767600" cy="5816400"/>
          </a:xfrm>
          <a:prstGeom prst="ellipse">
            <a:avLst/>
          </a:prstGeom>
          <a:noFill/>
          <a:ln>
            <a:noFill/>
          </a:ln>
        </p:spPr>
      </p:pic>
      <p:sp>
        <p:nvSpPr>
          <p:cNvPr id="309" name="Google Shape;309;p1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1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 name="Google Shape;311;p16"/>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Età dell'Illuminismo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7"/>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8" name="Google Shape;318;p17"/>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17"/>
          <p:cNvSpPr txBox="1"/>
          <p:nvPr/>
        </p:nvSpPr>
        <p:spPr>
          <a:xfrm>
            <a:off x="1133475" y="3497500"/>
            <a:ext cx="10797900" cy="5182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GB" sz="3200">
                <a:solidFill>
                  <a:schemeClr val="lt1"/>
                </a:solidFill>
                <a:latin typeface="Quicksand Medium"/>
                <a:ea typeface="Quicksand Medium"/>
                <a:cs typeface="Quicksand Medium"/>
                <a:sym typeface="Quicksand Medium"/>
              </a:rPr>
              <a:t>Stesso periodo di de l’Épée:</a:t>
            </a:r>
            <a:endParaRPr sz="3200">
              <a:latin typeface="Quicksand Medium"/>
              <a:ea typeface="Quicksand Medium"/>
              <a:cs typeface="Quicksand Medium"/>
              <a:sym typeface="Quicksand Medium"/>
            </a:endParaRPr>
          </a:p>
          <a:p>
            <a:pPr indent="0" lvl="0" marL="0" marR="0" rtl="0" algn="l">
              <a:spcBef>
                <a:spcPts val="0"/>
              </a:spcBef>
              <a:spcAft>
                <a:spcPts val="0"/>
              </a:spcAft>
              <a:buNone/>
            </a:pPr>
            <a:r>
              <a:t/>
            </a:r>
            <a:endParaRPr sz="3200">
              <a:solidFill>
                <a:schemeClr val="lt1"/>
              </a:solidFill>
              <a:latin typeface="Quicksand Medium"/>
              <a:ea typeface="Quicksand Medium"/>
              <a:cs typeface="Quicksand Medium"/>
              <a:sym typeface="Quicksand Medium"/>
            </a:endParaRPr>
          </a:p>
          <a:p>
            <a:pPr indent="0" lvl="0" marL="0" marR="0" rtl="0" algn="l">
              <a:spcBef>
                <a:spcPts val="0"/>
              </a:spcBef>
              <a:spcAft>
                <a:spcPts val="0"/>
              </a:spcAft>
              <a:buNone/>
            </a:pPr>
            <a:r>
              <a:rPr b="1" lang="en-GB" sz="3200">
                <a:solidFill>
                  <a:schemeClr val="lt1"/>
                </a:solidFill>
                <a:latin typeface="Quicksand"/>
                <a:ea typeface="Quicksand"/>
                <a:cs typeface="Quicksand"/>
                <a:sym typeface="Quicksand"/>
              </a:rPr>
              <a:t>Samuel Heinicke </a:t>
            </a:r>
            <a:endParaRPr b="1" sz="3200">
              <a:latin typeface="Quicksand"/>
              <a:ea typeface="Quicksand"/>
              <a:cs typeface="Quicksand"/>
              <a:sym typeface="Quicksand"/>
            </a:endParaRPr>
          </a:p>
          <a:p>
            <a:pPr indent="0" lvl="0" marL="0" marR="0" rtl="0" algn="l">
              <a:spcBef>
                <a:spcPts val="0"/>
              </a:spcBef>
              <a:spcAft>
                <a:spcPts val="0"/>
              </a:spcAft>
              <a:buNone/>
            </a:pPr>
            <a:r>
              <a:rPr lang="en-GB" sz="3200">
                <a:solidFill>
                  <a:schemeClr val="lt1"/>
                </a:solidFill>
                <a:latin typeface="Quicksand Medium"/>
                <a:ea typeface="Quicksand Medium"/>
                <a:cs typeface="Quicksand Medium"/>
                <a:sym typeface="Quicksand Medium"/>
              </a:rPr>
              <a:t>Educatore tedesco</a:t>
            </a:r>
            <a:endParaRPr sz="3200">
              <a:latin typeface="Quicksand Medium"/>
              <a:ea typeface="Quicksand Medium"/>
              <a:cs typeface="Quicksand Medium"/>
              <a:sym typeface="Quicksand Medium"/>
            </a:endParaRPr>
          </a:p>
          <a:p>
            <a:pPr indent="-431800" lvl="0" marL="457200" marR="0" rtl="0" algn="l">
              <a:spcBef>
                <a:spcPts val="1000"/>
              </a:spcBef>
              <a:spcAft>
                <a:spcPts val="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Iniziò a insegnare ai sordi usando il metodo orale</a:t>
            </a:r>
            <a:endParaRPr sz="3200">
              <a:solidFill>
                <a:schemeClr val="lt1"/>
              </a:solidFill>
              <a:latin typeface="Quicksand Medium"/>
              <a:ea typeface="Quicksand Medium"/>
              <a:cs typeface="Quicksand Medium"/>
              <a:sym typeface="Quicksand Medium"/>
            </a:endParaRPr>
          </a:p>
          <a:p>
            <a:pPr indent="-431800" lvl="0" marL="457200" marR="0" rtl="0" algn="l">
              <a:spcBef>
                <a:spcPts val="0"/>
              </a:spcBef>
              <a:spcAft>
                <a:spcPts val="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Il metodo orale divenne noto come </a:t>
            </a:r>
            <a:r>
              <a:rPr b="1" lang="en-GB" sz="3200">
                <a:solidFill>
                  <a:schemeClr val="lt1"/>
                </a:solidFill>
                <a:latin typeface="Quicksand"/>
                <a:ea typeface="Quicksand"/>
                <a:cs typeface="Quicksand"/>
                <a:sym typeface="Quicksand"/>
              </a:rPr>
              <a:t>“Metodo tedesco”</a:t>
            </a:r>
            <a:endParaRPr b="1" sz="3200">
              <a:solidFill>
                <a:schemeClr val="lt1"/>
              </a:solidFill>
              <a:latin typeface="Quicksand"/>
              <a:ea typeface="Quicksand"/>
              <a:cs typeface="Quicksand"/>
              <a:sym typeface="Quicksand"/>
            </a:endParaRPr>
          </a:p>
          <a:p>
            <a:pPr indent="0" lvl="0" marL="0" marR="0" rtl="0" algn="l">
              <a:spcBef>
                <a:spcPts val="0"/>
              </a:spcBef>
              <a:spcAft>
                <a:spcPts val="0"/>
              </a:spcAft>
              <a:buNone/>
            </a:pPr>
            <a:br>
              <a:rPr lang="en-GB" sz="3200">
                <a:solidFill>
                  <a:schemeClr val="lt1"/>
                </a:solidFill>
                <a:latin typeface="Quicksand Medium"/>
                <a:ea typeface="Quicksand Medium"/>
                <a:cs typeface="Quicksand Medium"/>
                <a:sym typeface="Quicksand Medium"/>
              </a:rPr>
            </a:br>
            <a:r>
              <a:rPr b="1" lang="en-GB" sz="3200">
                <a:solidFill>
                  <a:schemeClr val="lt1"/>
                </a:solidFill>
                <a:latin typeface="Quicksand"/>
                <a:ea typeface="Quicksand"/>
                <a:cs typeface="Quicksand"/>
                <a:sym typeface="Quicksand"/>
              </a:rPr>
              <a:t>Controversia tra Heinicke e de l’Épée</a:t>
            </a:r>
            <a:endParaRPr b="1" sz="3200">
              <a:solidFill>
                <a:schemeClr val="lt1"/>
              </a:solidFill>
              <a:latin typeface="Quicksand"/>
              <a:ea typeface="Quicksand"/>
              <a:cs typeface="Quicksand"/>
              <a:sym typeface="Quicksand"/>
            </a:endParaRPr>
          </a:p>
          <a:p>
            <a:pPr indent="0" lvl="0" marL="0" marR="0" rtl="0" algn="l">
              <a:spcBef>
                <a:spcPts val="1000"/>
              </a:spcBef>
              <a:spcAft>
                <a:spcPts val="0"/>
              </a:spcAft>
              <a:buNone/>
            </a:pPr>
            <a:r>
              <a:rPr lang="en-GB" sz="3200">
                <a:solidFill>
                  <a:schemeClr val="lt1"/>
                </a:solidFill>
                <a:latin typeface="Quicksand Medium"/>
                <a:ea typeface="Quicksand Medium"/>
                <a:cs typeface="Quicksand Medium"/>
                <a:sym typeface="Quicksand Medium"/>
              </a:rPr>
              <a:t>Questa “</a:t>
            </a:r>
            <a:r>
              <a:rPr lang="en-GB" sz="3200">
                <a:solidFill>
                  <a:schemeClr val="lt1"/>
                </a:solidFill>
                <a:latin typeface="Quicksand Medium"/>
                <a:ea typeface="Quicksand Medium"/>
                <a:cs typeface="Quicksand Medium"/>
                <a:sym typeface="Quicksand Medium"/>
              </a:rPr>
              <a:t>Controversia dei metodi" </a:t>
            </a:r>
            <a:r>
              <a:rPr lang="en-GB" sz="3200">
                <a:solidFill>
                  <a:schemeClr val="lt1"/>
                </a:solidFill>
                <a:latin typeface="Quicksand Medium"/>
                <a:ea typeface="Quicksand Medium"/>
                <a:cs typeface="Quicksand Medium"/>
                <a:sym typeface="Quicksand Medium"/>
              </a:rPr>
              <a:t>continua ancora oggi</a:t>
            </a:r>
            <a:r>
              <a:rPr lang="en-GB" sz="3200">
                <a:solidFill>
                  <a:schemeClr val="lt1"/>
                </a:solidFill>
                <a:latin typeface="Quicksand Medium"/>
                <a:ea typeface="Quicksand Medium"/>
                <a:cs typeface="Quicksand Medium"/>
                <a:sym typeface="Quicksand Medium"/>
              </a:rPr>
              <a:t>.</a:t>
            </a:r>
            <a:endParaRPr sz="3200">
              <a:latin typeface="Quicksand Medium"/>
              <a:ea typeface="Quicksand Medium"/>
              <a:cs typeface="Quicksand Medium"/>
              <a:sym typeface="Quicksand Medium"/>
            </a:endParaRPr>
          </a:p>
          <a:p>
            <a:pPr indent="0" lvl="0" marL="0" marR="0" rtl="0" algn="l">
              <a:spcBef>
                <a:spcPts val="0"/>
              </a:spcBef>
              <a:spcAft>
                <a:spcPts val="0"/>
              </a:spcAft>
              <a:buNone/>
            </a:pPr>
            <a:r>
              <a:t/>
            </a:r>
            <a:endParaRPr sz="3200"/>
          </a:p>
        </p:txBody>
      </p:sp>
      <p:pic>
        <p:nvPicPr>
          <p:cNvPr id="320" name="Google Shape;320;p17"/>
          <p:cNvPicPr preferRelativeResize="0"/>
          <p:nvPr/>
        </p:nvPicPr>
        <p:blipFill rotWithShape="1">
          <a:blip r:embed="rId5">
            <a:alphaModFix/>
          </a:blip>
          <a:srcRect b="0" l="0" r="0" t="0"/>
          <a:stretch/>
        </p:blipFill>
        <p:spPr>
          <a:xfrm>
            <a:off x="12573000" y="1181100"/>
            <a:ext cx="4100547" cy="5758990"/>
          </a:xfrm>
          <a:prstGeom prst="rect">
            <a:avLst/>
          </a:prstGeom>
          <a:noFill/>
          <a:ln>
            <a:noFill/>
          </a:ln>
        </p:spPr>
      </p:pic>
      <p:sp>
        <p:nvSpPr>
          <p:cNvPr id="321" name="Google Shape;321;p17"/>
          <p:cNvSpPr txBox="1"/>
          <p:nvPr/>
        </p:nvSpPr>
        <p:spPr>
          <a:xfrm>
            <a:off x="12480075" y="7024439"/>
            <a:ext cx="42864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Samuel Heinicke </a:t>
            </a:r>
            <a:r>
              <a:rPr lang="en-GB" sz="2400">
                <a:solidFill>
                  <a:schemeClr val="lt1"/>
                </a:solidFill>
                <a:latin typeface="Quicksand"/>
                <a:ea typeface="Quicksand"/>
                <a:cs typeface="Quicksand"/>
                <a:sym typeface="Quicksand"/>
              </a:rPr>
              <a:t>(1727-1790)</a:t>
            </a:r>
            <a:endParaRPr sz="2400">
              <a:solidFill>
                <a:schemeClr val="lt1"/>
              </a:solidFill>
              <a:latin typeface="Quicksand"/>
              <a:ea typeface="Quicksand"/>
              <a:cs typeface="Quicksand"/>
              <a:sym typeface="Quicksand"/>
            </a:endParaRPr>
          </a:p>
        </p:txBody>
      </p:sp>
      <p:sp>
        <p:nvSpPr>
          <p:cNvPr id="322" name="Google Shape;322;p1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1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17"/>
          <p:cNvSpPr txBox="1"/>
          <p:nvPr/>
        </p:nvSpPr>
        <p:spPr>
          <a:xfrm>
            <a:off x="1110029" y="1998561"/>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Controversia</a:t>
            </a:r>
            <a:r>
              <a:rPr lang="en-GB" sz="8000">
                <a:solidFill>
                  <a:schemeClr val="lt1"/>
                </a:solidFill>
                <a:latin typeface="Anton"/>
                <a:ea typeface="Anton"/>
                <a:cs typeface="Anton"/>
                <a:sym typeface="Anton"/>
              </a:rPr>
              <a:t> sui metodi</a:t>
            </a:r>
            <a:endParaRPr sz="8000">
              <a:solidFill>
                <a:schemeClr val="lt1"/>
              </a:solidFill>
              <a:latin typeface="Anton"/>
              <a:ea typeface="Anton"/>
              <a:cs typeface="Anton"/>
              <a:sym typeface="Anton"/>
            </a:endParaRPr>
          </a:p>
        </p:txBody>
      </p:sp>
      <p:sp>
        <p:nvSpPr>
          <p:cNvPr id="325" name="Google Shape;325;p17"/>
          <p:cNvSpPr txBox="1"/>
          <p:nvPr/>
        </p:nvSpPr>
        <p:spPr>
          <a:xfrm>
            <a:off x="1110025" y="9216025"/>
            <a:ext cx="129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Quicksand"/>
                <a:ea typeface="Quicksand"/>
                <a:cs typeface="Quicksand"/>
                <a:sym typeface="Quicksand"/>
              </a:rPr>
              <a:t>Photo: </a:t>
            </a:r>
            <a:r>
              <a:rPr lang="en-GB" sz="1800" u="sng">
                <a:solidFill>
                  <a:schemeClr val="lt1"/>
                </a:solidFill>
                <a:latin typeface="Quicksand"/>
                <a:ea typeface="Quicksand"/>
                <a:cs typeface="Quicksand"/>
                <a:sym typeface="Quicksand"/>
                <a:hlinkClick r:id="rId8">
                  <a:extLst>
                    <a:ext uri="{A12FA001-AC4F-418D-AE19-62706E023703}">
                      <ahyp:hlinkClr val="tx"/>
                    </a:ext>
                  </a:extLst>
                </a:hlinkClick>
              </a:rPr>
              <a:t>https://deafhistory.eu/index.php/component/zoo/item/samuel-heinicke-de</a:t>
            </a:r>
            <a:r>
              <a:rPr lang="en-GB" sz="1800">
                <a:solidFill>
                  <a:schemeClr val="lt1"/>
                </a:solidFill>
                <a:latin typeface="Calibri"/>
                <a:ea typeface="Calibri"/>
                <a:cs typeface="Calibri"/>
                <a:sym typeface="Calibri"/>
              </a:rPr>
              <a:t> </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1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18"/>
          <p:cNvSpPr txBox="1"/>
          <p:nvPr/>
        </p:nvSpPr>
        <p:spPr>
          <a:xfrm>
            <a:off x="13191675" y="7291200"/>
            <a:ext cx="38577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Thomas Braidwood</a:t>
            </a:r>
            <a:r>
              <a:rPr lang="en-GB" sz="2400">
                <a:solidFill>
                  <a:schemeClr val="lt1"/>
                </a:solidFill>
                <a:latin typeface="Quicksand"/>
                <a:ea typeface="Quicksand"/>
                <a:cs typeface="Quicksand"/>
                <a:sym typeface="Quicksand"/>
              </a:rPr>
              <a:t> (1730–1806) </a:t>
            </a:r>
            <a:endParaRPr sz="2400">
              <a:solidFill>
                <a:schemeClr val="lt1"/>
              </a:solidFill>
              <a:latin typeface="Quicksand"/>
              <a:ea typeface="Quicksand"/>
              <a:cs typeface="Quicksand"/>
              <a:sym typeface="Quicksand"/>
            </a:endParaRPr>
          </a:p>
        </p:txBody>
      </p:sp>
      <p:sp>
        <p:nvSpPr>
          <p:cNvPr id="334" name="Google Shape;334;p18"/>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Immagine</a:t>
            </a:r>
            <a:r>
              <a:rPr lang="en-GB" sz="1800">
                <a:solidFill>
                  <a:schemeClr val="lt1"/>
                </a:solidFill>
                <a:latin typeface="Quicksand"/>
                <a:ea typeface="Quicksand"/>
                <a:cs typeface="Quicksand"/>
                <a:sym typeface="Quicksand"/>
              </a:rPr>
              <a:t>: </a:t>
            </a:r>
            <a:r>
              <a:rPr lang="en-GB" sz="1800" u="sng">
                <a:solidFill>
                  <a:schemeClr val="lt1"/>
                </a:solidFill>
                <a:latin typeface="Quicksand"/>
                <a:ea typeface="Quicksand"/>
                <a:cs typeface="Quicksand"/>
                <a:sym typeface="Quicksand"/>
                <a:hlinkClick r:id="rId5">
                  <a:extLst>
                    <a:ext uri="{A12FA001-AC4F-418D-AE19-62706E023703}">
                      <ahyp:hlinkClr val="tx"/>
                    </a:ext>
                  </a:extLst>
                </a:hlinkClick>
              </a:rPr>
              <a:t>https://deafhistory.eu/index.php/component/zoo/item/17</a:t>
            </a:r>
            <a:endParaRPr sz="1800">
              <a:solidFill>
                <a:schemeClr val="lt1"/>
              </a:solidFill>
              <a:latin typeface="Quicksand"/>
              <a:ea typeface="Quicksand"/>
              <a:cs typeface="Quicksand"/>
              <a:sym typeface="Quicksand"/>
            </a:endParaRPr>
          </a:p>
        </p:txBody>
      </p:sp>
      <p:pic>
        <p:nvPicPr>
          <p:cNvPr descr="Ein Bild, das Porträt, Menschliches Gesicht, Entwurf, Kleidung enthält.&#10;&#10;KI-generierte Inhalte können fehlerhaft sein." id="335" name="Google Shape;335;p18"/>
          <p:cNvPicPr preferRelativeResize="0"/>
          <p:nvPr/>
        </p:nvPicPr>
        <p:blipFill rotWithShape="1">
          <a:blip r:embed="rId6">
            <a:alphaModFix/>
          </a:blip>
          <a:srcRect b="1696" l="2529" r="4491" t="1956"/>
          <a:stretch/>
        </p:blipFill>
        <p:spPr>
          <a:xfrm>
            <a:off x="13289150" y="1707425"/>
            <a:ext cx="3586625" cy="5451425"/>
          </a:xfrm>
          <a:prstGeom prst="rect">
            <a:avLst/>
          </a:prstGeom>
          <a:noFill/>
          <a:ln>
            <a:noFill/>
          </a:ln>
        </p:spPr>
      </p:pic>
      <p:sp>
        <p:nvSpPr>
          <p:cNvPr id="336" name="Google Shape;336;p1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1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 name="Google Shape;338;p18"/>
          <p:cNvSpPr txBox="1"/>
          <p:nvPr/>
        </p:nvSpPr>
        <p:spPr>
          <a:xfrm>
            <a:off x="2133600" y="185916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Età dell'Illuminismo</a:t>
            </a:r>
            <a:endParaRPr/>
          </a:p>
        </p:txBody>
      </p:sp>
      <p:sp>
        <p:nvSpPr>
          <p:cNvPr id="339" name="Google Shape;339;p18"/>
          <p:cNvSpPr txBox="1"/>
          <p:nvPr/>
        </p:nvSpPr>
        <p:spPr>
          <a:xfrm>
            <a:off x="2133600" y="3398500"/>
            <a:ext cx="10435500" cy="5336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Quicksand"/>
                <a:ea typeface="Quicksand"/>
                <a:cs typeface="Quicksand"/>
                <a:sym typeface="Quicksand"/>
              </a:rPr>
              <a:t>Thomas Braidwood</a:t>
            </a:r>
            <a:r>
              <a:rPr lang="en-GB" sz="3400">
                <a:solidFill>
                  <a:schemeClr val="lt1"/>
                </a:solidFill>
                <a:latin typeface="Quicksand Medium"/>
                <a:ea typeface="Quicksand Medium"/>
                <a:cs typeface="Quicksand Medium"/>
                <a:sym typeface="Quicksand Medium"/>
              </a:rPr>
              <a:t> (1730–1806) </a:t>
            </a:r>
            <a:endParaRPr sz="3400">
              <a:latin typeface="Quicksand Medium"/>
              <a:ea typeface="Quicksand Medium"/>
              <a:cs typeface="Quicksand Medium"/>
              <a:sym typeface="Quicksand Medium"/>
            </a:endParaRPr>
          </a:p>
          <a:p>
            <a:pPr indent="0" lvl="0" marL="0" marR="0" rtl="0" algn="l">
              <a:spcBef>
                <a:spcPts val="0"/>
              </a:spcBef>
              <a:spcAft>
                <a:spcPts val="0"/>
              </a:spcAft>
              <a:buNone/>
            </a:pPr>
            <a:r>
              <a:rPr lang="en-GB" sz="3400">
                <a:solidFill>
                  <a:schemeClr val="lt1"/>
                </a:solidFill>
                <a:latin typeface="Quicksand Medium"/>
                <a:ea typeface="Quicksand Medium"/>
                <a:cs typeface="Quicksand Medium"/>
                <a:sym typeface="Quicksand Medium"/>
              </a:rPr>
              <a:t>Educatore scozzese: un pioniere nell'educazione dei sordi</a:t>
            </a:r>
            <a:br>
              <a:rPr lang="en-GB" sz="3400">
                <a:solidFill>
                  <a:schemeClr val="lt1"/>
                </a:solidFill>
                <a:latin typeface="Quicksand Medium"/>
                <a:ea typeface="Quicksand Medium"/>
                <a:cs typeface="Quicksand Medium"/>
                <a:sym typeface="Quicksand Medium"/>
              </a:rPr>
            </a:br>
            <a:endParaRPr sz="1800">
              <a:solidFill>
                <a:schemeClr val="lt1"/>
              </a:solidFill>
              <a:latin typeface="Quicksand Medium"/>
              <a:ea typeface="Quicksand Medium"/>
              <a:cs typeface="Quicksand Medium"/>
              <a:sym typeface="Quicksand Medium"/>
            </a:endParaRPr>
          </a:p>
          <a:p>
            <a:pPr indent="-444500" lvl="0" marL="457200" marR="0" rtl="0" algn="l">
              <a:spcBef>
                <a:spcPts val="1000"/>
              </a:spcBef>
              <a:spcAft>
                <a:spcPts val="0"/>
              </a:spcAft>
              <a:buClr>
                <a:schemeClr val="lt1"/>
              </a:buClr>
              <a:buSzPts val="3400"/>
              <a:buFont typeface="Quicksand Medium"/>
              <a:buChar char="●"/>
            </a:pPr>
            <a:r>
              <a:rPr lang="en-GB" sz="3400">
                <a:solidFill>
                  <a:schemeClr val="lt1"/>
                </a:solidFill>
                <a:latin typeface="Quicksand Medium"/>
                <a:ea typeface="Quicksand Medium"/>
                <a:cs typeface="Quicksand Medium"/>
                <a:sym typeface="Quicksand Medium"/>
              </a:rPr>
              <a:t>Fondò la </a:t>
            </a:r>
            <a:r>
              <a:rPr b="1" lang="en-GB" sz="3400">
                <a:solidFill>
                  <a:schemeClr val="lt1"/>
                </a:solidFill>
                <a:latin typeface="Quicksand"/>
                <a:ea typeface="Quicksand"/>
                <a:cs typeface="Quicksand"/>
                <a:sym typeface="Quicksand"/>
              </a:rPr>
              <a:t>Braidwood’s Academy for the Deaf and Dumb</a:t>
            </a:r>
            <a:r>
              <a:rPr lang="en-GB" sz="3400">
                <a:solidFill>
                  <a:schemeClr val="lt1"/>
                </a:solidFill>
                <a:latin typeface="Quicksand Medium"/>
                <a:ea typeface="Quicksand Medium"/>
                <a:cs typeface="Quicksand Medium"/>
                <a:sym typeface="Quicksand Medium"/>
              </a:rPr>
              <a:t>,</a:t>
            </a:r>
            <a:r>
              <a:rPr lang="en-GB" sz="3400">
                <a:solidFill>
                  <a:schemeClr val="lt1"/>
                </a:solidFill>
                <a:latin typeface="Quicksand Medium"/>
                <a:ea typeface="Quicksand Medium"/>
                <a:cs typeface="Quicksand Medium"/>
                <a:sym typeface="Quicksand Medium"/>
              </a:rPr>
              <a:t> la prima scuola di questo tipo in Gran Bretagna. </a:t>
            </a:r>
            <a:endParaRPr sz="3400">
              <a:solidFill>
                <a:schemeClr val="lt1"/>
              </a:solidFill>
              <a:latin typeface="Quicksand Medium"/>
              <a:ea typeface="Quicksand Medium"/>
              <a:cs typeface="Quicksand Medium"/>
              <a:sym typeface="Quicksand Medium"/>
            </a:endParaRPr>
          </a:p>
          <a:p>
            <a:pPr indent="-444500" lvl="0" marL="457200" marR="0" rtl="0" algn="l">
              <a:spcBef>
                <a:spcPts val="1000"/>
              </a:spcBef>
              <a:spcAft>
                <a:spcPts val="1000"/>
              </a:spcAft>
              <a:buClr>
                <a:schemeClr val="lt1"/>
              </a:buClr>
              <a:buSzPts val="3400"/>
              <a:buFont typeface="Quicksand Medium"/>
              <a:buChar char="●"/>
            </a:pPr>
            <a:r>
              <a:rPr lang="en-GB" sz="3400">
                <a:solidFill>
                  <a:schemeClr val="lt1"/>
                </a:solidFill>
                <a:latin typeface="Quicksand Medium"/>
                <a:ea typeface="Quicksand Medium"/>
                <a:cs typeface="Quicksand Medium"/>
                <a:sym typeface="Quicksand Medium"/>
              </a:rPr>
              <a:t>I suoi metodi erano incentrati sull'insegnamento della parola e della lettura labiale agli studenti sordi: </a:t>
            </a:r>
            <a:r>
              <a:rPr b="1" lang="en-GB" sz="3400">
                <a:solidFill>
                  <a:schemeClr val="lt1"/>
                </a:solidFill>
                <a:latin typeface="Quicksand"/>
                <a:ea typeface="Quicksand"/>
                <a:cs typeface="Quicksand"/>
                <a:sym typeface="Quicksand"/>
              </a:rPr>
              <a:t>oralismo</a:t>
            </a:r>
            <a:endParaRPr b="1" sz="3400">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1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1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46" name="Google Shape;346;p19"/>
          <p:cNvPicPr preferRelativeResize="0"/>
          <p:nvPr/>
        </p:nvPicPr>
        <p:blipFill rotWithShape="1">
          <a:blip r:embed="rId5">
            <a:alphaModFix/>
          </a:blip>
          <a:srcRect b="0" l="0" r="0" t="0"/>
          <a:stretch/>
        </p:blipFill>
        <p:spPr>
          <a:xfrm>
            <a:off x="4038600" y="3966239"/>
            <a:ext cx="6248400" cy="4686300"/>
          </a:xfrm>
          <a:prstGeom prst="rect">
            <a:avLst/>
          </a:prstGeom>
          <a:noFill/>
          <a:ln>
            <a:noFill/>
          </a:ln>
        </p:spPr>
      </p:pic>
      <p:sp>
        <p:nvSpPr>
          <p:cNvPr id="347" name="Google Shape;347;p19"/>
          <p:cNvSpPr txBox="1"/>
          <p:nvPr/>
        </p:nvSpPr>
        <p:spPr>
          <a:xfrm>
            <a:off x="4038600" y="8716278"/>
            <a:ext cx="91440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GB" sz="1800">
                <a:solidFill>
                  <a:schemeClr val="lt1"/>
                </a:solidFill>
                <a:latin typeface="Quicksand"/>
                <a:ea typeface="Quicksand"/>
                <a:cs typeface="Quicksand"/>
                <a:sym typeface="Quicksand"/>
              </a:rPr>
              <a:t>F</a:t>
            </a:r>
            <a:r>
              <a:rPr lang="en-GB" sz="1800">
                <a:solidFill>
                  <a:schemeClr val="lt1"/>
                </a:solidFill>
                <a:latin typeface="Quicksand"/>
                <a:ea typeface="Quicksand"/>
                <a:cs typeface="Quicksand"/>
                <a:sym typeface="Quicksand"/>
              </a:rPr>
              <a:t>oto: Wikipedia</a:t>
            </a:r>
            <a:endParaRPr sz="1800">
              <a:solidFill>
                <a:schemeClr val="lt1"/>
              </a:solidFill>
              <a:latin typeface="Quicksand"/>
              <a:ea typeface="Quicksand"/>
              <a:cs typeface="Quicksand"/>
              <a:sym typeface="Quicksand"/>
            </a:endParaRPr>
          </a:p>
        </p:txBody>
      </p:sp>
      <p:sp>
        <p:nvSpPr>
          <p:cNvPr id="348" name="Google Shape;348;p19"/>
          <p:cNvSpPr txBox="1"/>
          <p:nvPr/>
        </p:nvSpPr>
        <p:spPr>
          <a:xfrm>
            <a:off x="10972800" y="6134100"/>
            <a:ext cx="57150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en-GB" sz="3600" u="none" cap="none" strike="noStrike">
                <a:solidFill>
                  <a:schemeClr val="lt1"/>
                </a:solidFill>
                <a:latin typeface="Quicksand Medium"/>
                <a:ea typeface="Quicksand Medium"/>
                <a:cs typeface="Quicksand Medium"/>
                <a:sym typeface="Quicksand Medium"/>
              </a:rPr>
              <a:t>Institut National de Jeunes Sourds de Paris</a:t>
            </a:r>
            <a:br>
              <a:rPr i="0" lang="en-GB" sz="3600" u="none" cap="none" strike="noStrike">
                <a:solidFill>
                  <a:schemeClr val="lt1"/>
                </a:solidFill>
                <a:latin typeface="Quicksand Medium"/>
                <a:ea typeface="Quicksand Medium"/>
                <a:cs typeface="Quicksand Medium"/>
                <a:sym typeface="Quicksand Medium"/>
              </a:rPr>
            </a:br>
            <a:r>
              <a:rPr lang="en-GB" sz="3600">
                <a:solidFill>
                  <a:schemeClr val="lt1"/>
                </a:solidFill>
                <a:latin typeface="Quicksand Medium"/>
                <a:ea typeface="Quicksand Medium"/>
                <a:cs typeface="Quicksand Medium"/>
                <a:sym typeface="Quicksand Medium"/>
              </a:rPr>
              <a:t>(Istituto Nazionale dei Giovani Sordi di Parigi)</a:t>
            </a:r>
            <a:r>
              <a:rPr i="0" lang="en-GB" sz="3600" u="none" cap="none" strike="noStrike">
                <a:solidFill>
                  <a:schemeClr val="lt1"/>
                </a:solidFill>
                <a:latin typeface="Quicksand Medium"/>
                <a:ea typeface="Quicksand Medium"/>
                <a:cs typeface="Quicksand Medium"/>
                <a:sym typeface="Quicksand Medium"/>
              </a:rPr>
              <a:t>.</a:t>
            </a:r>
            <a:endParaRPr sz="1800">
              <a:solidFill>
                <a:schemeClr val="lt1"/>
              </a:solidFill>
              <a:latin typeface="Quicksand Medium"/>
              <a:ea typeface="Quicksand Medium"/>
              <a:cs typeface="Quicksand Medium"/>
              <a:sym typeface="Quicksand Medium"/>
            </a:endParaRPr>
          </a:p>
        </p:txBody>
      </p:sp>
      <p:sp>
        <p:nvSpPr>
          <p:cNvPr id="349" name="Google Shape;349;p1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1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19"/>
          <p:cNvSpPr txBox="1"/>
          <p:nvPr/>
        </p:nvSpPr>
        <p:spPr>
          <a:xfrm>
            <a:off x="3610300" y="672500"/>
            <a:ext cx="14128800" cy="2647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8000">
                <a:solidFill>
                  <a:schemeClr val="lt1"/>
                </a:solidFill>
                <a:latin typeface="Anton"/>
                <a:ea typeface="Anton"/>
                <a:cs typeface="Anton"/>
                <a:sym typeface="Anton"/>
              </a:rPr>
              <a:t>Francia: la prima scuola per sordi a Parigi</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2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7" name="Google Shape;357;p2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8" name="Google Shape;358;p20"/>
          <p:cNvSpPr txBox="1"/>
          <p:nvPr/>
        </p:nvSpPr>
        <p:spPr>
          <a:xfrm>
            <a:off x="3610308" y="646309"/>
            <a:ext cx="14220600" cy="2647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8000">
                <a:solidFill>
                  <a:schemeClr val="lt1"/>
                </a:solidFill>
                <a:latin typeface="Anton"/>
                <a:ea typeface="Anton"/>
                <a:cs typeface="Anton"/>
                <a:sym typeface="Anton"/>
              </a:rPr>
              <a:t>La più antica scuola per sordi</a:t>
            </a:r>
            <a:br>
              <a:rPr lang="en-GB" sz="8000">
                <a:solidFill>
                  <a:schemeClr val="lt1"/>
                </a:solidFill>
                <a:latin typeface="Anton"/>
                <a:ea typeface="Anton"/>
                <a:cs typeface="Anton"/>
                <a:sym typeface="Anton"/>
              </a:rPr>
            </a:br>
            <a:r>
              <a:rPr lang="en-GB" sz="8000">
                <a:solidFill>
                  <a:schemeClr val="lt1"/>
                </a:solidFill>
                <a:latin typeface="Anton"/>
                <a:ea typeface="Anton"/>
                <a:cs typeface="Anton"/>
                <a:sym typeface="Anton"/>
              </a:rPr>
              <a:t>in Germania (Sassonia / Heinicke)</a:t>
            </a:r>
            <a:endParaRPr/>
          </a:p>
        </p:txBody>
      </p:sp>
      <p:pic>
        <p:nvPicPr>
          <p:cNvPr id="359" name="Google Shape;359;p20"/>
          <p:cNvPicPr preferRelativeResize="0"/>
          <p:nvPr/>
        </p:nvPicPr>
        <p:blipFill rotWithShape="1">
          <a:blip r:embed="rId5">
            <a:alphaModFix/>
          </a:blip>
          <a:srcRect b="0" l="0" r="0" t="0"/>
          <a:stretch/>
        </p:blipFill>
        <p:spPr>
          <a:xfrm>
            <a:off x="3610308" y="3733253"/>
            <a:ext cx="6573520" cy="4930140"/>
          </a:xfrm>
          <a:prstGeom prst="rect">
            <a:avLst/>
          </a:prstGeom>
          <a:noFill/>
          <a:ln>
            <a:noFill/>
          </a:ln>
        </p:spPr>
      </p:pic>
      <p:sp>
        <p:nvSpPr>
          <p:cNvPr id="360" name="Google Shape;360;p20"/>
          <p:cNvSpPr txBox="1"/>
          <p:nvPr/>
        </p:nvSpPr>
        <p:spPr>
          <a:xfrm>
            <a:off x="11049000" y="4251625"/>
            <a:ext cx="6313200" cy="452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600">
                <a:solidFill>
                  <a:schemeClr val="lt1"/>
                </a:solidFill>
                <a:latin typeface="Quicksand Medium"/>
                <a:ea typeface="Quicksand Medium"/>
                <a:cs typeface="Quicksand Medium"/>
                <a:sym typeface="Quicksand Medium"/>
              </a:rPr>
              <a:t>Sächsische Landesschule mit dem Förderschwerpunkt Hören, Förderzentrum Samuel Heinicke</a:t>
            </a:r>
            <a:br>
              <a:rPr lang="en-GB" sz="3600">
                <a:solidFill>
                  <a:schemeClr val="lt1"/>
                </a:solidFill>
                <a:latin typeface="Quicksand Medium"/>
                <a:ea typeface="Quicksand Medium"/>
                <a:cs typeface="Quicksand Medium"/>
                <a:sym typeface="Quicksand Medium"/>
              </a:rPr>
            </a:br>
            <a:r>
              <a:rPr lang="en-GB" sz="3600">
                <a:solidFill>
                  <a:schemeClr val="lt1"/>
                </a:solidFill>
                <a:latin typeface="Quicksand Medium"/>
                <a:ea typeface="Quicksand Medium"/>
                <a:cs typeface="Quicksand Medium"/>
                <a:sym typeface="Quicksand Medium"/>
              </a:rPr>
              <a:t>(</a:t>
            </a:r>
            <a:r>
              <a:rPr lang="en-GB" sz="3600">
                <a:solidFill>
                  <a:schemeClr val="lt1"/>
                </a:solidFill>
                <a:latin typeface="Quicksand Medium"/>
                <a:ea typeface="Quicksand Medium"/>
                <a:cs typeface="Quicksand Medium"/>
                <a:sym typeface="Quicksand Medium"/>
              </a:rPr>
              <a:t>Scuola statale sassone con specializzazione per l’udito – Centro di supporto Samuel Heinicke</a:t>
            </a:r>
            <a:r>
              <a:rPr lang="en-GB" sz="3600">
                <a:solidFill>
                  <a:schemeClr val="lt1"/>
                </a:solidFill>
                <a:latin typeface="Quicksand Medium"/>
                <a:ea typeface="Quicksand Medium"/>
                <a:cs typeface="Quicksand Medium"/>
                <a:sym typeface="Quicksand Medium"/>
              </a:rPr>
              <a:t>)</a:t>
            </a:r>
            <a:endParaRPr sz="3600">
              <a:solidFill>
                <a:schemeClr val="lt1"/>
              </a:solidFill>
              <a:latin typeface="Quicksand Medium"/>
              <a:ea typeface="Quicksand Medium"/>
              <a:cs typeface="Quicksand Medium"/>
              <a:sym typeface="Quicksand Medium"/>
            </a:endParaRPr>
          </a:p>
        </p:txBody>
      </p:sp>
      <p:sp>
        <p:nvSpPr>
          <p:cNvPr id="361" name="Google Shape;361;p2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2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20"/>
          <p:cNvSpPr txBox="1"/>
          <p:nvPr/>
        </p:nvSpPr>
        <p:spPr>
          <a:xfrm>
            <a:off x="3610300" y="8775953"/>
            <a:ext cx="9144000" cy="3693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GB" sz="1800">
                <a:solidFill>
                  <a:schemeClr val="lt1"/>
                </a:solidFill>
                <a:latin typeface="Quicksand"/>
                <a:ea typeface="Quicksand"/>
                <a:cs typeface="Quicksand"/>
                <a:sym typeface="Quicksand"/>
              </a:rPr>
              <a:t>Foto: Wikipedia</a:t>
            </a:r>
            <a:endParaRPr sz="1800">
              <a:solidFill>
                <a:schemeClr val="lt1"/>
              </a:solidFill>
              <a:latin typeface="Quicksand"/>
              <a:ea typeface="Quicksand"/>
              <a:cs typeface="Quicksand"/>
              <a:sym typeface="Quicksa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1"/>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9" name="Google Shape;369;p2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 name="Google Shape;370;p21"/>
          <p:cNvSpPr txBox="1"/>
          <p:nvPr/>
        </p:nvSpPr>
        <p:spPr>
          <a:xfrm>
            <a:off x="3962400" y="888402"/>
            <a:ext cx="13156800" cy="2647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8000">
                <a:solidFill>
                  <a:schemeClr val="lt1"/>
                </a:solidFill>
                <a:latin typeface="Anton"/>
                <a:ea typeface="Anton"/>
                <a:cs typeface="Anton"/>
                <a:sym typeface="Anton"/>
              </a:rPr>
              <a:t>Vienna: Taubstummen-Institut</a:t>
            </a:r>
            <a:br>
              <a:rPr lang="en-GB" sz="8000">
                <a:solidFill>
                  <a:schemeClr val="lt1"/>
                </a:solidFill>
                <a:latin typeface="Anton"/>
                <a:ea typeface="Anton"/>
                <a:cs typeface="Anton"/>
                <a:sym typeface="Anton"/>
              </a:rPr>
            </a:br>
            <a:r>
              <a:rPr lang="en-GB" sz="8000">
                <a:solidFill>
                  <a:schemeClr val="lt1"/>
                </a:solidFill>
                <a:latin typeface="Anton"/>
                <a:ea typeface="Anton"/>
                <a:cs typeface="Anton"/>
                <a:sym typeface="Anton"/>
              </a:rPr>
              <a:t>Joseph II - Anno 1779</a:t>
            </a:r>
            <a:endParaRPr/>
          </a:p>
        </p:txBody>
      </p:sp>
      <p:pic>
        <p:nvPicPr>
          <p:cNvPr descr="Ein Bild, das Text, Gebäude, draußen, Pferd enthält.&#10;&#10;Automatisch generierte Beschreibung" id="371" name="Google Shape;371;p21"/>
          <p:cNvPicPr preferRelativeResize="0"/>
          <p:nvPr/>
        </p:nvPicPr>
        <p:blipFill rotWithShape="1">
          <a:blip r:embed="rId5">
            <a:alphaModFix/>
          </a:blip>
          <a:srcRect b="0" l="1636" r="2146" t="0"/>
          <a:stretch/>
        </p:blipFill>
        <p:spPr>
          <a:xfrm>
            <a:off x="4052575" y="3873650"/>
            <a:ext cx="5307425" cy="5129525"/>
          </a:xfrm>
          <a:prstGeom prst="rect">
            <a:avLst/>
          </a:prstGeom>
          <a:noFill/>
          <a:ln>
            <a:noFill/>
          </a:ln>
        </p:spPr>
      </p:pic>
      <p:sp>
        <p:nvSpPr>
          <p:cNvPr id="372" name="Google Shape;372;p21"/>
          <p:cNvSpPr txBox="1"/>
          <p:nvPr/>
        </p:nvSpPr>
        <p:spPr>
          <a:xfrm>
            <a:off x="3962400" y="9213932"/>
            <a:ext cx="9144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Immagine</a:t>
            </a:r>
            <a:r>
              <a:rPr lang="en-GB" sz="1800">
                <a:solidFill>
                  <a:schemeClr val="lt1"/>
                </a:solidFill>
                <a:latin typeface="Quicksand"/>
                <a:ea typeface="Quicksand"/>
                <a:cs typeface="Quicksand"/>
                <a:sym typeface="Quicksand"/>
              </a:rPr>
              <a:t>: https://www.geschichtewiki.wien.gv.at/Taubstummeninstitut</a:t>
            </a:r>
            <a:endParaRPr>
              <a:latin typeface="Quicksand"/>
              <a:ea typeface="Quicksand"/>
              <a:cs typeface="Quicksand"/>
              <a:sym typeface="Quicksand"/>
            </a:endParaRPr>
          </a:p>
        </p:txBody>
      </p:sp>
      <p:sp>
        <p:nvSpPr>
          <p:cNvPr id="373" name="Google Shape;373;p2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4" name="Google Shape;374;p2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 name="Google Shape;375;p21"/>
          <p:cNvSpPr txBox="1"/>
          <p:nvPr/>
        </p:nvSpPr>
        <p:spPr>
          <a:xfrm>
            <a:off x="9730275" y="7570275"/>
            <a:ext cx="67473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Font typeface="Arial"/>
              <a:buNone/>
            </a:pPr>
            <a:r>
              <a:rPr lang="en-GB" sz="3600">
                <a:solidFill>
                  <a:schemeClr val="lt1"/>
                </a:solidFill>
                <a:latin typeface="Quicksand Medium"/>
                <a:ea typeface="Quicksand Medium"/>
                <a:cs typeface="Quicksand Medium"/>
                <a:sym typeface="Quicksand Medium"/>
              </a:rPr>
              <a:t>Istituto per sordi “Giuseppe II” di Vienna</a:t>
            </a:r>
            <a:endParaRPr sz="3600">
              <a:solidFill>
                <a:schemeClr val="lt1"/>
              </a:solidFill>
              <a:latin typeface="Quicksand Medium"/>
              <a:ea typeface="Quicksand Medium"/>
              <a:cs typeface="Quicksand Medium"/>
              <a:sym typeface="Quicksand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22"/>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1" name="Google Shape;381;p22"/>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 name="Google Shape;382;p22"/>
          <p:cNvSpPr txBox="1"/>
          <p:nvPr/>
        </p:nvSpPr>
        <p:spPr>
          <a:xfrm>
            <a:off x="1066800" y="2114433"/>
            <a:ext cx="16567200" cy="6927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en-GB" sz="4500" u="sng">
                <a:solidFill>
                  <a:schemeClr val="lt1"/>
                </a:solidFill>
                <a:latin typeface="Anton"/>
                <a:ea typeface="Anton"/>
                <a:cs typeface="Anton"/>
                <a:sym typeface="Anton"/>
              </a:rPr>
              <a:t>Fondazione del "Taubstummen-Institut" sotto Maria Teresa e Giuseppe II </a:t>
            </a:r>
            <a:endParaRPr sz="1600"/>
          </a:p>
        </p:txBody>
      </p:sp>
      <p:sp>
        <p:nvSpPr>
          <p:cNvPr id="383" name="Google Shape;383;p2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4" name="Google Shape;384;p2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22"/>
          <p:cNvSpPr txBox="1"/>
          <p:nvPr/>
        </p:nvSpPr>
        <p:spPr>
          <a:xfrm>
            <a:off x="1016850" y="3332575"/>
            <a:ext cx="16407300" cy="434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800"/>
              </a:spcBef>
              <a:spcAft>
                <a:spcPts val="1000"/>
              </a:spcAft>
              <a:buNone/>
            </a:pPr>
            <a:r>
              <a:rPr lang="en-GB" sz="4000">
                <a:solidFill>
                  <a:schemeClr val="lt1"/>
                </a:solidFill>
                <a:latin typeface="Quicksand Medium"/>
                <a:ea typeface="Quicksand Medium"/>
                <a:cs typeface="Quicksand Medium"/>
                <a:sym typeface="Quicksand Medium"/>
              </a:rPr>
              <a:t>L’imperatore Giuseppe II (1741–1790), durante il regno della madre Maria Teresa (1717–1780), visitò Parigi e la </a:t>
            </a:r>
            <a:r>
              <a:rPr b="1" lang="en-GB" sz="4000">
                <a:solidFill>
                  <a:schemeClr val="lt1"/>
                </a:solidFill>
                <a:latin typeface="Quicksand"/>
                <a:ea typeface="Quicksand"/>
                <a:cs typeface="Quicksand"/>
                <a:sym typeface="Quicksand"/>
              </a:rPr>
              <a:t>scuola per sordi fondata da Abbé Charles-Michel de l’Épée</a:t>
            </a:r>
            <a:r>
              <a:rPr lang="en-GB" sz="4000">
                <a:solidFill>
                  <a:schemeClr val="lt1"/>
                </a:solidFill>
                <a:latin typeface="Quicksand Medium"/>
                <a:ea typeface="Quicksand Medium"/>
                <a:cs typeface="Quicksand Medium"/>
                <a:sym typeface="Quicksand Medium"/>
              </a:rPr>
              <a:t>.</a:t>
            </a:r>
            <a:br>
              <a:rPr lang="en-GB" sz="4000">
                <a:solidFill>
                  <a:schemeClr val="dk1"/>
                </a:solidFill>
                <a:latin typeface="Quicksand Medium"/>
                <a:ea typeface="Quicksand Medium"/>
                <a:cs typeface="Quicksand Medium"/>
                <a:sym typeface="Quicksand Medium"/>
              </a:rPr>
            </a:br>
            <a:br>
              <a:rPr lang="en-GB" sz="4000">
                <a:solidFill>
                  <a:schemeClr val="dk1"/>
                </a:solidFill>
                <a:latin typeface="Quicksand Medium"/>
                <a:ea typeface="Quicksand Medium"/>
                <a:cs typeface="Quicksand Medium"/>
                <a:sym typeface="Quicksand Medium"/>
              </a:rPr>
            </a:br>
            <a:r>
              <a:rPr lang="en-GB" sz="4000">
                <a:solidFill>
                  <a:schemeClr val="lt1"/>
                </a:solidFill>
                <a:latin typeface="Quicksand Medium"/>
                <a:ea typeface="Quicksand Medium"/>
                <a:cs typeface="Quicksand Medium"/>
                <a:sym typeface="Quicksand Medium"/>
              </a:rPr>
              <a:t>Dopo il ritorno a Vienna, Giuseppe II incaricò Johann Friedrich Stork (1746–1823) di fondare un’istituzione simile.</a:t>
            </a:r>
            <a:endParaRPr sz="4000">
              <a:latin typeface="Quicksand Medium"/>
              <a:ea typeface="Quicksand Medium"/>
              <a:cs typeface="Quicksand Medium"/>
              <a:sym typeface="Quicksand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23"/>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2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2" name="Google Shape;392;p23"/>
          <p:cNvSpPr txBox="1"/>
          <p:nvPr/>
        </p:nvSpPr>
        <p:spPr>
          <a:xfrm>
            <a:off x="3648391" y="734721"/>
            <a:ext cx="13156800" cy="9234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None/>
            </a:pPr>
            <a:r>
              <a:rPr lang="en-GB" sz="6000">
                <a:solidFill>
                  <a:schemeClr val="lt1"/>
                </a:solidFill>
                <a:latin typeface="Anton"/>
                <a:ea typeface="Anton"/>
                <a:cs typeface="Anton"/>
                <a:sym typeface="Anton"/>
              </a:rPr>
              <a:t>Vienna: Josefsplatz (Piazza Giuseppe)</a:t>
            </a:r>
            <a:endParaRPr sz="6000">
              <a:solidFill>
                <a:schemeClr val="lt1"/>
              </a:solidFill>
              <a:latin typeface="Anton"/>
              <a:ea typeface="Anton"/>
              <a:cs typeface="Anton"/>
              <a:sym typeface="Anton"/>
            </a:endParaRPr>
          </a:p>
        </p:txBody>
      </p:sp>
      <p:sp>
        <p:nvSpPr>
          <p:cNvPr id="393" name="Google Shape;393;p23"/>
          <p:cNvSpPr txBox="1"/>
          <p:nvPr/>
        </p:nvSpPr>
        <p:spPr>
          <a:xfrm>
            <a:off x="914409" y="8950513"/>
            <a:ext cx="9144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Foto: https://www.geschichtewiki.wien.gv.at/Josefsplatz</a:t>
            </a:r>
            <a:endParaRPr>
              <a:latin typeface="Quicksand"/>
              <a:ea typeface="Quicksand"/>
              <a:cs typeface="Quicksand"/>
              <a:sym typeface="Quicksand"/>
            </a:endParaRPr>
          </a:p>
        </p:txBody>
      </p:sp>
      <p:pic>
        <p:nvPicPr>
          <p:cNvPr descr="Ein Bild, das draußen, Gebäude, Himmel, Regierungsgebäude enthält.&#10;&#10;KI-generierte Inhalte können fehlerhaft sein." id="394" name="Google Shape;394;p23"/>
          <p:cNvPicPr preferRelativeResize="0"/>
          <p:nvPr/>
        </p:nvPicPr>
        <p:blipFill rotWithShape="1">
          <a:blip r:embed="rId5">
            <a:alphaModFix/>
          </a:blip>
          <a:srcRect b="0" l="0" r="0" t="0"/>
          <a:stretch/>
        </p:blipFill>
        <p:spPr>
          <a:xfrm>
            <a:off x="914400" y="2397826"/>
            <a:ext cx="8244210" cy="6185674"/>
          </a:xfrm>
          <a:prstGeom prst="rect">
            <a:avLst/>
          </a:prstGeom>
          <a:noFill/>
          <a:ln>
            <a:noFill/>
          </a:ln>
        </p:spPr>
      </p:pic>
      <p:pic>
        <p:nvPicPr>
          <p:cNvPr id="395" name="Google Shape;395;p23"/>
          <p:cNvPicPr preferRelativeResize="0"/>
          <p:nvPr/>
        </p:nvPicPr>
        <p:blipFill rotWithShape="1">
          <a:blip r:embed="rId6">
            <a:alphaModFix/>
          </a:blip>
          <a:srcRect b="0" l="0" r="0" t="0"/>
          <a:stretch/>
        </p:blipFill>
        <p:spPr>
          <a:xfrm>
            <a:off x="11582400" y="1843607"/>
            <a:ext cx="4750282" cy="3798818"/>
          </a:xfrm>
          <a:prstGeom prst="rect">
            <a:avLst/>
          </a:prstGeom>
          <a:noFill/>
          <a:ln>
            <a:noFill/>
          </a:ln>
        </p:spPr>
      </p:pic>
      <p:pic>
        <p:nvPicPr>
          <p:cNvPr id="396" name="Google Shape;396;p23"/>
          <p:cNvPicPr preferRelativeResize="0"/>
          <p:nvPr/>
        </p:nvPicPr>
        <p:blipFill rotWithShape="1">
          <a:blip r:embed="rId7">
            <a:alphaModFix/>
          </a:blip>
          <a:srcRect b="0" l="0" r="0" t="0"/>
          <a:stretch/>
        </p:blipFill>
        <p:spPr>
          <a:xfrm>
            <a:off x="11582400" y="5827910"/>
            <a:ext cx="4750282" cy="3162300"/>
          </a:xfrm>
          <a:prstGeom prst="rect">
            <a:avLst/>
          </a:prstGeom>
          <a:noFill/>
          <a:ln>
            <a:noFill/>
          </a:ln>
        </p:spPr>
      </p:pic>
      <p:sp>
        <p:nvSpPr>
          <p:cNvPr id="397" name="Google Shape;397;p2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2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2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24"/>
          <p:cNvSpPr txBox="1"/>
          <p:nvPr/>
        </p:nvSpPr>
        <p:spPr>
          <a:xfrm>
            <a:off x="811525" y="9323466"/>
            <a:ext cx="9144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Fonte</a:t>
            </a:r>
            <a:r>
              <a:rPr lang="en-GB" sz="1800">
                <a:solidFill>
                  <a:schemeClr val="lt1"/>
                </a:solidFill>
                <a:latin typeface="Quicksand"/>
                <a:ea typeface="Quicksand"/>
                <a:cs typeface="Quicksand"/>
                <a:sym typeface="Quicksand"/>
              </a:rPr>
              <a:t> : http://www.viennatouristguide.at/Ring/Denkmal_Bild/z_josefII.htm</a:t>
            </a:r>
            <a:endParaRPr>
              <a:latin typeface="Quicksand"/>
              <a:ea typeface="Quicksand"/>
              <a:cs typeface="Quicksand"/>
              <a:sym typeface="Quicksand"/>
            </a:endParaRPr>
          </a:p>
        </p:txBody>
      </p:sp>
      <p:pic>
        <p:nvPicPr>
          <p:cNvPr id="407" name="Google Shape;407;p24"/>
          <p:cNvPicPr preferRelativeResize="0"/>
          <p:nvPr/>
        </p:nvPicPr>
        <p:blipFill rotWithShape="1">
          <a:blip r:embed="rId5">
            <a:alphaModFix/>
          </a:blip>
          <a:srcRect b="0" l="0" r="0" t="0"/>
          <a:stretch/>
        </p:blipFill>
        <p:spPr>
          <a:xfrm>
            <a:off x="699963" y="2913150"/>
            <a:ext cx="7744086" cy="5155298"/>
          </a:xfrm>
          <a:prstGeom prst="rect">
            <a:avLst/>
          </a:prstGeom>
          <a:noFill/>
          <a:ln>
            <a:noFill/>
          </a:ln>
        </p:spPr>
      </p:pic>
      <p:sp>
        <p:nvSpPr>
          <p:cNvPr id="408" name="Google Shape;408;p24"/>
          <p:cNvSpPr txBox="1"/>
          <p:nvPr/>
        </p:nvSpPr>
        <p:spPr>
          <a:xfrm>
            <a:off x="8928000" y="2400000"/>
            <a:ext cx="8999700" cy="6555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None/>
            </a:pPr>
            <a:r>
              <a:rPr b="1" lang="en-GB" sz="2900">
                <a:solidFill>
                  <a:schemeClr val="lt1"/>
                </a:solidFill>
                <a:latin typeface="Quicksand"/>
                <a:ea typeface="Quicksand"/>
                <a:cs typeface="Quicksand"/>
                <a:sym typeface="Quicksand"/>
              </a:rPr>
              <a:t>L’imperatore Giuseppe II rimuove le bende dalle orecchie e dalla bocca di due persone sordomute.</a:t>
            </a:r>
            <a:endParaRPr b="1" sz="2900">
              <a:solidFill>
                <a:schemeClr val="lt1"/>
              </a:solidFill>
              <a:latin typeface="Quicksand"/>
              <a:ea typeface="Quicksand"/>
              <a:cs typeface="Quicksand"/>
              <a:sym typeface="Quicksand"/>
            </a:endParaRPr>
          </a:p>
          <a:p>
            <a:pPr indent="0" lvl="0" marL="0" rtl="0" algn="l">
              <a:lnSpc>
                <a:spcPct val="115000"/>
              </a:lnSpc>
              <a:spcBef>
                <a:spcPts val="1200"/>
              </a:spcBef>
              <a:spcAft>
                <a:spcPts val="0"/>
              </a:spcAft>
              <a:buNone/>
            </a:pPr>
            <a:r>
              <a:rPr lang="en-GB" sz="2900">
                <a:solidFill>
                  <a:schemeClr val="lt1"/>
                </a:solidFill>
                <a:latin typeface="Quicksand Medium"/>
                <a:ea typeface="Quicksand Medium"/>
                <a:cs typeface="Quicksand Medium"/>
                <a:sym typeface="Quicksand Medium"/>
              </a:rPr>
              <a:t>Nel 1779 venne fondato l’</a:t>
            </a:r>
            <a:r>
              <a:rPr b="1" lang="en-GB" sz="2900">
                <a:solidFill>
                  <a:schemeClr val="lt1"/>
                </a:solidFill>
                <a:latin typeface="Quicksand"/>
                <a:ea typeface="Quicksand"/>
                <a:cs typeface="Quicksand"/>
                <a:sym typeface="Quicksand"/>
              </a:rPr>
              <a:t>Istituto per Sordi</a:t>
            </a:r>
            <a:r>
              <a:rPr lang="en-GB" sz="2900">
                <a:solidFill>
                  <a:schemeClr val="lt1"/>
                </a:solidFill>
                <a:latin typeface="Quicksand Medium"/>
                <a:ea typeface="Quicksand Medium"/>
                <a:cs typeface="Quicksand Medium"/>
                <a:sym typeface="Quicksand Medium"/>
              </a:rPr>
              <a:t> (accanto al Theresianum).</a:t>
            </a:r>
            <a:endParaRPr sz="29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None/>
            </a:pPr>
            <a:r>
              <a:rPr lang="en-GB" sz="2900">
                <a:solidFill>
                  <a:schemeClr val="lt1"/>
                </a:solidFill>
                <a:latin typeface="Quicksand Medium"/>
                <a:ea typeface="Quicksand Medium"/>
                <a:cs typeface="Quicksand Medium"/>
                <a:sym typeface="Quicksand Medium"/>
              </a:rPr>
              <a:t>Il rilievo rappresenta allegorie che simboleggiano il potenziale educativo delle persone sorde:</a:t>
            </a:r>
            <a:endParaRPr sz="2900">
              <a:solidFill>
                <a:schemeClr val="lt1"/>
              </a:solidFill>
              <a:latin typeface="Quicksand Medium"/>
              <a:ea typeface="Quicksand Medium"/>
              <a:cs typeface="Quicksand Medium"/>
              <a:sym typeface="Quicksand Medium"/>
            </a:endParaRPr>
          </a:p>
          <a:p>
            <a:pPr indent="-412750" lvl="0" marL="457200" rtl="0" algn="l">
              <a:lnSpc>
                <a:spcPct val="115000"/>
              </a:lnSpc>
              <a:spcBef>
                <a:spcPts val="1200"/>
              </a:spcBef>
              <a:spcAft>
                <a:spcPts val="0"/>
              </a:spcAft>
              <a:buClr>
                <a:schemeClr val="lt1"/>
              </a:buClr>
              <a:buSzPts val="2900"/>
              <a:buFont typeface="Quicksand Medium"/>
              <a:buChar char="●"/>
            </a:pPr>
            <a:r>
              <a:rPr lang="en-GB" sz="2900">
                <a:solidFill>
                  <a:schemeClr val="lt1"/>
                </a:solidFill>
                <a:latin typeface="Quicksand Medium"/>
                <a:ea typeface="Quicksand Medium"/>
                <a:cs typeface="Quicksand Medium"/>
                <a:sym typeface="Quicksand Medium"/>
              </a:rPr>
              <a:t>Sul tavolo dietro l’imperatore si trova un calamaio con una penna</a:t>
            </a:r>
            <a:endParaRPr sz="2900">
              <a:solidFill>
                <a:schemeClr val="lt1"/>
              </a:solidFill>
              <a:latin typeface="Quicksand Medium"/>
              <a:ea typeface="Quicksand Medium"/>
              <a:cs typeface="Quicksand Medium"/>
              <a:sym typeface="Quicksand Medium"/>
            </a:endParaRPr>
          </a:p>
          <a:p>
            <a:pPr indent="-412750" lvl="0" marL="457200" rtl="0" algn="l">
              <a:lnSpc>
                <a:spcPct val="115000"/>
              </a:lnSpc>
              <a:spcBef>
                <a:spcPts val="0"/>
              </a:spcBef>
              <a:spcAft>
                <a:spcPts val="0"/>
              </a:spcAft>
              <a:buClr>
                <a:schemeClr val="lt1"/>
              </a:buClr>
              <a:buSzPts val="2900"/>
              <a:buFont typeface="Quicksand Medium"/>
              <a:buChar char="●"/>
            </a:pPr>
            <a:r>
              <a:rPr lang="en-GB" sz="2900">
                <a:solidFill>
                  <a:schemeClr val="lt1"/>
                </a:solidFill>
                <a:latin typeface="Quicksand Medium"/>
                <a:ea typeface="Quicksand Medium"/>
                <a:cs typeface="Quicksand Medium"/>
                <a:sym typeface="Quicksand Medium"/>
              </a:rPr>
              <a:t>Sul pavimento è presente un libro</a:t>
            </a:r>
            <a:endParaRPr sz="2900">
              <a:solidFill>
                <a:schemeClr val="lt1"/>
              </a:solidFill>
              <a:latin typeface="Quicksand Medium"/>
              <a:ea typeface="Quicksand Medium"/>
              <a:cs typeface="Quicksand Medium"/>
              <a:sym typeface="Quicksand Medium"/>
            </a:endParaRPr>
          </a:p>
          <a:p>
            <a:pPr indent="-412750" lvl="0" marL="457200" rtl="0" algn="l">
              <a:lnSpc>
                <a:spcPct val="115000"/>
              </a:lnSpc>
              <a:spcBef>
                <a:spcPts val="0"/>
              </a:spcBef>
              <a:spcAft>
                <a:spcPts val="0"/>
              </a:spcAft>
              <a:buClr>
                <a:schemeClr val="lt1"/>
              </a:buClr>
              <a:buSzPts val="2900"/>
              <a:buFont typeface="Quicksand Medium"/>
              <a:buChar char="●"/>
            </a:pPr>
            <a:r>
              <a:rPr lang="en-GB" sz="2900">
                <a:solidFill>
                  <a:schemeClr val="lt1"/>
                </a:solidFill>
                <a:latin typeface="Quicksand Medium"/>
                <a:ea typeface="Quicksand Medium"/>
                <a:cs typeface="Quicksand Medium"/>
                <a:sym typeface="Quicksand Medium"/>
              </a:rPr>
              <a:t>Un bambino tiene una lavagnetta con la lettera “A”, e sotto di essa una mano mostra il corrispondente alfabeto manuale</a:t>
            </a:r>
            <a:endParaRPr sz="2900">
              <a:solidFill>
                <a:schemeClr val="lt1"/>
              </a:solidFill>
              <a:latin typeface="Quicksand Medium"/>
              <a:ea typeface="Quicksand Medium"/>
              <a:cs typeface="Quicksand Medium"/>
              <a:sym typeface="Quicksand Medium"/>
            </a:endParaRPr>
          </a:p>
        </p:txBody>
      </p:sp>
      <p:sp>
        <p:nvSpPr>
          <p:cNvPr id="409" name="Google Shape;409;p2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0" name="Google Shape;410;p2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1" name="Google Shape;411;p24"/>
          <p:cNvSpPr txBox="1"/>
          <p:nvPr/>
        </p:nvSpPr>
        <p:spPr>
          <a:xfrm>
            <a:off x="3648391" y="734721"/>
            <a:ext cx="13156800" cy="923400"/>
          </a:xfrm>
          <a:prstGeom prst="rect">
            <a:avLst/>
          </a:prstGeom>
          <a:noFill/>
          <a:ln>
            <a:noFill/>
          </a:ln>
        </p:spPr>
        <p:txBody>
          <a:bodyPr anchorCtr="0" anchor="t" bIns="0" lIns="0" spcFirstLastPara="1" rIns="0" wrap="square" tIns="0">
            <a:spAutoFit/>
          </a:bodyPr>
          <a:lstStyle/>
          <a:p>
            <a:pPr indent="0" lvl="0" marL="0" marR="0" rtl="0" algn="l">
              <a:lnSpc>
                <a:spcPct val="186666"/>
              </a:lnSpc>
              <a:spcBef>
                <a:spcPts val="0"/>
              </a:spcBef>
              <a:spcAft>
                <a:spcPts val="0"/>
              </a:spcAft>
              <a:buNone/>
            </a:pPr>
            <a:r>
              <a:rPr lang="en-GB" sz="6000">
                <a:solidFill>
                  <a:schemeClr val="lt1"/>
                </a:solidFill>
                <a:latin typeface="Anton"/>
                <a:ea typeface="Anton"/>
                <a:cs typeface="Anton"/>
                <a:sym typeface="Anton"/>
              </a:rPr>
              <a:t>Vienna: Josefsplatz (Piazza Giuseppe)</a:t>
            </a:r>
            <a:endParaRPr sz="6000">
              <a:solidFill>
                <a:schemeClr val="lt1"/>
              </a:solidFill>
              <a:latin typeface="Anton"/>
              <a:ea typeface="Anton"/>
              <a:cs typeface="Anton"/>
              <a:sym typeface="Anto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5"/>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8" name="Google Shape;418;p25"/>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9" name="Google Shape;419;p25"/>
          <p:cNvSpPr txBox="1"/>
          <p:nvPr/>
        </p:nvSpPr>
        <p:spPr>
          <a:xfrm>
            <a:off x="10983675" y="7051225"/>
            <a:ext cx="60960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Thomas Hopkins Gallaudet </a:t>
            </a:r>
            <a:r>
              <a:rPr lang="en-GB" sz="2400">
                <a:solidFill>
                  <a:schemeClr val="lt1"/>
                </a:solidFill>
                <a:latin typeface="Quicksand"/>
                <a:ea typeface="Quicksand"/>
                <a:cs typeface="Quicksand"/>
                <a:sym typeface="Quicksand"/>
              </a:rPr>
              <a:t>(1787-1851) e </a:t>
            </a:r>
            <a:r>
              <a:rPr b="1" lang="en-GB" sz="2400">
                <a:solidFill>
                  <a:schemeClr val="lt1"/>
                </a:solidFill>
                <a:latin typeface="Quicksand"/>
                <a:ea typeface="Quicksand"/>
                <a:cs typeface="Quicksand"/>
                <a:sym typeface="Quicksand"/>
              </a:rPr>
              <a:t>Alice Cogswell </a:t>
            </a:r>
            <a:r>
              <a:rPr lang="en-GB" sz="2400">
                <a:solidFill>
                  <a:schemeClr val="lt1"/>
                </a:solidFill>
                <a:latin typeface="Quicksand"/>
                <a:ea typeface="Quicksand"/>
                <a:cs typeface="Quicksand"/>
                <a:sym typeface="Quicksand"/>
              </a:rPr>
              <a:t>(1805-1830)</a:t>
            </a:r>
            <a:endParaRPr sz="2400">
              <a:solidFill>
                <a:schemeClr val="lt1"/>
              </a:solidFill>
              <a:latin typeface="Quicksand"/>
              <a:ea typeface="Quicksand"/>
              <a:cs typeface="Quicksand"/>
              <a:sym typeface="Quicksand"/>
            </a:endParaRPr>
          </a:p>
        </p:txBody>
      </p:sp>
      <p:sp>
        <p:nvSpPr>
          <p:cNvPr id="420" name="Google Shape;420;p25"/>
          <p:cNvSpPr txBox="1"/>
          <p:nvPr/>
        </p:nvSpPr>
        <p:spPr>
          <a:xfrm>
            <a:off x="925725" y="3429000"/>
            <a:ext cx="9769500" cy="5641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en-GB" sz="3000">
                <a:solidFill>
                  <a:schemeClr val="lt1"/>
                </a:solidFill>
                <a:latin typeface="Quicksand Medium"/>
                <a:ea typeface="Quicksand Medium"/>
                <a:cs typeface="Quicksand Medium"/>
                <a:sym typeface="Quicksand Medium"/>
              </a:rPr>
              <a:t>Nel </a:t>
            </a:r>
            <a:r>
              <a:rPr b="1" lang="en-GB" sz="3000">
                <a:solidFill>
                  <a:schemeClr val="lt1"/>
                </a:solidFill>
                <a:latin typeface="Quicksand"/>
                <a:ea typeface="Quicksand"/>
                <a:cs typeface="Quicksand"/>
                <a:sym typeface="Quicksand"/>
              </a:rPr>
              <a:t>1815</a:t>
            </a:r>
            <a:r>
              <a:rPr lang="en-GB" sz="3000">
                <a:solidFill>
                  <a:schemeClr val="lt1"/>
                </a:solidFill>
                <a:latin typeface="Quicksand Medium"/>
                <a:ea typeface="Quicksand Medium"/>
                <a:cs typeface="Quicksand Medium"/>
                <a:sym typeface="Quicksand Medium"/>
              </a:rPr>
              <a:t>, il pastore americano </a:t>
            </a:r>
            <a:r>
              <a:rPr b="1" lang="en-GB" sz="3000">
                <a:solidFill>
                  <a:schemeClr val="lt1"/>
                </a:solidFill>
                <a:latin typeface="Quicksand"/>
                <a:ea typeface="Quicksand"/>
                <a:cs typeface="Quicksand"/>
                <a:sym typeface="Quicksand"/>
              </a:rPr>
              <a:t>Thomas Hopkins Gallaudet</a:t>
            </a:r>
            <a:r>
              <a:rPr lang="en-GB" sz="3000">
                <a:solidFill>
                  <a:schemeClr val="lt1"/>
                </a:solidFill>
                <a:latin typeface="Quicksand Medium"/>
                <a:ea typeface="Quicksand Medium"/>
                <a:cs typeface="Quicksand Medium"/>
                <a:sym typeface="Quicksand Medium"/>
              </a:rPr>
              <a:t> incontrò la figlia sorda di nove anni del suo vicino, </a:t>
            </a:r>
            <a:r>
              <a:rPr b="1" lang="en-GB" sz="3000">
                <a:solidFill>
                  <a:schemeClr val="lt1"/>
                </a:solidFill>
                <a:latin typeface="Quicksand"/>
                <a:ea typeface="Quicksand"/>
                <a:cs typeface="Quicksand"/>
                <a:sym typeface="Quicksand"/>
              </a:rPr>
              <a:t>Alice Cogswell</a:t>
            </a:r>
            <a:r>
              <a:rPr lang="en-GB" sz="3000">
                <a:solidFill>
                  <a:schemeClr val="lt1"/>
                </a:solidFill>
                <a:latin typeface="Quicksand Medium"/>
                <a:ea typeface="Quicksand Medium"/>
                <a:cs typeface="Quicksand Medium"/>
                <a:sym typeface="Quicksand Medium"/>
              </a:rPr>
              <a:t>.</a:t>
            </a:r>
            <a:endParaRPr sz="30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0"/>
              </a:spcAft>
              <a:buClr>
                <a:schemeClr val="dk1"/>
              </a:buClr>
              <a:buSzPts val="1100"/>
              <a:buFont typeface="Arial"/>
              <a:buNone/>
            </a:pPr>
            <a:r>
              <a:rPr lang="en-GB" sz="3000">
                <a:solidFill>
                  <a:schemeClr val="lt1"/>
                </a:solidFill>
                <a:latin typeface="Quicksand Medium"/>
                <a:ea typeface="Quicksand Medium"/>
                <a:cs typeface="Quicksand Medium"/>
                <a:sym typeface="Quicksand Medium"/>
              </a:rPr>
              <a:t>Notò che Alice giocava separata dagli altri bambini, così cercò modi per comunicare e iniziò a insegnarle, scrivendo i nomi degli oggetti e disegnando immagini con un bastone nella terra.</a:t>
            </a:r>
            <a:endParaRPr sz="30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1200"/>
              </a:spcAft>
              <a:buSzPts val="1100"/>
              <a:buNone/>
            </a:pPr>
            <a:r>
              <a:rPr lang="en-GB" sz="3000">
                <a:solidFill>
                  <a:schemeClr val="lt1"/>
                </a:solidFill>
                <a:latin typeface="Quicksand Medium"/>
                <a:ea typeface="Quicksand Medium"/>
                <a:cs typeface="Quicksand Medium"/>
                <a:sym typeface="Quicksand Medium"/>
              </a:rPr>
              <a:t>Poiché in America non esistevano scuole per sordi, Gallaudet viaggiò in Europa per trovare un metodo educativo adeguato.</a:t>
            </a:r>
            <a:endParaRPr sz="3000">
              <a:solidFill>
                <a:schemeClr val="lt1"/>
              </a:solidFill>
              <a:latin typeface="Quicksand Medium"/>
              <a:ea typeface="Quicksand Medium"/>
              <a:cs typeface="Quicksand Medium"/>
              <a:sym typeface="Quicksand Medium"/>
            </a:endParaRPr>
          </a:p>
        </p:txBody>
      </p:sp>
      <p:sp>
        <p:nvSpPr>
          <p:cNvPr id="421" name="Google Shape;421;p25"/>
          <p:cNvSpPr txBox="1"/>
          <p:nvPr/>
        </p:nvSpPr>
        <p:spPr>
          <a:xfrm>
            <a:off x="1073450" y="9553625"/>
            <a:ext cx="12853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a:t>
            </a:r>
            <a:r>
              <a:rPr lang="en-GB" sz="1800">
                <a:solidFill>
                  <a:schemeClr val="lt1"/>
                </a:solidFill>
                <a:latin typeface="Quicksand"/>
                <a:ea typeface="Quicksand"/>
                <a:cs typeface="Quicksand"/>
                <a:sym typeface="Quicksand"/>
              </a:rPr>
              <a:t>oto: </a:t>
            </a:r>
            <a:r>
              <a:rPr lang="en-GB" sz="1800" u="sng">
                <a:solidFill>
                  <a:schemeClr val="lt1"/>
                </a:solidFill>
                <a:latin typeface="Quicksand"/>
                <a:ea typeface="Quicksand"/>
                <a:cs typeface="Quicksand"/>
                <a:sym typeface="Quicksand"/>
                <a:hlinkClick r:id="rId5">
                  <a:extLst>
                    <a:ext uri="{A12FA001-AC4F-418D-AE19-62706E023703}">
                      <ahyp:hlinkClr val="tx"/>
                    </a:ext>
                  </a:extLst>
                </a:hlinkClick>
              </a:rPr>
              <a:t>https://americacomesalive.com/alice-cogswell-bright-child-who-inspired-education-for-deaf-in-u-s/</a:t>
            </a:r>
            <a:r>
              <a:rPr lang="en-GB" sz="1800">
                <a:solidFill>
                  <a:schemeClr val="lt1"/>
                </a:solidFill>
                <a:latin typeface="Quicksand"/>
                <a:ea typeface="Quicksand"/>
                <a:cs typeface="Quicksand"/>
                <a:sym typeface="Quicksand"/>
              </a:rPr>
              <a:t> </a:t>
            </a:r>
            <a:endParaRPr sz="1800">
              <a:solidFill>
                <a:schemeClr val="lt1"/>
              </a:solidFill>
              <a:latin typeface="Quicksand"/>
              <a:ea typeface="Quicksand"/>
              <a:cs typeface="Quicksand"/>
              <a:sym typeface="Quicksand"/>
            </a:endParaRPr>
          </a:p>
        </p:txBody>
      </p:sp>
      <p:pic>
        <p:nvPicPr>
          <p:cNvPr descr="Ein Bild, das Baum, draußen, Menschliches Gesicht, Monument enthält.&#10;&#10;KI-generierte Inhalte können fehlerhaft sein." id="422" name="Google Shape;422;p25"/>
          <p:cNvPicPr preferRelativeResize="0"/>
          <p:nvPr/>
        </p:nvPicPr>
        <p:blipFill rotWithShape="1">
          <a:blip r:embed="rId6">
            <a:alphaModFix/>
          </a:blip>
          <a:srcRect b="0" l="0" r="0" t="0"/>
          <a:stretch/>
        </p:blipFill>
        <p:spPr>
          <a:xfrm>
            <a:off x="10983686" y="2308325"/>
            <a:ext cx="6096000" cy="4572000"/>
          </a:xfrm>
          <a:prstGeom prst="rect">
            <a:avLst/>
          </a:prstGeom>
          <a:noFill/>
          <a:ln>
            <a:noFill/>
          </a:ln>
        </p:spPr>
      </p:pic>
      <p:sp>
        <p:nvSpPr>
          <p:cNvPr id="423" name="Google Shape;423;p2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2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5" name="Google Shape;425;p25"/>
          <p:cNvSpPr txBox="1"/>
          <p:nvPr/>
        </p:nvSpPr>
        <p:spPr>
          <a:xfrm>
            <a:off x="1225062" y="1959058"/>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XIX secolo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6"/>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32" name="Google Shape;432;p26"/>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26"/>
          <p:cNvSpPr txBox="1"/>
          <p:nvPr/>
        </p:nvSpPr>
        <p:spPr>
          <a:xfrm>
            <a:off x="10524500" y="7081450"/>
            <a:ext cx="33555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Thomas Hopkins Gallaudet </a:t>
            </a:r>
            <a:r>
              <a:rPr lang="en-GB" sz="2400">
                <a:solidFill>
                  <a:schemeClr val="lt1"/>
                </a:solidFill>
                <a:latin typeface="Quicksand"/>
                <a:ea typeface="Quicksand"/>
                <a:cs typeface="Quicksand"/>
                <a:sym typeface="Quicksand"/>
              </a:rPr>
              <a:t>(1787-1851)</a:t>
            </a:r>
            <a:endParaRPr sz="2400">
              <a:solidFill>
                <a:schemeClr val="lt1"/>
              </a:solidFill>
              <a:latin typeface="Quicksand"/>
              <a:ea typeface="Quicksand"/>
              <a:cs typeface="Quicksand"/>
              <a:sym typeface="Quicksand"/>
            </a:endParaRPr>
          </a:p>
        </p:txBody>
      </p:sp>
      <p:sp>
        <p:nvSpPr>
          <p:cNvPr id="434" name="Google Shape;434;p26"/>
          <p:cNvSpPr txBox="1"/>
          <p:nvPr/>
        </p:nvSpPr>
        <p:spPr>
          <a:xfrm>
            <a:off x="1219200" y="3390900"/>
            <a:ext cx="8534400" cy="44253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en-GB" sz="3000">
                <a:solidFill>
                  <a:schemeClr val="lt1"/>
                </a:solidFill>
                <a:latin typeface="Quicksand Medium"/>
                <a:ea typeface="Quicksand Medium"/>
                <a:cs typeface="Quicksand Medium"/>
                <a:sym typeface="Quicksand Medium"/>
              </a:rPr>
              <a:t>Gallaudet si recò a Parigi, dove incontrò </a:t>
            </a:r>
            <a:r>
              <a:rPr b="1" lang="en-GB" sz="3000">
                <a:solidFill>
                  <a:schemeClr val="lt1"/>
                </a:solidFill>
                <a:latin typeface="Quicksand"/>
                <a:ea typeface="Quicksand"/>
                <a:cs typeface="Quicksand"/>
                <a:sym typeface="Quicksand"/>
              </a:rPr>
              <a:t>Laurent Clerc</a:t>
            </a:r>
            <a:r>
              <a:rPr lang="en-GB" sz="3000">
                <a:solidFill>
                  <a:schemeClr val="lt1"/>
                </a:solidFill>
                <a:latin typeface="Quicksand Medium"/>
                <a:ea typeface="Quicksand Medium"/>
                <a:cs typeface="Quicksand Medium"/>
                <a:sym typeface="Quicksand Medium"/>
              </a:rPr>
              <a:t>, un insegnante Sordo della scuola fondata da de l’Épée.</a:t>
            </a:r>
            <a:endParaRPr sz="3000">
              <a:solidFill>
                <a:schemeClr val="lt1"/>
              </a:solidFill>
              <a:latin typeface="Quicksand Medium"/>
              <a:ea typeface="Quicksand Medium"/>
              <a:cs typeface="Quicksand Medium"/>
              <a:sym typeface="Quicksand Medium"/>
            </a:endParaRPr>
          </a:p>
          <a:p>
            <a:pPr indent="-419100" lvl="0" marL="457200" rtl="0" algn="l">
              <a:lnSpc>
                <a:spcPct val="115000"/>
              </a:lnSpc>
              <a:spcBef>
                <a:spcPts val="1200"/>
              </a:spcBef>
              <a:spcAft>
                <a:spcPts val="0"/>
              </a:spcAft>
              <a:buClr>
                <a:schemeClr val="lt1"/>
              </a:buClr>
              <a:buSzPts val="3000"/>
              <a:buFont typeface="Quicksand Medium"/>
              <a:buChar char="●"/>
            </a:pPr>
            <a:r>
              <a:rPr lang="en-GB" sz="3000">
                <a:solidFill>
                  <a:schemeClr val="lt1"/>
                </a:solidFill>
                <a:latin typeface="Quicksand Medium"/>
                <a:ea typeface="Quicksand Medium"/>
                <a:cs typeface="Quicksand Medium"/>
                <a:sym typeface="Quicksand Medium"/>
              </a:rPr>
              <a:t>Metodo di insegnamento basato sulla lingua dei segni</a:t>
            </a:r>
            <a:endParaRPr sz="3000">
              <a:solidFill>
                <a:schemeClr val="lt1"/>
              </a:solidFill>
              <a:latin typeface="Quicksand Medium"/>
              <a:ea typeface="Quicksand Medium"/>
              <a:cs typeface="Quicksand Medium"/>
              <a:sym typeface="Quicksand Medium"/>
            </a:endParaRPr>
          </a:p>
          <a:p>
            <a:pPr indent="-419100" lvl="0" marL="457200" rtl="0" algn="l">
              <a:lnSpc>
                <a:spcPct val="115000"/>
              </a:lnSpc>
              <a:spcBef>
                <a:spcPts val="0"/>
              </a:spcBef>
              <a:spcAft>
                <a:spcPts val="0"/>
              </a:spcAft>
              <a:buClr>
                <a:schemeClr val="lt1"/>
              </a:buClr>
              <a:buSzPts val="3000"/>
              <a:buFont typeface="Quicksand Medium"/>
              <a:buChar char="●"/>
            </a:pPr>
            <a:r>
              <a:rPr lang="en-GB" sz="3000">
                <a:solidFill>
                  <a:schemeClr val="lt1"/>
                </a:solidFill>
                <a:latin typeface="Quicksand Medium"/>
                <a:ea typeface="Quicksand Medium"/>
                <a:cs typeface="Quicksand Medium"/>
                <a:sym typeface="Quicksand Medium"/>
              </a:rPr>
              <a:t>Clerc insegnò a Gallaudet la lingua dei segni (francese)</a:t>
            </a:r>
            <a:endParaRPr sz="3000">
              <a:solidFill>
                <a:schemeClr val="lt1"/>
              </a:solidFill>
              <a:latin typeface="Quicksand Medium"/>
              <a:ea typeface="Quicksand Medium"/>
              <a:cs typeface="Quicksand Medium"/>
              <a:sym typeface="Quicksand Medium"/>
            </a:endParaRPr>
          </a:p>
          <a:p>
            <a:pPr indent="-419100" lvl="0" marL="457200" rtl="0" algn="l">
              <a:lnSpc>
                <a:spcPct val="115000"/>
              </a:lnSpc>
              <a:spcBef>
                <a:spcPts val="0"/>
              </a:spcBef>
              <a:spcAft>
                <a:spcPts val="0"/>
              </a:spcAft>
              <a:buClr>
                <a:schemeClr val="lt1"/>
              </a:buClr>
              <a:buSzPts val="3000"/>
              <a:buFont typeface="Quicksand Medium"/>
              <a:buChar char="●"/>
            </a:pPr>
            <a:r>
              <a:rPr lang="en-GB" sz="3000">
                <a:solidFill>
                  <a:schemeClr val="lt1"/>
                </a:solidFill>
                <a:latin typeface="Quicksand Medium"/>
                <a:ea typeface="Quicksand Medium"/>
                <a:cs typeface="Quicksand Medium"/>
                <a:sym typeface="Quicksand Medium"/>
              </a:rPr>
              <a:t>Gallaudet insegnò a Clerc l’inglese</a:t>
            </a:r>
            <a:endParaRPr sz="3000">
              <a:solidFill>
                <a:schemeClr val="lt1"/>
              </a:solidFill>
              <a:latin typeface="Quicksand Medium"/>
              <a:ea typeface="Quicksand Medium"/>
              <a:cs typeface="Quicksand Medium"/>
              <a:sym typeface="Quicksand Medium"/>
            </a:endParaRPr>
          </a:p>
        </p:txBody>
      </p:sp>
      <p:sp>
        <p:nvSpPr>
          <p:cNvPr id="435" name="Google Shape;435;p26"/>
          <p:cNvSpPr txBox="1"/>
          <p:nvPr/>
        </p:nvSpPr>
        <p:spPr>
          <a:xfrm>
            <a:off x="1066800" y="8700225"/>
            <a:ext cx="132696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Immagini</a:t>
            </a:r>
            <a:r>
              <a:rPr lang="en-GB" sz="1800">
                <a:solidFill>
                  <a:schemeClr val="lt1"/>
                </a:solidFill>
                <a:latin typeface="Quicksand"/>
                <a:ea typeface="Quicksand"/>
                <a:cs typeface="Quicksand"/>
                <a:sym typeface="Quicksand"/>
              </a:rPr>
              <a:t>: </a:t>
            </a:r>
            <a:r>
              <a:rPr lang="en-GB" sz="1800" u="sng">
                <a:solidFill>
                  <a:schemeClr val="lt1"/>
                </a:solidFill>
                <a:latin typeface="Quicksand"/>
                <a:ea typeface="Quicksand"/>
                <a:cs typeface="Quicksand"/>
                <a:sym typeface="Quicksand"/>
                <a:hlinkClick r:id="rId5">
                  <a:extLst>
                    <a:ext uri="{A12FA001-AC4F-418D-AE19-62706E023703}">
                      <ahyp:hlinkClr val="tx"/>
                    </a:ext>
                  </a:extLst>
                </a:hlinkClick>
              </a:rPr>
              <a:t>https://upload.wikimedia.org/wikipedia/commons/4/41/Thomas_hopkins_gallaudet_posthumous_oil_painting_by_george_f_wright_1851.jpg</a:t>
            </a:r>
            <a:endParaRPr sz="1800">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1800" u="sng">
                <a:solidFill>
                  <a:schemeClr val="lt1"/>
                </a:solidFill>
                <a:latin typeface="Quicksand"/>
                <a:ea typeface="Quicksand"/>
                <a:cs typeface="Quicksand"/>
                <a:sym typeface="Quicksand"/>
                <a:hlinkClick r:id="rId6">
                  <a:extLst>
                    <a:ext uri="{A12FA001-AC4F-418D-AE19-62706E023703}">
                      <ahyp:hlinkClr val="tx"/>
                    </a:ext>
                  </a:extLst>
                </a:hlinkClick>
              </a:rPr>
              <a:t>https://deafhistory.eu/index.php/component/zoo/item/laurent-clerc-2</a:t>
            </a:r>
            <a:r>
              <a:rPr lang="en-GB" sz="1800">
                <a:solidFill>
                  <a:schemeClr val="lt1"/>
                </a:solidFill>
                <a:latin typeface="Quicksand"/>
                <a:ea typeface="Quicksand"/>
                <a:cs typeface="Quicksand"/>
                <a:sym typeface="Quicksand"/>
              </a:rPr>
              <a:t> </a:t>
            </a:r>
            <a:endParaRPr>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1800">
              <a:solidFill>
                <a:schemeClr val="lt1"/>
              </a:solidFill>
              <a:latin typeface="Quicksand"/>
              <a:ea typeface="Quicksand"/>
              <a:cs typeface="Quicksand"/>
              <a:sym typeface="Quicksand"/>
            </a:endParaRPr>
          </a:p>
        </p:txBody>
      </p:sp>
      <p:pic>
        <p:nvPicPr>
          <p:cNvPr descr="Ein Bild, das Person, Menschliches Gesicht, Kleidung, Porträt enthält.&#10;&#10;KI-generierte Inhalte können fehlerhaft sein." id="436" name="Google Shape;436;p26"/>
          <p:cNvPicPr preferRelativeResize="0"/>
          <p:nvPr/>
        </p:nvPicPr>
        <p:blipFill rotWithShape="1">
          <a:blip r:embed="rId7">
            <a:alphaModFix/>
          </a:blip>
          <a:srcRect b="0" l="0" r="0" t="0"/>
          <a:stretch/>
        </p:blipFill>
        <p:spPr>
          <a:xfrm>
            <a:off x="14336399" y="3091681"/>
            <a:ext cx="3337838" cy="3946066"/>
          </a:xfrm>
          <a:prstGeom prst="rect">
            <a:avLst/>
          </a:prstGeom>
          <a:noFill/>
          <a:ln>
            <a:noFill/>
          </a:ln>
        </p:spPr>
      </p:pic>
      <p:pic>
        <p:nvPicPr>
          <p:cNvPr descr="Ein Bild, das Porträt, Menschliches Gesicht, Entwurf, Mann enthält.&#10;&#10;KI-generierte Inhalte können fehlerhaft sein." id="437" name="Google Shape;437;p26"/>
          <p:cNvPicPr preferRelativeResize="0"/>
          <p:nvPr/>
        </p:nvPicPr>
        <p:blipFill rotWithShape="1">
          <a:blip r:embed="rId8">
            <a:alphaModFix/>
          </a:blip>
          <a:srcRect b="0" l="0" r="0" t="0"/>
          <a:stretch/>
        </p:blipFill>
        <p:spPr>
          <a:xfrm>
            <a:off x="10524510" y="3091681"/>
            <a:ext cx="3355596" cy="3946066"/>
          </a:xfrm>
          <a:prstGeom prst="rect">
            <a:avLst/>
          </a:prstGeom>
          <a:noFill/>
          <a:ln>
            <a:noFill/>
          </a:ln>
        </p:spPr>
      </p:pic>
      <p:sp>
        <p:nvSpPr>
          <p:cNvPr id="438" name="Google Shape;438;p26"/>
          <p:cNvSpPr txBox="1"/>
          <p:nvPr/>
        </p:nvSpPr>
        <p:spPr>
          <a:xfrm>
            <a:off x="14334975" y="7081450"/>
            <a:ext cx="33378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Laurent Clerc </a:t>
            </a:r>
            <a:r>
              <a:rPr lang="en-GB" sz="2400">
                <a:solidFill>
                  <a:schemeClr val="lt1"/>
                </a:solidFill>
                <a:latin typeface="Quicksand"/>
                <a:ea typeface="Quicksand"/>
                <a:cs typeface="Quicksand"/>
                <a:sym typeface="Quicksand"/>
              </a:rPr>
              <a:t>(1785-1869)</a:t>
            </a:r>
            <a:endParaRPr sz="2400">
              <a:solidFill>
                <a:schemeClr val="lt1"/>
              </a:solidFill>
              <a:latin typeface="Quicksand"/>
              <a:ea typeface="Quicksand"/>
              <a:cs typeface="Quicksand"/>
              <a:sym typeface="Quicksand"/>
            </a:endParaRPr>
          </a:p>
        </p:txBody>
      </p:sp>
      <p:sp>
        <p:nvSpPr>
          <p:cNvPr id="439" name="Google Shape;439;p2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40" name="Google Shape;440;p2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1" name="Google Shape;441;p26"/>
          <p:cNvSpPr txBox="1"/>
          <p:nvPr/>
        </p:nvSpPr>
        <p:spPr>
          <a:xfrm>
            <a:off x="1430783" y="1859159"/>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XIX secolo</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27"/>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p27"/>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9" name="Google Shape;449;p27"/>
          <p:cNvSpPr txBox="1"/>
          <p:nvPr/>
        </p:nvSpPr>
        <p:spPr>
          <a:xfrm>
            <a:off x="10152650" y="7316150"/>
            <a:ext cx="7602000" cy="1569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Thomas Hopkins Gallaudet </a:t>
            </a:r>
            <a:r>
              <a:rPr lang="en-GB" sz="2400">
                <a:solidFill>
                  <a:schemeClr val="lt1"/>
                </a:solidFill>
                <a:latin typeface="Quicksand"/>
                <a:ea typeface="Quicksand"/>
                <a:cs typeface="Quicksand"/>
                <a:sym typeface="Quicksand"/>
              </a:rPr>
              <a:t>(1787-1851) </a:t>
            </a:r>
            <a:br>
              <a:rPr lang="en-GB" sz="2400">
                <a:solidFill>
                  <a:schemeClr val="lt1"/>
                </a:solidFill>
                <a:latin typeface="Quicksand"/>
                <a:ea typeface="Quicksand"/>
                <a:cs typeface="Quicksand"/>
                <a:sym typeface="Quicksand"/>
              </a:rPr>
            </a:br>
            <a:r>
              <a:rPr lang="en-GB" sz="2400">
                <a:solidFill>
                  <a:schemeClr val="lt1"/>
                </a:solidFill>
                <a:latin typeface="Quicksand"/>
                <a:ea typeface="Quicksand"/>
                <a:cs typeface="Quicksand"/>
                <a:sym typeface="Quicksand"/>
              </a:rPr>
              <a:t>e </a:t>
            </a:r>
            <a:r>
              <a:rPr b="1" lang="en-GB" sz="2400">
                <a:solidFill>
                  <a:schemeClr val="lt1"/>
                </a:solidFill>
                <a:latin typeface="Quicksand"/>
                <a:ea typeface="Quicksand"/>
                <a:cs typeface="Quicksand"/>
                <a:sym typeface="Quicksand"/>
              </a:rPr>
              <a:t>Alice Cogswell </a:t>
            </a:r>
            <a:r>
              <a:rPr lang="en-GB" sz="2400">
                <a:solidFill>
                  <a:schemeClr val="lt1"/>
                </a:solidFill>
                <a:latin typeface="Quicksand"/>
                <a:ea typeface="Quicksand"/>
                <a:cs typeface="Quicksand"/>
                <a:sym typeface="Quicksand"/>
              </a:rPr>
              <a:t>(1805-1830)</a:t>
            </a:r>
            <a:endParaRPr sz="2400">
              <a:solidFill>
                <a:schemeClr val="lt1"/>
              </a:solidFill>
              <a:latin typeface="Quicksand"/>
              <a:ea typeface="Quicksand"/>
              <a:cs typeface="Quicksand"/>
              <a:sym typeface="Quicksand"/>
            </a:endParaRPr>
          </a:p>
          <a:p>
            <a:pPr indent="0" lvl="0" marL="0" marR="0" rtl="0" algn="ctr">
              <a:spcBef>
                <a:spcPts val="0"/>
              </a:spcBef>
              <a:spcAft>
                <a:spcPts val="0"/>
              </a:spcAft>
              <a:buNone/>
            </a:pPr>
            <a:r>
              <a:t/>
            </a:r>
            <a:endParaRPr b="1" sz="2400">
              <a:solidFill>
                <a:schemeClr val="lt1"/>
              </a:solidFill>
              <a:latin typeface="Quicksand"/>
              <a:ea typeface="Quicksand"/>
              <a:cs typeface="Quicksand"/>
              <a:sym typeface="Quicksand"/>
            </a:endParaRPr>
          </a:p>
          <a:p>
            <a:pPr indent="0" lvl="0" marL="0" marR="0" rtl="0" algn="ctr">
              <a:spcBef>
                <a:spcPts val="0"/>
              </a:spcBef>
              <a:spcAft>
                <a:spcPts val="0"/>
              </a:spcAft>
              <a:buNone/>
            </a:pPr>
            <a:r>
              <a:t/>
            </a:r>
            <a:endParaRPr sz="2400">
              <a:solidFill>
                <a:schemeClr val="lt1"/>
              </a:solidFill>
              <a:latin typeface="Quicksand"/>
              <a:ea typeface="Quicksand"/>
              <a:cs typeface="Quicksand"/>
              <a:sym typeface="Quicksand"/>
            </a:endParaRPr>
          </a:p>
        </p:txBody>
      </p:sp>
      <p:sp>
        <p:nvSpPr>
          <p:cNvPr id="450" name="Google Shape;450;p27"/>
          <p:cNvSpPr txBox="1"/>
          <p:nvPr/>
        </p:nvSpPr>
        <p:spPr>
          <a:xfrm>
            <a:off x="1066800" y="3390900"/>
            <a:ext cx="8293200" cy="5402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GB" sz="3200">
                <a:solidFill>
                  <a:schemeClr val="lt1"/>
                </a:solidFill>
                <a:latin typeface="Quicksand"/>
                <a:ea typeface="Quicksand"/>
                <a:cs typeface="Quicksand"/>
                <a:sym typeface="Quicksand"/>
              </a:rPr>
              <a:t>1817</a:t>
            </a:r>
            <a:r>
              <a:rPr lang="en-GB" sz="3200">
                <a:solidFill>
                  <a:schemeClr val="lt1"/>
                </a:solidFill>
                <a:latin typeface="Quicksand Medium"/>
                <a:ea typeface="Quicksand Medium"/>
                <a:cs typeface="Quicksand Medium"/>
                <a:sym typeface="Quicksand Medium"/>
              </a:rPr>
              <a:t>: </a:t>
            </a:r>
            <a:r>
              <a:rPr b="1" lang="en-GB" sz="3200">
                <a:solidFill>
                  <a:schemeClr val="lt1"/>
                </a:solidFill>
                <a:latin typeface="Quicksand"/>
                <a:ea typeface="Quicksand"/>
                <a:cs typeface="Quicksand"/>
                <a:sym typeface="Quicksand"/>
              </a:rPr>
              <a:t>American School for the Deaf di Hartford</a:t>
            </a:r>
            <a:br>
              <a:rPr b="1" lang="en-GB" sz="3200">
                <a:solidFill>
                  <a:schemeClr val="lt1"/>
                </a:solidFill>
                <a:latin typeface="Quicksand"/>
                <a:ea typeface="Quicksand"/>
                <a:cs typeface="Quicksand"/>
                <a:sym typeface="Quicksand"/>
              </a:rPr>
            </a:br>
            <a:endParaRPr b="1" sz="3200">
              <a:solidFill>
                <a:schemeClr val="lt1"/>
              </a:solidFill>
              <a:latin typeface="Quicksand"/>
              <a:ea typeface="Quicksand"/>
              <a:cs typeface="Quicksand"/>
              <a:sym typeface="Quicksand"/>
            </a:endParaRPr>
          </a:p>
          <a:p>
            <a:pPr indent="0" lvl="0" marL="0" rtl="0" algn="l">
              <a:spcBef>
                <a:spcPts val="1000"/>
              </a:spcBef>
              <a:spcAft>
                <a:spcPts val="0"/>
              </a:spcAft>
              <a:buNone/>
            </a:pPr>
            <a:r>
              <a:rPr lang="en-GB" sz="3200">
                <a:solidFill>
                  <a:schemeClr val="lt1"/>
                </a:solidFill>
                <a:latin typeface="Quicksand Medium"/>
                <a:ea typeface="Quicksand Medium"/>
                <a:cs typeface="Quicksand Medium"/>
                <a:sym typeface="Quicksand Medium"/>
              </a:rPr>
              <a:t>La lingua dei segni francese introdotta in America da Clerc si mescolò rapidamente con la lingua dei segni locale.</a:t>
            </a:r>
            <a:br>
              <a:rPr lang="en-GB" sz="3200">
                <a:solidFill>
                  <a:schemeClr val="lt1"/>
                </a:solidFill>
                <a:latin typeface="Quicksand Medium"/>
                <a:ea typeface="Quicksand Medium"/>
                <a:cs typeface="Quicksand Medium"/>
                <a:sym typeface="Quicksand Medium"/>
              </a:rPr>
            </a:br>
            <a:endParaRPr sz="3200">
              <a:solidFill>
                <a:schemeClr val="lt1"/>
              </a:solidFill>
              <a:latin typeface="Quicksand Medium"/>
              <a:ea typeface="Quicksand Medium"/>
              <a:cs typeface="Quicksand Medium"/>
              <a:sym typeface="Quicksand Medium"/>
            </a:endParaRPr>
          </a:p>
          <a:p>
            <a:pPr indent="0" lvl="0" marL="0" rtl="0" algn="l">
              <a:spcBef>
                <a:spcPts val="1000"/>
              </a:spcBef>
              <a:spcAft>
                <a:spcPts val="0"/>
              </a:spcAft>
              <a:buNone/>
            </a:pPr>
            <a:r>
              <a:rPr b="1" lang="en-GB" sz="3200">
                <a:solidFill>
                  <a:schemeClr val="lt1"/>
                </a:solidFill>
                <a:latin typeface="Quicksand"/>
                <a:ea typeface="Quicksand"/>
                <a:cs typeface="Quicksand"/>
                <a:sym typeface="Quicksand"/>
              </a:rPr>
              <a:t>Lingua dei Segni Americana (ASL)</a:t>
            </a:r>
            <a:r>
              <a:rPr lang="en-GB" sz="3200">
                <a:solidFill>
                  <a:schemeClr val="lt1"/>
                </a:solidFill>
                <a:latin typeface="Quicksand Medium"/>
                <a:ea typeface="Quicksand Medium"/>
                <a:cs typeface="Quicksand Medium"/>
                <a:sym typeface="Quicksand Medium"/>
              </a:rPr>
              <a:t>:</a:t>
            </a:r>
            <a:endParaRPr sz="3200">
              <a:solidFill>
                <a:schemeClr val="lt1"/>
              </a:solidFill>
              <a:latin typeface="Quicksand Medium"/>
              <a:ea typeface="Quicksand Medium"/>
              <a:cs typeface="Quicksand Medium"/>
              <a:sym typeface="Quicksand Medium"/>
            </a:endParaRPr>
          </a:p>
          <a:p>
            <a:pPr indent="-431800" lvl="0" marL="457200" rtl="0" algn="l">
              <a:spcBef>
                <a:spcPts val="1000"/>
              </a:spcBef>
              <a:spcAft>
                <a:spcPts val="1000"/>
              </a:spcAft>
              <a:buClr>
                <a:schemeClr val="lt1"/>
              </a:buClr>
              <a:buSzPts val="3200"/>
              <a:buFont typeface="Quicksand Medium"/>
              <a:buChar char="●"/>
            </a:pPr>
            <a:r>
              <a:rPr lang="en-GB" sz="3200">
                <a:solidFill>
                  <a:schemeClr val="lt1"/>
                </a:solidFill>
                <a:latin typeface="Quicksand Medium"/>
                <a:ea typeface="Quicksand Medium"/>
                <a:cs typeface="Quicksand Medium"/>
                <a:sym typeface="Quicksand Medium"/>
              </a:rPr>
              <a:t>Restano forti somiglianze tra la lingua dei segni francese (LSF) e l'ASL.</a:t>
            </a:r>
            <a:endParaRPr sz="3200">
              <a:solidFill>
                <a:schemeClr val="lt1"/>
              </a:solidFill>
              <a:latin typeface="Quicksand Medium"/>
              <a:ea typeface="Quicksand Medium"/>
              <a:cs typeface="Quicksand Medium"/>
              <a:sym typeface="Quicksand Medium"/>
            </a:endParaRPr>
          </a:p>
        </p:txBody>
      </p:sp>
      <p:sp>
        <p:nvSpPr>
          <p:cNvPr id="451" name="Google Shape;451;p27"/>
          <p:cNvSpPr txBox="1"/>
          <p:nvPr/>
        </p:nvSpPr>
        <p:spPr>
          <a:xfrm>
            <a:off x="1066800" y="9555439"/>
            <a:ext cx="10820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a:t>
            </a:r>
            <a:r>
              <a:rPr lang="en-GB" sz="1800">
                <a:solidFill>
                  <a:schemeClr val="lt1"/>
                </a:solidFill>
                <a:latin typeface="Quicksand"/>
                <a:ea typeface="Quicksand"/>
                <a:cs typeface="Quicksand"/>
                <a:sym typeface="Quicksand"/>
              </a:rPr>
              <a:t>oto: </a:t>
            </a:r>
            <a:r>
              <a:rPr lang="en-GB" sz="1800" u="sng">
                <a:solidFill>
                  <a:schemeClr val="lt1"/>
                </a:solidFill>
                <a:latin typeface="Quicksand"/>
                <a:ea typeface="Quicksand"/>
                <a:cs typeface="Quicksand"/>
                <a:sym typeface="Quicksand"/>
                <a:hlinkClick r:id="rId5">
                  <a:extLst>
                    <a:ext uri="{A12FA001-AC4F-418D-AE19-62706E023703}">
                      <ahyp:hlinkClr val="tx"/>
                    </a:ext>
                  </a:extLst>
                </a:hlinkClick>
              </a:rPr>
              <a:t>https://abilitymagazine.com/gallaudet-universitys-virtual-challenge/</a:t>
            </a:r>
            <a:r>
              <a:rPr lang="en-GB" sz="1800">
                <a:solidFill>
                  <a:schemeClr val="lt1"/>
                </a:solidFill>
                <a:latin typeface="Quicksand"/>
                <a:ea typeface="Quicksand"/>
                <a:cs typeface="Quicksand"/>
                <a:sym typeface="Quicksand"/>
              </a:rPr>
              <a:t> </a:t>
            </a:r>
            <a:endParaRPr sz="1800">
              <a:solidFill>
                <a:schemeClr val="lt1"/>
              </a:solidFill>
              <a:latin typeface="Quicksand"/>
              <a:ea typeface="Quicksand"/>
              <a:cs typeface="Quicksand"/>
              <a:sym typeface="Quicksand"/>
            </a:endParaRPr>
          </a:p>
        </p:txBody>
      </p:sp>
      <p:pic>
        <p:nvPicPr>
          <p:cNvPr descr="Ein Bild, das draußen, Skulptur, Baum, Himmel enthält.&#10;&#10;KI-generierte Inhalte können fehlerhaft sein." id="452" name="Google Shape;452;p27"/>
          <p:cNvPicPr preferRelativeResize="0"/>
          <p:nvPr/>
        </p:nvPicPr>
        <p:blipFill rotWithShape="1">
          <a:blip r:embed="rId6">
            <a:alphaModFix/>
          </a:blip>
          <a:srcRect b="0" l="0" r="0" t="0"/>
          <a:stretch/>
        </p:blipFill>
        <p:spPr>
          <a:xfrm>
            <a:off x="10152642" y="2171700"/>
            <a:ext cx="7601958" cy="5067972"/>
          </a:xfrm>
          <a:prstGeom prst="rect">
            <a:avLst/>
          </a:prstGeom>
          <a:noFill/>
          <a:ln>
            <a:noFill/>
          </a:ln>
        </p:spPr>
      </p:pic>
      <p:sp>
        <p:nvSpPr>
          <p:cNvPr id="453" name="Google Shape;453;p27"/>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4" name="Google Shape;454;p27"/>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p27"/>
          <p:cNvSpPr txBox="1"/>
          <p:nvPr/>
        </p:nvSpPr>
        <p:spPr>
          <a:xfrm>
            <a:off x="1236785" y="1822981"/>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XIX secolo</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descr="Ein Bild, das Gebäude, draußen, Himmel, Haus enthält.&#10;&#10;KI-generierte Inhalte können fehlerhaft sein." id="461" name="Google Shape;461;p28"/>
          <p:cNvPicPr preferRelativeResize="0"/>
          <p:nvPr/>
        </p:nvPicPr>
        <p:blipFill rotWithShape="1">
          <a:blip r:embed="rId3">
            <a:alphaModFix/>
          </a:blip>
          <a:srcRect b="3596" l="1555" r="0" t="0"/>
          <a:stretch/>
        </p:blipFill>
        <p:spPr>
          <a:xfrm>
            <a:off x="8873675" y="4783375"/>
            <a:ext cx="5000637" cy="4251676"/>
          </a:xfrm>
          <a:prstGeom prst="rect">
            <a:avLst/>
          </a:prstGeom>
          <a:noFill/>
          <a:ln>
            <a:noFill/>
          </a:ln>
        </p:spPr>
      </p:pic>
      <p:sp>
        <p:nvSpPr>
          <p:cNvPr id="462" name="Google Shape;462;p28"/>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3" name="Google Shape;463;p28"/>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p28"/>
          <p:cNvSpPr txBox="1"/>
          <p:nvPr/>
        </p:nvSpPr>
        <p:spPr>
          <a:xfrm>
            <a:off x="14705450" y="4645714"/>
            <a:ext cx="32328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chemeClr val="lt1"/>
                </a:solidFill>
                <a:latin typeface="Quicksand"/>
                <a:ea typeface="Quicksand"/>
                <a:cs typeface="Quicksand"/>
                <a:sym typeface="Quicksand"/>
              </a:rPr>
              <a:t>Edward Miner Gallaudet </a:t>
            </a:r>
            <a:r>
              <a:rPr lang="en-GB" sz="2400">
                <a:solidFill>
                  <a:schemeClr val="lt1"/>
                </a:solidFill>
                <a:latin typeface="Quicksand"/>
                <a:ea typeface="Quicksand"/>
                <a:cs typeface="Quicksand"/>
                <a:sym typeface="Quicksand"/>
              </a:rPr>
              <a:t>(1837-1917)</a:t>
            </a:r>
            <a:endParaRPr sz="2400">
              <a:solidFill>
                <a:schemeClr val="lt1"/>
              </a:solidFill>
              <a:latin typeface="Quicksand"/>
              <a:ea typeface="Quicksand"/>
              <a:cs typeface="Quicksand"/>
              <a:sym typeface="Quicksand"/>
            </a:endParaRPr>
          </a:p>
        </p:txBody>
      </p:sp>
      <p:sp>
        <p:nvSpPr>
          <p:cNvPr id="465" name="Google Shape;465;p28"/>
          <p:cNvSpPr txBox="1"/>
          <p:nvPr/>
        </p:nvSpPr>
        <p:spPr>
          <a:xfrm>
            <a:off x="733825" y="1991025"/>
            <a:ext cx="13342200" cy="2301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SzPts val="1100"/>
              <a:buNone/>
            </a:pPr>
            <a:r>
              <a:rPr lang="en-GB" sz="3000">
                <a:solidFill>
                  <a:schemeClr val="lt1"/>
                </a:solidFill>
                <a:latin typeface="Quicksand Medium"/>
                <a:ea typeface="Quicksand Medium"/>
                <a:cs typeface="Quicksand Medium"/>
                <a:sym typeface="Quicksand Medium"/>
              </a:rPr>
              <a:t>Nel </a:t>
            </a:r>
            <a:r>
              <a:rPr b="1" lang="en-GB" sz="3000">
                <a:solidFill>
                  <a:schemeClr val="lt1"/>
                </a:solidFill>
                <a:latin typeface="Quicksand"/>
                <a:ea typeface="Quicksand"/>
                <a:cs typeface="Quicksand"/>
                <a:sym typeface="Quicksand"/>
              </a:rPr>
              <a:t>1864</a:t>
            </a:r>
            <a:r>
              <a:rPr lang="en-GB" sz="3000">
                <a:solidFill>
                  <a:schemeClr val="lt1"/>
                </a:solidFill>
                <a:latin typeface="Quicksand Medium"/>
                <a:ea typeface="Quicksand Medium"/>
                <a:cs typeface="Quicksand Medium"/>
                <a:sym typeface="Quicksand Medium"/>
              </a:rPr>
              <a:t>, il Congresso approvò una legge che </a:t>
            </a:r>
            <a:r>
              <a:rPr lang="en-GB" sz="3000">
                <a:solidFill>
                  <a:schemeClr val="lt1"/>
                </a:solidFill>
                <a:latin typeface="Quicksand Medium"/>
                <a:ea typeface="Quicksand Medium"/>
                <a:cs typeface="Quicksand Medium"/>
                <a:sym typeface="Quicksand Medium"/>
              </a:rPr>
              <a:t>elevò</a:t>
            </a:r>
            <a:r>
              <a:rPr lang="en-GB" sz="3000">
                <a:solidFill>
                  <a:schemeClr val="lt1"/>
                </a:solidFill>
                <a:latin typeface="Quicksand Medium"/>
                <a:ea typeface="Quicksand Medium"/>
                <a:cs typeface="Quicksand Medium"/>
                <a:sym typeface="Quicksand Medium"/>
              </a:rPr>
              <a:t> la “Columbia Institution for the Deaf and the Blind”</a:t>
            </a:r>
            <a:endParaRPr sz="3000">
              <a:solidFill>
                <a:schemeClr val="lt1"/>
              </a:solidFill>
              <a:latin typeface="Quicksand Medium"/>
              <a:ea typeface="Quicksand Medium"/>
              <a:cs typeface="Quicksand Medium"/>
              <a:sym typeface="Quicksand Medium"/>
            </a:endParaRPr>
          </a:p>
          <a:p>
            <a:pPr indent="0" lvl="0" marL="0" rtl="0" algn="l">
              <a:lnSpc>
                <a:spcPct val="115000"/>
              </a:lnSpc>
              <a:spcBef>
                <a:spcPts val="1200"/>
              </a:spcBef>
              <a:spcAft>
                <a:spcPts val="1200"/>
              </a:spcAft>
              <a:buSzPts val="1100"/>
              <a:buNone/>
            </a:pPr>
            <a:r>
              <a:rPr b="1" lang="en-GB" sz="3000">
                <a:solidFill>
                  <a:schemeClr val="lt1"/>
                </a:solidFill>
                <a:latin typeface="Quicksand"/>
                <a:ea typeface="Quicksand"/>
                <a:cs typeface="Quicksand"/>
                <a:sym typeface="Quicksand"/>
              </a:rPr>
              <a:t>Washington: </a:t>
            </a:r>
            <a:r>
              <a:rPr b="1" lang="en-GB" sz="3000">
                <a:solidFill>
                  <a:schemeClr val="lt1"/>
                </a:solidFill>
                <a:latin typeface="Quicksand"/>
                <a:ea typeface="Quicksand"/>
                <a:cs typeface="Quicksand"/>
                <a:sym typeface="Quicksand"/>
              </a:rPr>
              <a:t>National College for the Deaf</a:t>
            </a:r>
            <a:br>
              <a:rPr lang="en-GB" sz="3000">
                <a:solidFill>
                  <a:schemeClr val="lt1"/>
                </a:solidFill>
                <a:latin typeface="Quicksand Medium"/>
                <a:ea typeface="Quicksand Medium"/>
                <a:cs typeface="Quicksand Medium"/>
                <a:sym typeface="Quicksand Medium"/>
              </a:rPr>
            </a:br>
            <a:r>
              <a:rPr lang="en-GB" sz="3000">
                <a:solidFill>
                  <a:schemeClr val="lt1"/>
                </a:solidFill>
                <a:latin typeface="Quicksand Medium"/>
                <a:ea typeface="Quicksand Medium"/>
                <a:cs typeface="Quicksand Medium"/>
                <a:sym typeface="Quicksand Medium"/>
              </a:rPr>
              <a:t>Fu la prima istituzione di istruzione superiore dedicata alle persone Sorde.</a:t>
            </a:r>
            <a:endParaRPr sz="3000">
              <a:solidFill>
                <a:schemeClr val="lt1"/>
              </a:solidFill>
              <a:latin typeface="Quicksand Medium"/>
              <a:ea typeface="Quicksand Medium"/>
              <a:cs typeface="Quicksand Medium"/>
              <a:sym typeface="Quicksand Medium"/>
            </a:endParaRPr>
          </a:p>
        </p:txBody>
      </p:sp>
      <p:sp>
        <p:nvSpPr>
          <p:cNvPr id="466" name="Google Shape;466;p28"/>
          <p:cNvSpPr txBox="1"/>
          <p:nvPr/>
        </p:nvSpPr>
        <p:spPr>
          <a:xfrm>
            <a:off x="553976" y="9415025"/>
            <a:ext cx="137019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F</a:t>
            </a:r>
            <a:r>
              <a:rPr lang="en-GB" sz="1800">
                <a:solidFill>
                  <a:schemeClr val="lt1"/>
                </a:solidFill>
                <a:latin typeface="Quicksand"/>
                <a:ea typeface="Quicksand"/>
                <a:cs typeface="Quicksand"/>
                <a:sym typeface="Quicksand"/>
              </a:rPr>
              <a:t>oto: </a:t>
            </a:r>
            <a:r>
              <a:rPr lang="en-GB" sz="1800" u="sng">
                <a:solidFill>
                  <a:schemeClr val="lt1"/>
                </a:solidFill>
                <a:latin typeface="Quicksand"/>
                <a:ea typeface="Quicksand"/>
                <a:cs typeface="Quicksand"/>
                <a:sym typeface="Quicksand"/>
                <a:hlinkClick r:id="rId6">
                  <a:extLst>
                    <a:ext uri="{A12FA001-AC4F-418D-AE19-62706E023703}">
                      <ahyp:hlinkClr val="tx"/>
                    </a:ext>
                  </a:extLst>
                </a:hlinkClick>
              </a:rPr>
              <a:t>https://de.wikipedia.org/wiki/Gallaudet_University#/media/Datei:College_Hall,_Gallaudet_University.jpg</a:t>
            </a:r>
            <a:br>
              <a:rPr lang="en-GB" sz="1800">
                <a:solidFill>
                  <a:schemeClr val="lt1"/>
                </a:solidFill>
                <a:latin typeface="Quicksand"/>
                <a:ea typeface="Quicksand"/>
                <a:cs typeface="Quicksand"/>
                <a:sym typeface="Quicksand"/>
              </a:rPr>
            </a:br>
            <a:r>
              <a:rPr lang="en-GB" sz="1800" u="sng">
                <a:solidFill>
                  <a:schemeClr val="lt1"/>
                </a:solidFill>
                <a:latin typeface="Quicksand"/>
                <a:ea typeface="Quicksand"/>
                <a:cs typeface="Quicksand"/>
                <a:sym typeface="Quicksand"/>
                <a:hlinkClick r:id="rId7">
                  <a:extLst>
                    <a:ext uri="{A12FA001-AC4F-418D-AE19-62706E023703}">
                      <ahyp:hlinkClr val="tx"/>
                    </a:ext>
                  </a:extLst>
                </a:hlinkClick>
              </a:rPr>
              <a:t>https://de.wikipedia.org/wiki/Edward_Miner_Gallaudet#/media/Datei:Edward_Miner_Gallaudet_-_Brady-Handy.jpg</a:t>
            </a:r>
            <a:r>
              <a:rPr lang="en-GB" sz="1800">
                <a:solidFill>
                  <a:schemeClr val="lt1"/>
                </a:solidFill>
                <a:latin typeface="Quicksand"/>
                <a:ea typeface="Quicksand"/>
                <a:cs typeface="Quicksand"/>
                <a:sym typeface="Quicksand"/>
              </a:rPr>
              <a:t> </a:t>
            </a:r>
            <a:endParaRPr sz="1800">
              <a:solidFill>
                <a:schemeClr val="lt1"/>
              </a:solidFill>
              <a:latin typeface="Quicksand"/>
              <a:ea typeface="Quicksand"/>
              <a:cs typeface="Quicksand"/>
              <a:sym typeface="Quicksand"/>
            </a:endParaRPr>
          </a:p>
        </p:txBody>
      </p:sp>
      <p:sp>
        <p:nvSpPr>
          <p:cNvPr id="467" name="Google Shape;467;p28"/>
          <p:cNvSpPr txBox="1"/>
          <p:nvPr/>
        </p:nvSpPr>
        <p:spPr>
          <a:xfrm>
            <a:off x="14076027" y="7483647"/>
            <a:ext cx="37338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Quicksand"/>
                <a:ea typeface="Quicksand"/>
                <a:cs typeface="Quicksand"/>
                <a:sym typeface="Quicksand"/>
              </a:rPr>
              <a:t>College Hall, Gallaudet University</a:t>
            </a:r>
            <a:endParaRPr sz="2400">
              <a:latin typeface="Quicksand"/>
              <a:ea typeface="Quicksand"/>
              <a:cs typeface="Quicksand"/>
              <a:sym typeface="Quicksand"/>
            </a:endParaRPr>
          </a:p>
        </p:txBody>
      </p:sp>
      <p:pic>
        <p:nvPicPr>
          <p:cNvPr descr="Ein Bild, das Kleidung, Person, Menschliches Gesicht, Mann enthält.&#10;&#10;KI-generierte Inhalte können fehlerhaft sein." id="468" name="Google Shape;468;p28"/>
          <p:cNvPicPr preferRelativeResize="0"/>
          <p:nvPr/>
        </p:nvPicPr>
        <p:blipFill rotWithShape="1">
          <a:blip r:embed="rId8">
            <a:alphaModFix/>
          </a:blip>
          <a:srcRect b="0" l="0" r="3624" t="0"/>
          <a:stretch/>
        </p:blipFill>
        <p:spPr>
          <a:xfrm>
            <a:off x="14705425" y="291525"/>
            <a:ext cx="3232850" cy="4251674"/>
          </a:xfrm>
          <a:prstGeom prst="rect">
            <a:avLst/>
          </a:prstGeom>
          <a:noFill/>
          <a:ln>
            <a:noFill/>
          </a:ln>
        </p:spPr>
      </p:pic>
      <p:sp>
        <p:nvSpPr>
          <p:cNvPr id="469" name="Google Shape;469;p2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0" name="Google Shape;470;p2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28"/>
          <p:cNvSpPr txBox="1"/>
          <p:nvPr/>
        </p:nvSpPr>
        <p:spPr>
          <a:xfrm>
            <a:off x="3874514" y="579085"/>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XIX secolo</a:t>
            </a:r>
            <a:endParaRPr/>
          </a:p>
        </p:txBody>
      </p:sp>
      <p:sp>
        <p:nvSpPr>
          <p:cNvPr id="472" name="Google Shape;472;p28"/>
          <p:cNvSpPr txBox="1"/>
          <p:nvPr/>
        </p:nvSpPr>
        <p:spPr>
          <a:xfrm>
            <a:off x="680700" y="4927375"/>
            <a:ext cx="7782600" cy="3301500"/>
          </a:xfrm>
          <a:prstGeom prst="rect">
            <a:avLst/>
          </a:prstGeom>
          <a:noFill/>
          <a:ln>
            <a:noFill/>
          </a:ln>
        </p:spPr>
        <p:txBody>
          <a:bodyPr anchorCtr="0" anchor="t" bIns="91425" lIns="91425" spcFirstLastPara="1" rIns="91425" wrap="square" tIns="91425">
            <a:spAutoFit/>
          </a:bodyPr>
          <a:lstStyle/>
          <a:p>
            <a:pPr indent="-419100" lvl="0" marL="457200" rtl="0" algn="l">
              <a:lnSpc>
                <a:spcPct val="115000"/>
              </a:lnSpc>
              <a:spcBef>
                <a:spcPts val="1200"/>
              </a:spcBef>
              <a:spcAft>
                <a:spcPts val="0"/>
              </a:spcAft>
              <a:buClr>
                <a:schemeClr val="lt1"/>
              </a:buClr>
              <a:buSzPts val="3000"/>
              <a:buFont typeface="Quicksand Medium"/>
              <a:buChar char="●"/>
            </a:pPr>
            <a:r>
              <a:rPr b="1" lang="en-GB" sz="3000">
                <a:solidFill>
                  <a:schemeClr val="lt1"/>
                </a:solidFill>
                <a:latin typeface="Quicksand"/>
                <a:ea typeface="Quicksand"/>
                <a:cs typeface="Quicksand"/>
                <a:sym typeface="Quicksand"/>
              </a:rPr>
              <a:t>Edward Miner Gallaudet</a:t>
            </a:r>
            <a:r>
              <a:rPr lang="en-GB" sz="3000">
                <a:solidFill>
                  <a:schemeClr val="lt1"/>
                </a:solidFill>
                <a:latin typeface="Quicksand Medium"/>
                <a:ea typeface="Quicksand Medium"/>
                <a:cs typeface="Quicksand Medium"/>
                <a:sym typeface="Quicksand Medium"/>
              </a:rPr>
              <a:t>, figlio di Thomas Hopkins Gallaudet, ne divenne il primo presidente</a:t>
            </a:r>
            <a:endParaRPr sz="3000">
              <a:solidFill>
                <a:schemeClr val="lt1"/>
              </a:solidFill>
              <a:latin typeface="Quicksand Medium"/>
              <a:ea typeface="Quicksand Medium"/>
              <a:cs typeface="Quicksand Medium"/>
              <a:sym typeface="Quicksand Medium"/>
            </a:endParaRPr>
          </a:p>
          <a:p>
            <a:pPr indent="-419100" lvl="0" marL="457200" rtl="0" algn="l">
              <a:lnSpc>
                <a:spcPct val="115000"/>
              </a:lnSpc>
              <a:spcBef>
                <a:spcPts val="0"/>
              </a:spcBef>
              <a:spcAft>
                <a:spcPts val="0"/>
              </a:spcAft>
              <a:buClr>
                <a:schemeClr val="lt1"/>
              </a:buClr>
              <a:buSzPts val="3000"/>
              <a:buChar char="●"/>
            </a:pPr>
            <a:r>
              <a:rPr lang="en-GB" sz="3000">
                <a:solidFill>
                  <a:schemeClr val="lt1"/>
                </a:solidFill>
                <a:latin typeface="Quicksand Medium"/>
                <a:ea typeface="Quicksand Medium"/>
                <a:cs typeface="Quicksand Medium"/>
                <a:sym typeface="Quicksand Medium"/>
              </a:rPr>
              <a:t>Oggi è la famosa </a:t>
            </a:r>
            <a:r>
              <a:rPr b="1" lang="en-GB" sz="3000">
                <a:solidFill>
                  <a:schemeClr val="lt1"/>
                </a:solidFill>
                <a:latin typeface="Quicksand"/>
                <a:ea typeface="Quicksand"/>
                <a:cs typeface="Quicksand"/>
                <a:sym typeface="Quicksand"/>
              </a:rPr>
              <a:t>Gallaudet University</a:t>
            </a:r>
            <a:r>
              <a:rPr lang="en-GB" sz="3000">
                <a:solidFill>
                  <a:schemeClr val="lt1"/>
                </a:solidFill>
                <a:latin typeface="Quicksand Medium"/>
                <a:ea typeface="Quicksand Medium"/>
                <a:cs typeface="Quicksand Medium"/>
                <a:sym typeface="Quicksand Medium"/>
              </a:rPr>
              <a:t>, l’unica università al mondo dedicata principalmente a studenti Sordi.</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grpSp>
        <p:nvGrpSpPr>
          <p:cNvPr id="477" name="Google Shape;477;p29"/>
          <p:cNvGrpSpPr/>
          <p:nvPr/>
        </p:nvGrpSpPr>
        <p:grpSpPr>
          <a:xfrm>
            <a:off x="14260155" y="-232426"/>
            <a:ext cx="4033707" cy="11251137"/>
            <a:chOff x="0" y="-57150"/>
            <a:chExt cx="769602" cy="2766483"/>
          </a:xfrm>
        </p:grpSpPr>
        <p:sp>
          <p:nvSpPr>
            <p:cNvPr id="478" name="Google Shape;478;p29"/>
            <p:cNvSpPr/>
            <p:nvPr/>
          </p:nvSpPr>
          <p:spPr>
            <a:xfrm>
              <a:off x="0" y="0"/>
              <a:ext cx="769602" cy="2709333"/>
            </a:xfrm>
            <a:custGeom>
              <a:rect b="b" l="l" r="r" t="t"/>
              <a:pathLst>
                <a:path extrusionOk="0" h="2709333" w="769602">
                  <a:moveTo>
                    <a:pt x="0" y="0"/>
                  </a:moveTo>
                  <a:lnTo>
                    <a:pt x="769602" y="0"/>
                  </a:lnTo>
                  <a:lnTo>
                    <a:pt x="769602" y="2709333"/>
                  </a:lnTo>
                  <a:lnTo>
                    <a:pt x="0" y="2709333"/>
                  </a:lnTo>
                  <a:close/>
                </a:path>
              </a:pathLst>
            </a:custGeom>
            <a:solidFill>
              <a:srgbClr val="0397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9" name="Google Shape;479;p29"/>
            <p:cNvSpPr txBox="1"/>
            <p:nvPr/>
          </p:nvSpPr>
          <p:spPr>
            <a:xfrm>
              <a:off x="0" y="-57150"/>
              <a:ext cx="769602" cy="276648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80" name="Google Shape;480;p29"/>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1" name="Google Shape;481;p2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2" name="Google Shape;482;p29"/>
          <p:cNvSpPr txBox="1"/>
          <p:nvPr/>
        </p:nvSpPr>
        <p:spPr>
          <a:xfrm>
            <a:off x="304800" y="9860004"/>
            <a:ext cx="985179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Photo: Book: The History of Deaf People: A Source Book</a:t>
            </a:r>
            <a:endParaRPr/>
          </a:p>
        </p:txBody>
      </p:sp>
      <p:sp>
        <p:nvSpPr>
          <p:cNvPr id="483" name="Google Shape;483;p2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4" name="Google Shape;484;p29"/>
          <p:cNvSpPr txBox="1"/>
          <p:nvPr/>
        </p:nvSpPr>
        <p:spPr>
          <a:xfrm>
            <a:off x="1122450" y="3604194"/>
            <a:ext cx="12243600" cy="3078600"/>
          </a:xfrm>
          <a:prstGeom prst="rect">
            <a:avLst/>
          </a:prstGeom>
          <a:noFill/>
          <a:ln>
            <a:noFill/>
          </a:ln>
        </p:spPr>
        <p:txBody>
          <a:bodyPr anchorCtr="0" anchor="t" bIns="0" lIns="0" spcFirstLastPara="1" rIns="0" wrap="square" tIns="0">
            <a:spAutoFit/>
          </a:bodyPr>
          <a:lstStyle/>
          <a:p>
            <a:pPr indent="0" lvl="0" marL="0" marR="0" rtl="0" algn="l">
              <a:lnSpc>
                <a:spcPct val="127272"/>
              </a:lnSpc>
              <a:spcBef>
                <a:spcPts val="0"/>
              </a:spcBef>
              <a:spcAft>
                <a:spcPts val="0"/>
              </a:spcAft>
              <a:buNone/>
            </a:pPr>
            <a:r>
              <a:rPr lang="en-GB" sz="8800">
                <a:solidFill>
                  <a:schemeClr val="lt1"/>
                </a:solidFill>
                <a:latin typeface="Anton"/>
                <a:ea typeface="Anton"/>
                <a:cs typeface="Anton"/>
                <a:sym typeface="Anton"/>
              </a:rPr>
              <a:t>Scuola per sordi –</a:t>
            </a:r>
            <a:br>
              <a:rPr lang="en-GB" sz="8800">
                <a:solidFill>
                  <a:schemeClr val="lt1"/>
                </a:solidFill>
                <a:latin typeface="Anton"/>
                <a:ea typeface="Anton"/>
                <a:cs typeface="Anton"/>
                <a:sym typeface="Anton"/>
              </a:rPr>
            </a:br>
            <a:r>
              <a:rPr lang="en-GB" sz="8800">
                <a:solidFill>
                  <a:schemeClr val="lt1"/>
                </a:solidFill>
                <a:latin typeface="Anton"/>
                <a:ea typeface="Anton"/>
                <a:cs typeface="Anton"/>
                <a:sym typeface="Anton"/>
              </a:rPr>
              <a:t> Linea del tempo</a:t>
            </a:r>
            <a:endParaRPr sz="8800">
              <a:solidFill>
                <a:schemeClr val="lt1"/>
              </a:solidFill>
              <a:latin typeface="Anton"/>
              <a:ea typeface="Anton"/>
              <a:cs typeface="Anton"/>
              <a:sym typeface="Anto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30"/>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30"/>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Ein Bild, das Diagramm, Text, Reihe, Karte enthält.&#10;&#10;KI-generierte Inhalte können fehlerhaft sein." id="491" name="Google Shape;491;p30"/>
          <p:cNvPicPr preferRelativeResize="0"/>
          <p:nvPr/>
        </p:nvPicPr>
        <p:blipFill rotWithShape="1">
          <a:blip r:embed="rId5">
            <a:alphaModFix/>
          </a:blip>
          <a:srcRect b="0" l="0" r="0" t="0"/>
          <a:stretch/>
        </p:blipFill>
        <p:spPr>
          <a:xfrm>
            <a:off x="3283804" y="1139860"/>
            <a:ext cx="11963400" cy="8610427"/>
          </a:xfrm>
          <a:prstGeom prst="rect">
            <a:avLst/>
          </a:prstGeom>
          <a:noFill/>
          <a:ln>
            <a:noFill/>
          </a:ln>
        </p:spPr>
      </p:pic>
      <p:sp>
        <p:nvSpPr>
          <p:cNvPr id="492" name="Google Shape;492;p30"/>
          <p:cNvSpPr txBox="1"/>
          <p:nvPr/>
        </p:nvSpPr>
        <p:spPr>
          <a:xfrm>
            <a:off x="3283800" y="9859979"/>
            <a:ext cx="9851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Immagine</a:t>
            </a:r>
            <a:r>
              <a:rPr lang="en-GB" sz="1800">
                <a:solidFill>
                  <a:schemeClr val="lt1"/>
                </a:solidFill>
                <a:latin typeface="Quicksand"/>
                <a:ea typeface="Quicksand"/>
                <a:cs typeface="Quicksand"/>
                <a:sym typeface="Quicksand"/>
              </a:rPr>
              <a:t>:</a:t>
            </a:r>
            <a:r>
              <a:rPr lang="en-GB" sz="1800">
                <a:solidFill>
                  <a:schemeClr val="lt1"/>
                </a:solidFill>
                <a:latin typeface="Quicksand"/>
                <a:ea typeface="Quicksand"/>
                <a:cs typeface="Quicksand"/>
                <a:sym typeface="Quicksand"/>
              </a:rPr>
              <a:t> Eriksson, P. (1998). </a:t>
            </a:r>
            <a:r>
              <a:rPr i="1" lang="en-GB" sz="1800">
                <a:solidFill>
                  <a:schemeClr val="lt1"/>
                </a:solidFill>
                <a:latin typeface="Quicksand"/>
                <a:ea typeface="Quicksand"/>
                <a:cs typeface="Quicksand"/>
                <a:sym typeface="Quicksand"/>
              </a:rPr>
              <a:t>The History of Deaf People: A Source Book</a:t>
            </a:r>
            <a:r>
              <a:rPr lang="en-GB" sz="1800">
                <a:solidFill>
                  <a:schemeClr val="lt1"/>
                </a:solidFill>
                <a:latin typeface="Quicksand"/>
                <a:ea typeface="Quicksand"/>
                <a:cs typeface="Quicksand"/>
                <a:sym typeface="Quicksand"/>
              </a:rPr>
              <a:t>. Daufr.</a:t>
            </a:r>
            <a:endParaRPr/>
          </a:p>
        </p:txBody>
      </p:sp>
      <p:sp>
        <p:nvSpPr>
          <p:cNvPr id="493" name="Google Shape;493;p30"/>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30"/>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5" name="Google Shape;495;p30"/>
          <p:cNvSpPr txBox="1"/>
          <p:nvPr/>
        </p:nvSpPr>
        <p:spPr>
          <a:xfrm>
            <a:off x="3408425" y="198844"/>
            <a:ext cx="14465400" cy="831300"/>
          </a:xfrm>
          <a:prstGeom prst="rect">
            <a:avLst/>
          </a:prstGeom>
          <a:noFill/>
          <a:ln>
            <a:noFill/>
          </a:ln>
        </p:spPr>
        <p:txBody>
          <a:bodyPr anchorCtr="0" anchor="t" bIns="0" lIns="0" spcFirstLastPara="1" rIns="0" wrap="square" tIns="0">
            <a:spAutoFit/>
          </a:bodyPr>
          <a:lstStyle/>
          <a:p>
            <a:pPr indent="0" lvl="0" marL="0" marR="0" rtl="0" algn="l">
              <a:lnSpc>
                <a:spcPct val="207407"/>
              </a:lnSpc>
              <a:spcBef>
                <a:spcPts val="0"/>
              </a:spcBef>
              <a:spcAft>
                <a:spcPts val="0"/>
              </a:spcAft>
              <a:buNone/>
            </a:pPr>
            <a:r>
              <a:rPr lang="en-GB" sz="5400">
                <a:solidFill>
                  <a:schemeClr val="lt1"/>
                </a:solidFill>
                <a:latin typeface="Anton"/>
                <a:ea typeface="Anton"/>
                <a:cs typeface="Anton"/>
                <a:sym typeface="Anton"/>
              </a:rPr>
              <a:t>Scuola per sordi – Linea del tempo</a:t>
            </a:r>
            <a:endParaRPr sz="5400">
              <a:solidFill>
                <a:schemeClr val="lt1"/>
              </a:solidFill>
              <a:latin typeface="Anton"/>
              <a:ea typeface="Anton"/>
              <a:cs typeface="Anton"/>
              <a:sym typeface="Anto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1"/>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1" name="Google Shape;501;p31"/>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Ein Bild, das Text, Screenshot, Karte enthält.&#10;&#10;KI-generierte Inhalte können fehlerhaft sein." id="502" name="Google Shape;502;p31"/>
          <p:cNvPicPr preferRelativeResize="0"/>
          <p:nvPr/>
        </p:nvPicPr>
        <p:blipFill rotWithShape="1">
          <a:blip r:embed="rId5">
            <a:alphaModFix/>
          </a:blip>
          <a:srcRect b="0" l="0" r="0" t="0"/>
          <a:stretch/>
        </p:blipFill>
        <p:spPr>
          <a:xfrm>
            <a:off x="3480575" y="440625"/>
            <a:ext cx="12277149" cy="9135848"/>
          </a:xfrm>
          <a:prstGeom prst="rect">
            <a:avLst/>
          </a:prstGeom>
          <a:noFill/>
          <a:ln>
            <a:noFill/>
          </a:ln>
        </p:spPr>
      </p:pic>
      <p:sp>
        <p:nvSpPr>
          <p:cNvPr id="503" name="Google Shape;503;p31"/>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p31"/>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p31"/>
          <p:cNvSpPr txBox="1"/>
          <p:nvPr/>
        </p:nvSpPr>
        <p:spPr>
          <a:xfrm>
            <a:off x="3480575" y="9742829"/>
            <a:ext cx="9851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a:ea typeface="Quicksand"/>
                <a:cs typeface="Quicksand"/>
                <a:sym typeface="Quicksand"/>
              </a:rPr>
              <a:t>Immagine: Eriksson, P. (1998). </a:t>
            </a:r>
            <a:r>
              <a:rPr i="1" lang="en-GB" sz="1800">
                <a:solidFill>
                  <a:schemeClr val="lt1"/>
                </a:solidFill>
                <a:latin typeface="Quicksand"/>
                <a:ea typeface="Quicksand"/>
                <a:cs typeface="Quicksand"/>
                <a:sym typeface="Quicksand"/>
              </a:rPr>
              <a:t>The History of Deaf People: A Source Book</a:t>
            </a:r>
            <a:r>
              <a:rPr lang="en-GB" sz="1800">
                <a:solidFill>
                  <a:schemeClr val="lt1"/>
                </a:solidFill>
                <a:latin typeface="Quicksand"/>
                <a:ea typeface="Quicksand"/>
                <a:cs typeface="Quicksand"/>
                <a:sym typeface="Quicksand"/>
              </a:rPr>
              <a:t>. Daufr.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32"/>
          <p:cNvSpPr/>
          <p:nvPr/>
        </p:nvSpPr>
        <p:spPr>
          <a:xfrm>
            <a:off x="14829676" y="9368075"/>
            <a:ext cx="3337838" cy="744060"/>
          </a:xfrm>
          <a:custGeom>
            <a:rect b="b" l="l" r="r" t="t"/>
            <a:pathLst>
              <a:path extrusionOk="0" h="744060" w="3337838">
                <a:moveTo>
                  <a:pt x="0" y="0"/>
                </a:moveTo>
                <a:lnTo>
                  <a:pt x="3337838" y="0"/>
                </a:lnTo>
                <a:lnTo>
                  <a:pt x="3337838" y="744060"/>
                </a:lnTo>
                <a:lnTo>
                  <a:pt x="0" y="74406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2" name="Google Shape;512;p32"/>
          <p:cNvSpPr/>
          <p:nvPr/>
        </p:nvSpPr>
        <p:spPr>
          <a:xfrm>
            <a:off x="0" y="0"/>
            <a:ext cx="3645771" cy="2050746"/>
          </a:xfrm>
          <a:custGeom>
            <a:rect b="b" l="l" r="r" t="t"/>
            <a:pathLst>
              <a:path extrusionOk="0" h="2050746" w="3645771">
                <a:moveTo>
                  <a:pt x="0" y="0"/>
                </a:moveTo>
                <a:lnTo>
                  <a:pt x="3645771" y="0"/>
                </a:lnTo>
                <a:lnTo>
                  <a:pt x="3645771" y="2050746"/>
                </a:lnTo>
                <a:lnTo>
                  <a:pt x="0" y="205074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3" name="Google Shape;513;p32"/>
          <p:cNvSpPr txBox="1"/>
          <p:nvPr/>
        </p:nvSpPr>
        <p:spPr>
          <a:xfrm>
            <a:off x="1219200" y="2362325"/>
            <a:ext cx="7391400" cy="6801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999">
                <a:solidFill>
                  <a:schemeClr val="lt1"/>
                </a:solidFill>
                <a:latin typeface="Quicksand Medium"/>
                <a:ea typeface="Quicksand Medium"/>
                <a:cs typeface="Quicksand Medium"/>
                <a:sym typeface="Quicksand Medium"/>
              </a:rPr>
              <a:t>“</a:t>
            </a:r>
            <a:r>
              <a:rPr i="1" lang="en-GB" sz="2999">
                <a:solidFill>
                  <a:schemeClr val="lt1"/>
                </a:solidFill>
                <a:latin typeface="Quicksand Medium"/>
                <a:ea typeface="Quicksand Medium"/>
                <a:cs typeface="Quicksand Medium"/>
                <a:sym typeface="Quicksand Medium"/>
              </a:rPr>
              <a:t>Quindi, il grande impulso dell’educazione e dell’emancipazione delle persone Sorde, che si era diffuso in Francia tra il 1770 e il 1820, continuò il suo trionfale avanzare negli Stati Uniti, dove ebbe un impatto fino al 1870. […] Ma poi — ed è questo il punto di svolta della storia — tutto si invertì, tutto si rivoltò contro la lingua dei segni, contro il suo uso da parte delle persone Sorde e per le persone Sorde, e nel giro di vent’anni il lavoro di un intero secolo fu annullato.</a:t>
            </a:r>
            <a:r>
              <a:rPr i="1" lang="en-GB" sz="2999">
                <a:solidFill>
                  <a:schemeClr val="lt1"/>
                </a:solidFill>
                <a:latin typeface="Quicksand Medium"/>
                <a:ea typeface="Quicksand Medium"/>
                <a:cs typeface="Quicksand Medium"/>
                <a:sym typeface="Quicksand Medium"/>
              </a:rPr>
              <a:t>” </a:t>
            </a:r>
            <a:br>
              <a:rPr i="1" lang="en-GB" sz="2999">
                <a:solidFill>
                  <a:schemeClr val="lt1"/>
                </a:solidFill>
                <a:latin typeface="Quicksand Medium"/>
                <a:ea typeface="Quicksand Medium"/>
                <a:cs typeface="Quicksand Medium"/>
                <a:sym typeface="Quicksand Medium"/>
              </a:rPr>
            </a:br>
            <a:endParaRPr sz="1600">
              <a:latin typeface="Quicksand Medium"/>
              <a:ea typeface="Quicksand Medium"/>
              <a:cs typeface="Quicksand Medium"/>
              <a:sym typeface="Quicksand Medium"/>
            </a:endParaRPr>
          </a:p>
          <a:p>
            <a:pPr indent="0" lvl="0" marL="0" marR="0" rtl="0" algn="l">
              <a:spcBef>
                <a:spcPts val="0"/>
              </a:spcBef>
              <a:spcAft>
                <a:spcPts val="0"/>
              </a:spcAft>
              <a:buNone/>
            </a:pPr>
            <a:r>
              <a:rPr lang="en-GB" sz="2999">
                <a:solidFill>
                  <a:schemeClr val="lt1"/>
                </a:solidFill>
                <a:latin typeface="Quicksand Medium"/>
                <a:ea typeface="Quicksand Medium"/>
                <a:cs typeface="Quicksand Medium"/>
                <a:sym typeface="Quicksand Medium"/>
              </a:rPr>
              <a:t>(Sacks, O., 1989, p. 49)</a:t>
            </a:r>
            <a:endParaRPr sz="2999">
              <a:solidFill>
                <a:schemeClr val="lt1"/>
              </a:solidFill>
              <a:latin typeface="Quicksand Medium"/>
              <a:ea typeface="Quicksand Medium"/>
              <a:cs typeface="Quicksand Medium"/>
              <a:sym typeface="Quicksand Medium"/>
            </a:endParaRPr>
          </a:p>
        </p:txBody>
      </p:sp>
      <p:sp>
        <p:nvSpPr>
          <p:cNvPr id="514" name="Google Shape;514;p32"/>
          <p:cNvSpPr txBox="1"/>
          <p:nvPr/>
        </p:nvSpPr>
        <p:spPr>
          <a:xfrm>
            <a:off x="9834687" y="2362327"/>
            <a:ext cx="7391400" cy="6801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2999">
                <a:solidFill>
                  <a:schemeClr val="lt1"/>
                </a:solidFill>
                <a:latin typeface="Quicksand Medium"/>
                <a:ea typeface="Quicksand Medium"/>
                <a:cs typeface="Quicksand Medium"/>
                <a:sym typeface="Quicksand Medium"/>
              </a:rPr>
              <a:t>“Per quasi 200 anni, tra genitori e insegnanti delle persone Sorde si sviluppò un contro-movimento oralista. Ciò che accadde alle persone Sorde e alla loro lingua dei segni faceva in realtà parte di un movimento più generale (e, se si vuole, politico) dell’epoca vittoriana: una tendenza alla repressione e alla conformità, verso l’intolleranza delle minoranze e delle loro culture, siano esse religiose, linguistiche o etniche.</a:t>
            </a:r>
            <a:r>
              <a:rPr i="1" lang="en-GB" sz="2999">
                <a:solidFill>
                  <a:schemeClr val="lt1"/>
                </a:solidFill>
                <a:latin typeface="Quicksand Medium"/>
                <a:ea typeface="Quicksand Medium"/>
                <a:cs typeface="Quicksand Medium"/>
                <a:sym typeface="Quicksand Medium"/>
              </a:rPr>
              <a:t>“</a:t>
            </a:r>
            <a:br>
              <a:rPr i="1" lang="en-GB" sz="2999">
                <a:solidFill>
                  <a:schemeClr val="lt1"/>
                </a:solidFill>
                <a:latin typeface="Quicksand Medium"/>
                <a:ea typeface="Quicksand Medium"/>
                <a:cs typeface="Quicksand Medium"/>
                <a:sym typeface="Quicksand Medium"/>
              </a:rPr>
            </a:br>
            <a:endParaRPr sz="1600">
              <a:latin typeface="Quicksand Medium"/>
              <a:ea typeface="Quicksand Medium"/>
              <a:cs typeface="Quicksand Medium"/>
              <a:sym typeface="Quicksand Medium"/>
            </a:endParaRPr>
          </a:p>
          <a:p>
            <a:pPr indent="0" lvl="0" marL="0" rtl="0" algn="l">
              <a:spcBef>
                <a:spcPts val="0"/>
              </a:spcBef>
              <a:spcAft>
                <a:spcPts val="0"/>
              </a:spcAft>
              <a:buClr>
                <a:schemeClr val="dk1"/>
              </a:buClr>
              <a:buFont typeface="Arial"/>
              <a:buNone/>
            </a:pPr>
            <a:br>
              <a:rPr lang="en-GB" sz="2999">
                <a:solidFill>
                  <a:schemeClr val="lt1"/>
                </a:solidFill>
                <a:latin typeface="Quicksand Medium"/>
                <a:ea typeface="Quicksand Medium"/>
                <a:cs typeface="Quicksand Medium"/>
                <a:sym typeface="Quicksand Medium"/>
              </a:rPr>
            </a:br>
            <a:r>
              <a:rPr lang="en-GB" sz="2999">
                <a:solidFill>
                  <a:schemeClr val="lt1"/>
                </a:solidFill>
                <a:latin typeface="Quicksand Medium"/>
                <a:ea typeface="Quicksand Medium"/>
                <a:cs typeface="Quicksand Medium"/>
                <a:sym typeface="Quicksand Medium"/>
              </a:rPr>
              <a:t>(Sacks, O., 1989, p. 49)</a:t>
            </a:r>
            <a:endParaRPr i="1" sz="2999">
              <a:solidFill>
                <a:schemeClr val="lt1"/>
              </a:solidFill>
              <a:latin typeface="Quicksand Medium"/>
              <a:ea typeface="Quicksand Medium"/>
              <a:cs typeface="Quicksand Medium"/>
              <a:sym typeface="Quicksand Medium"/>
            </a:endParaRPr>
          </a:p>
        </p:txBody>
      </p:sp>
      <p:sp>
        <p:nvSpPr>
          <p:cNvPr id="515" name="Google Shape;515;p32"/>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6" name="Google Shape;516;p32"/>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7" name="Google Shape;517;p32"/>
          <p:cNvSpPr txBox="1"/>
          <p:nvPr/>
        </p:nvSpPr>
        <p:spPr>
          <a:xfrm>
            <a:off x="3645775" y="396509"/>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Controversia sui metodi</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3"/>
          <p:cNvSpPr/>
          <p:nvPr/>
        </p:nvSpPr>
        <p:spPr>
          <a:xfrm>
            <a:off x="14794629" y="9360263"/>
            <a:ext cx="3372884" cy="751872"/>
          </a:xfrm>
          <a:custGeom>
            <a:rect b="b" l="l" r="r" t="t"/>
            <a:pathLst>
              <a:path extrusionOk="0" h="751872" w="3372884">
                <a:moveTo>
                  <a:pt x="0" y="0"/>
                </a:moveTo>
                <a:lnTo>
                  <a:pt x="3372885" y="0"/>
                </a:lnTo>
                <a:lnTo>
                  <a:pt x="3372885" y="751872"/>
                </a:lnTo>
                <a:lnTo>
                  <a:pt x="0" y="75187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4" name="Google Shape;524;p33"/>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5" name="Google Shape;525;p33"/>
          <p:cNvSpPr txBox="1"/>
          <p:nvPr/>
        </p:nvSpPr>
        <p:spPr>
          <a:xfrm>
            <a:off x="1513858" y="3296400"/>
            <a:ext cx="8909100" cy="3694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GB" sz="4800">
                <a:solidFill>
                  <a:schemeClr val="lt1"/>
                </a:solidFill>
                <a:latin typeface="Quicksand Medium"/>
                <a:ea typeface="Quicksand Medium"/>
                <a:cs typeface="Quicksand Medium"/>
                <a:sym typeface="Quicksand Medium"/>
              </a:rPr>
              <a:t>Il </a:t>
            </a:r>
            <a:r>
              <a:rPr b="1" lang="en-GB" sz="4800">
                <a:solidFill>
                  <a:schemeClr val="lt1"/>
                </a:solidFill>
                <a:latin typeface="Quicksand"/>
                <a:ea typeface="Quicksand"/>
                <a:cs typeface="Quicksand"/>
                <a:sym typeface="Quicksand"/>
              </a:rPr>
              <a:t>Congresso di Milano</a:t>
            </a:r>
            <a:r>
              <a:rPr lang="en-GB" sz="4800">
                <a:solidFill>
                  <a:schemeClr val="lt1"/>
                </a:solidFill>
                <a:latin typeface="Quicksand Medium"/>
                <a:ea typeface="Quicksand Medium"/>
                <a:cs typeface="Quicksand Medium"/>
                <a:sym typeface="Quicksand Medium"/>
              </a:rPr>
              <a:t> segnò l’inizio della diffusione dell’</a:t>
            </a:r>
            <a:r>
              <a:rPr b="1" lang="en-GB" sz="4800">
                <a:solidFill>
                  <a:schemeClr val="lt1"/>
                </a:solidFill>
                <a:latin typeface="Quicksand"/>
                <a:ea typeface="Quicksand"/>
                <a:cs typeface="Quicksand"/>
                <a:sym typeface="Quicksand"/>
              </a:rPr>
              <a:t>oralismo</a:t>
            </a:r>
            <a:r>
              <a:rPr lang="en-GB" sz="4800">
                <a:solidFill>
                  <a:schemeClr val="lt1"/>
                </a:solidFill>
                <a:latin typeface="Quicksand Medium"/>
                <a:ea typeface="Quicksand Medium"/>
                <a:cs typeface="Quicksand Medium"/>
                <a:sym typeface="Quicksand Medium"/>
              </a:rPr>
              <a:t> nelle scuole per sordi in Europa e negli Stati Uniti.</a:t>
            </a:r>
            <a:endParaRPr sz="4800">
              <a:latin typeface="Quicksand Medium"/>
              <a:ea typeface="Quicksand Medium"/>
              <a:cs typeface="Quicksand Medium"/>
              <a:sym typeface="Quicksand Medium"/>
            </a:endParaRPr>
          </a:p>
        </p:txBody>
      </p:sp>
      <p:pic>
        <p:nvPicPr>
          <p:cNvPr descr="Ein Bild, das Text, Zeitung, Zeitungspapier, Veröffentlichung enthält.&#10;&#10;KI-generierte Inhalte können fehlerhaft sein." id="526" name="Google Shape;526;p33"/>
          <p:cNvPicPr preferRelativeResize="0"/>
          <p:nvPr/>
        </p:nvPicPr>
        <p:blipFill rotWithShape="1">
          <a:blip r:embed="rId5">
            <a:alphaModFix/>
          </a:blip>
          <a:srcRect b="0" l="0" r="0" t="0"/>
          <a:stretch/>
        </p:blipFill>
        <p:spPr>
          <a:xfrm>
            <a:off x="11914850" y="1914223"/>
            <a:ext cx="5815758" cy="7159843"/>
          </a:xfrm>
          <a:prstGeom prst="rect">
            <a:avLst/>
          </a:prstGeom>
          <a:noFill/>
          <a:ln>
            <a:noFill/>
          </a:ln>
        </p:spPr>
      </p:pic>
      <p:sp>
        <p:nvSpPr>
          <p:cNvPr id="527" name="Google Shape;527;p33"/>
          <p:cNvSpPr txBox="1"/>
          <p:nvPr/>
        </p:nvSpPr>
        <p:spPr>
          <a:xfrm>
            <a:off x="1405212" y="9242958"/>
            <a:ext cx="81720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Quicksand Medium"/>
                <a:ea typeface="Quicksand Medium"/>
                <a:cs typeface="Quicksand Medium"/>
                <a:sym typeface="Quicksand Medium"/>
              </a:rPr>
              <a:t>Immagine</a:t>
            </a:r>
            <a:r>
              <a:rPr lang="en-GB" sz="1800">
                <a:solidFill>
                  <a:schemeClr val="lt1"/>
                </a:solidFill>
                <a:latin typeface="Quicksand Medium"/>
                <a:ea typeface="Quicksand Medium"/>
                <a:cs typeface="Quicksand Medium"/>
                <a:sym typeface="Quicksand Medium"/>
              </a:rPr>
              <a:t>: </a:t>
            </a:r>
            <a:r>
              <a:rPr lang="en-GB" sz="1800" u="sng">
                <a:solidFill>
                  <a:schemeClr val="lt1"/>
                </a:solidFill>
                <a:latin typeface="Quicksand Medium"/>
                <a:ea typeface="Quicksand Medium"/>
                <a:cs typeface="Quicksand Medium"/>
                <a:sym typeface="Quicksand Medium"/>
                <a:hlinkClick r:id="rId6">
                  <a:extLst>
                    <a:ext uri="{A12FA001-AC4F-418D-AE19-62706E023703}">
                      <ahyp:hlinkClr val="tx"/>
                    </a:ext>
                  </a:extLst>
                </a:hlinkClick>
              </a:rPr>
              <a:t>https://deafhistory.eu/index.php/component/zoo/item/1880?Itemid=144</a:t>
            </a:r>
            <a:r>
              <a:rPr lang="en-GB" sz="1800">
                <a:solidFill>
                  <a:schemeClr val="lt1"/>
                </a:solidFill>
                <a:latin typeface="Quicksand Medium"/>
                <a:ea typeface="Quicksand Medium"/>
                <a:cs typeface="Quicksand Medium"/>
                <a:sym typeface="Quicksand Medium"/>
              </a:rPr>
              <a:t> </a:t>
            </a:r>
            <a:endParaRPr sz="1800">
              <a:solidFill>
                <a:schemeClr val="lt1"/>
              </a:solidFill>
              <a:latin typeface="Quicksand Medium"/>
              <a:ea typeface="Quicksand Medium"/>
              <a:cs typeface="Quicksand Medium"/>
              <a:sym typeface="Quicksand Medium"/>
            </a:endParaRPr>
          </a:p>
        </p:txBody>
      </p:sp>
      <p:sp>
        <p:nvSpPr>
          <p:cNvPr id="528" name="Google Shape;528;p33"/>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9" name="Google Shape;529;p33"/>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0" name="Google Shape;530;p33"/>
          <p:cNvSpPr txBox="1"/>
          <p:nvPr/>
        </p:nvSpPr>
        <p:spPr>
          <a:xfrm>
            <a:off x="3610300" y="396508"/>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Congresso di Milano del 1880</a:t>
            </a:r>
            <a:endParaRPr sz="8000">
              <a:solidFill>
                <a:schemeClr val="lt1"/>
              </a:solidFill>
              <a:latin typeface="Anton"/>
              <a:ea typeface="Anton"/>
              <a:cs typeface="Anton"/>
              <a:sym typeface="Anton"/>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34"/>
          <p:cNvSpPr/>
          <p:nvPr/>
        </p:nvSpPr>
        <p:spPr>
          <a:xfrm>
            <a:off x="0" y="0"/>
            <a:ext cx="3499232" cy="10287000"/>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6" name="Google Shape;536;p34"/>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7" name="Google Shape;537;p34"/>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8" name="Google Shape;538;p34"/>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9" name="Google Shape;539;p34"/>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0" name="Google Shape;540;p34"/>
          <p:cNvSpPr txBox="1"/>
          <p:nvPr/>
        </p:nvSpPr>
        <p:spPr>
          <a:xfrm>
            <a:off x="4114800" y="2400300"/>
            <a:ext cx="131568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L'educazione dei sordi</a:t>
            </a:r>
            <a:br>
              <a:rPr lang="en-GB" sz="8000">
                <a:solidFill>
                  <a:schemeClr val="lt1"/>
                </a:solidFill>
                <a:latin typeface="Anton"/>
                <a:ea typeface="Anton"/>
                <a:cs typeface="Anton"/>
                <a:sym typeface="Anton"/>
              </a:rPr>
            </a:br>
            <a:r>
              <a:rPr lang="en-GB" sz="8000">
                <a:solidFill>
                  <a:schemeClr val="lt1"/>
                </a:solidFill>
                <a:latin typeface="Anton"/>
                <a:ea typeface="Anton"/>
                <a:cs typeface="Anton"/>
                <a:sym typeface="Anton"/>
              </a:rPr>
              <a:t>in Europa oggi</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35"/>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6" name="Google Shape;546;p35"/>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7" name="Google Shape;547;p35"/>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35"/>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49" name="Google Shape;549;p35"/>
          <p:cNvGrpSpPr/>
          <p:nvPr/>
        </p:nvGrpSpPr>
        <p:grpSpPr>
          <a:xfrm>
            <a:off x="6274207" y="3452127"/>
            <a:ext cx="11614191" cy="4094400"/>
            <a:chOff x="6433801" y="4504408"/>
            <a:chExt cx="11614191" cy="4094400"/>
          </a:xfrm>
        </p:grpSpPr>
        <p:sp>
          <p:nvSpPr>
            <p:cNvPr id="550" name="Google Shape;550;p35"/>
            <p:cNvSpPr txBox="1"/>
            <p:nvPr/>
          </p:nvSpPr>
          <p:spPr>
            <a:xfrm>
              <a:off x="6433801" y="4504408"/>
              <a:ext cx="5420400" cy="3509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3800">
                  <a:solidFill>
                    <a:schemeClr val="lt1"/>
                  </a:solidFill>
                  <a:latin typeface="Quicksand"/>
                  <a:ea typeface="Quicksand"/>
                  <a:cs typeface="Quicksand"/>
                  <a:sym typeface="Quicksand"/>
                </a:rPr>
                <a:t>b)</a:t>
              </a:r>
              <a:endParaRPr sz="1200">
                <a:latin typeface="Quicksand"/>
                <a:ea typeface="Quicksand"/>
                <a:cs typeface="Quicksand"/>
                <a:sym typeface="Quicksand"/>
              </a:endParaRPr>
            </a:p>
            <a:p>
              <a:pPr indent="0" lvl="0" marL="0" marR="0" rtl="0" algn="ctr">
                <a:spcBef>
                  <a:spcPts val="0"/>
                </a:spcBef>
                <a:spcAft>
                  <a:spcPts val="0"/>
                </a:spcAft>
                <a:buNone/>
              </a:pPr>
              <a:r>
                <a:rPr b="1" lang="en-GB" sz="3800">
                  <a:solidFill>
                    <a:schemeClr val="lt1"/>
                  </a:solidFill>
                  <a:latin typeface="Quicksand"/>
                  <a:ea typeface="Quicksand"/>
                  <a:cs typeface="Quicksand"/>
                  <a:sym typeface="Quicksand"/>
                </a:rPr>
                <a:t>Scuole specializzate con un approccio bilingue o misto</a:t>
              </a:r>
              <a:r>
                <a:rPr b="1" lang="en-GB" sz="3800">
                  <a:solidFill>
                    <a:schemeClr val="lt1"/>
                  </a:solidFill>
                  <a:latin typeface="Quicksand"/>
                  <a:ea typeface="Quicksand"/>
                  <a:cs typeface="Quicksand"/>
                  <a:sym typeface="Quicksand"/>
                </a:rPr>
                <a:t> </a:t>
              </a:r>
              <a:endParaRPr sz="1200">
                <a:latin typeface="Quicksand"/>
                <a:ea typeface="Quicksand"/>
                <a:cs typeface="Quicksand"/>
                <a:sym typeface="Quicksand"/>
              </a:endParaRPr>
            </a:p>
            <a:p>
              <a:pPr indent="0" lvl="0" marL="0" marR="0" rtl="0" algn="ctr">
                <a:spcBef>
                  <a:spcPts val="0"/>
                </a:spcBef>
                <a:spcAft>
                  <a:spcPts val="0"/>
                </a:spcAft>
                <a:buNone/>
              </a:pPr>
              <a:r>
                <a:rPr lang="en-GB" sz="3800">
                  <a:solidFill>
                    <a:schemeClr val="lt1"/>
                  </a:solidFill>
                  <a:latin typeface="Quicksand"/>
                  <a:ea typeface="Quicksand"/>
                  <a:cs typeface="Quicksand"/>
                  <a:sym typeface="Quicksand"/>
                </a:rPr>
                <a:t>(lingua dei segni, lingua parlata, lettura labiale)</a:t>
              </a:r>
              <a:endParaRPr sz="1200">
                <a:latin typeface="Quicksand"/>
                <a:ea typeface="Quicksand"/>
                <a:cs typeface="Quicksand"/>
                <a:sym typeface="Quicksand"/>
              </a:endParaRPr>
            </a:p>
          </p:txBody>
        </p:sp>
        <p:sp>
          <p:nvSpPr>
            <p:cNvPr id="551" name="Google Shape;551;p35"/>
            <p:cNvSpPr txBox="1"/>
            <p:nvPr/>
          </p:nvSpPr>
          <p:spPr>
            <a:xfrm>
              <a:off x="12332992" y="4504408"/>
              <a:ext cx="5715000" cy="4094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3800">
                  <a:solidFill>
                    <a:schemeClr val="lt1"/>
                  </a:solidFill>
                  <a:latin typeface="Quicksand"/>
                  <a:ea typeface="Quicksand"/>
                  <a:cs typeface="Quicksand"/>
                  <a:sym typeface="Quicksand"/>
                </a:rPr>
                <a:t>c)</a:t>
              </a:r>
              <a:endParaRPr sz="1200">
                <a:latin typeface="Quicksand"/>
                <a:ea typeface="Quicksand"/>
                <a:cs typeface="Quicksand"/>
                <a:sym typeface="Quicksand"/>
              </a:endParaRPr>
            </a:p>
            <a:p>
              <a:pPr indent="0" lvl="0" marL="0" marR="0" rtl="0" algn="ctr">
                <a:spcBef>
                  <a:spcPts val="0"/>
                </a:spcBef>
                <a:spcAft>
                  <a:spcPts val="0"/>
                </a:spcAft>
                <a:buNone/>
              </a:pPr>
              <a:r>
                <a:rPr b="1" lang="en-GB" sz="3800">
                  <a:solidFill>
                    <a:schemeClr val="lt1"/>
                  </a:solidFill>
                  <a:latin typeface="Quicksand"/>
                  <a:ea typeface="Quicksand"/>
                  <a:cs typeface="Quicksand"/>
                  <a:sym typeface="Quicksand"/>
                </a:rPr>
                <a:t>Approccio inclusivo </a:t>
              </a:r>
              <a:br>
                <a:rPr b="1" lang="en-GB" sz="3800">
                  <a:solidFill>
                    <a:schemeClr val="lt1"/>
                  </a:solidFill>
                  <a:latin typeface="Quicksand"/>
                  <a:ea typeface="Quicksand"/>
                  <a:cs typeface="Quicksand"/>
                  <a:sym typeface="Quicksand"/>
                </a:rPr>
              </a:br>
              <a:r>
                <a:rPr b="1" lang="en-GB" sz="3800">
                  <a:solidFill>
                    <a:schemeClr val="lt1"/>
                  </a:solidFill>
                  <a:latin typeface="Quicksand"/>
                  <a:ea typeface="Quicksand"/>
                  <a:cs typeface="Quicksand"/>
                  <a:sym typeface="Quicksand"/>
                </a:rPr>
                <a:t>(o integrato)</a:t>
              </a:r>
              <a:r>
                <a:rPr b="1" lang="en-GB" sz="3800">
                  <a:solidFill>
                    <a:schemeClr val="lt1"/>
                  </a:solidFill>
                  <a:latin typeface="Quicksand"/>
                  <a:ea typeface="Quicksand"/>
                  <a:cs typeface="Quicksand"/>
                  <a:sym typeface="Quicksand"/>
                </a:rPr>
                <a:t> </a:t>
              </a:r>
              <a:br>
                <a:rPr lang="en-GB" sz="3800">
                  <a:solidFill>
                    <a:schemeClr val="lt1"/>
                  </a:solidFill>
                  <a:latin typeface="Quicksand"/>
                  <a:ea typeface="Quicksand"/>
                  <a:cs typeface="Quicksand"/>
                  <a:sym typeface="Quicksand"/>
                </a:rPr>
              </a:br>
              <a:r>
                <a:rPr lang="en-GB" sz="3800">
                  <a:solidFill>
                    <a:schemeClr val="lt1"/>
                  </a:solidFill>
                  <a:latin typeface="Quicksand"/>
                  <a:ea typeface="Quicksand"/>
                  <a:cs typeface="Quicksand"/>
                  <a:sym typeface="Quicksand"/>
                </a:rPr>
                <a:t>Gli studenti sordi frequentano scuole pubbliche con supporto educativo aggiuntivo</a:t>
              </a:r>
              <a:r>
                <a:rPr lang="en-GB" sz="3800">
                  <a:solidFill>
                    <a:schemeClr val="lt1"/>
                  </a:solidFill>
                  <a:latin typeface="Quicksand"/>
                  <a:ea typeface="Quicksand"/>
                  <a:cs typeface="Quicksand"/>
                  <a:sym typeface="Quicksand"/>
                </a:rPr>
                <a:t> </a:t>
              </a:r>
              <a:endParaRPr sz="1200">
                <a:latin typeface="Quicksand"/>
                <a:ea typeface="Quicksand"/>
                <a:cs typeface="Quicksand"/>
                <a:sym typeface="Quicksand"/>
              </a:endParaRPr>
            </a:p>
          </p:txBody>
        </p:sp>
      </p:grpSp>
      <p:grpSp>
        <p:nvGrpSpPr>
          <p:cNvPr id="552" name="Google Shape;552;p35"/>
          <p:cNvGrpSpPr/>
          <p:nvPr/>
        </p:nvGrpSpPr>
        <p:grpSpPr>
          <a:xfrm>
            <a:off x="700097" y="8089463"/>
            <a:ext cx="16887971" cy="967632"/>
            <a:chOff x="685800" y="1880587"/>
            <a:chExt cx="16592623" cy="1019204"/>
          </a:xfrm>
        </p:grpSpPr>
        <p:pic>
          <p:nvPicPr>
            <p:cNvPr id="553" name="Google Shape;553;p35"/>
            <p:cNvPicPr preferRelativeResize="0"/>
            <p:nvPr/>
          </p:nvPicPr>
          <p:blipFill rotWithShape="1">
            <a:blip r:embed="rId6">
              <a:alphaModFix amt="45000"/>
            </a:blip>
            <a:srcRect b="0" l="0" r="0" t="0"/>
            <a:stretch/>
          </p:blipFill>
          <p:spPr>
            <a:xfrm>
              <a:off x="685800" y="1982410"/>
              <a:ext cx="1353538" cy="904163"/>
            </a:xfrm>
            <a:prstGeom prst="rect">
              <a:avLst/>
            </a:prstGeom>
            <a:noFill/>
            <a:ln>
              <a:noFill/>
            </a:ln>
          </p:spPr>
        </p:pic>
        <p:pic>
          <p:nvPicPr>
            <p:cNvPr id="554" name="Google Shape;554;p35"/>
            <p:cNvPicPr preferRelativeResize="0"/>
            <p:nvPr/>
          </p:nvPicPr>
          <p:blipFill rotWithShape="1">
            <a:blip r:embed="rId7">
              <a:alphaModFix amt="45000"/>
            </a:blip>
            <a:srcRect b="0" l="0" r="0" t="0"/>
            <a:stretch/>
          </p:blipFill>
          <p:spPr>
            <a:xfrm>
              <a:off x="5652468" y="1962248"/>
              <a:ext cx="1403507" cy="937543"/>
            </a:xfrm>
            <a:prstGeom prst="rect">
              <a:avLst/>
            </a:prstGeom>
            <a:noFill/>
            <a:ln>
              <a:noFill/>
            </a:ln>
          </p:spPr>
        </p:pic>
        <p:pic>
          <p:nvPicPr>
            <p:cNvPr id="555" name="Google Shape;555;p35"/>
            <p:cNvPicPr preferRelativeResize="0"/>
            <p:nvPr/>
          </p:nvPicPr>
          <p:blipFill rotWithShape="1">
            <a:blip r:embed="rId8">
              <a:alphaModFix amt="45000"/>
            </a:blip>
            <a:srcRect b="0" l="0" r="0" t="0"/>
            <a:stretch/>
          </p:blipFill>
          <p:spPr>
            <a:xfrm>
              <a:off x="3086705" y="1939965"/>
              <a:ext cx="1518396" cy="911037"/>
            </a:xfrm>
            <a:prstGeom prst="rect">
              <a:avLst/>
            </a:prstGeom>
            <a:noFill/>
            <a:ln>
              <a:noFill/>
            </a:ln>
          </p:spPr>
        </p:pic>
        <p:pic>
          <p:nvPicPr>
            <p:cNvPr id="556" name="Google Shape;556;p35"/>
            <p:cNvPicPr preferRelativeResize="0"/>
            <p:nvPr/>
          </p:nvPicPr>
          <p:blipFill rotWithShape="1">
            <a:blip r:embed="rId9">
              <a:alphaModFix amt="45000"/>
            </a:blip>
            <a:srcRect b="0" l="0" r="0" t="0"/>
            <a:stretch/>
          </p:blipFill>
          <p:spPr>
            <a:xfrm>
              <a:off x="13066575" y="1880587"/>
              <a:ext cx="1621786" cy="1018482"/>
            </a:xfrm>
            <a:prstGeom prst="rect">
              <a:avLst/>
            </a:prstGeom>
            <a:noFill/>
            <a:ln>
              <a:noFill/>
            </a:ln>
          </p:spPr>
        </p:pic>
        <p:pic>
          <p:nvPicPr>
            <p:cNvPr id="557" name="Google Shape;557;p35"/>
            <p:cNvPicPr preferRelativeResize="0"/>
            <p:nvPr/>
          </p:nvPicPr>
          <p:blipFill rotWithShape="1">
            <a:blip r:embed="rId10">
              <a:alphaModFix amt="45000"/>
            </a:blip>
            <a:srcRect b="0" l="0" r="0" t="0"/>
            <a:stretch/>
          </p:blipFill>
          <p:spPr>
            <a:xfrm>
              <a:off x="10579459" y="1894723"/>
              <a:ext cx="1439749" cy="961752"/>
            </a:xfrm>
            <a:prstGeom prst="rect">
              <a:avLst/>
            </a:prstGeom>
            <a:noFill/>
            <a:ln>
              <a:noFill/>
            </a:ln>
          </p:spPr>
        </p:pic>
        <p:pic>
          <p:nvPicPr>
            <p:cNvPr id="558" name="Google Shape;558;p35"/>
            <p:cNvPicPr preferRelativeResize="0"/>
            <p:nvPr/>
          </p:nvPicPr>
          <p:blipFill rotWithShape="1">
            <a:blip r:embed="rId11">
              <a:alphaModFix amt="45000"/>
            </a:blip>
            <a:srcRect b="0" l="0" r="0" t="0"/>
            <a:stretch/>
          </p:blipFill>
          <p:spPr>
            <a:xfrm>
              <a:off x="8103342" y="1944664"/>
              <a:ext cx="1428750" cy="954405"/>
            </a:xfrm>
            <a:prstGeom prst="rect">
              <a:avLst/>
            </a:prstGeom>
            <a:noFill/>
            <a:ln>
              <a:noFill/>
            </a:ln>
          </p:spPr>
        </p:pic>
        <p:pic>
          <p:nvPicPr>
            <p:cNvPr id="559" name="Google Shape;559;p35"/>
            <p:cNvPicPr preferRelativeResize="0"/>
            <p:nvPr/>
          </p:nvPicPr>
          <p:blipFill rotWithShape="1">
            <a:blip r:embed="rId12">
              <a:alphaModFix amt="45000"/>
            </a:blip>
            <a:srcRect b="0" l="0" r="0" t="0"/>
            <a:stretch/>
          </p:blipFill>
          <p:spPr>
            <a:xfrm>
              <a:off x="15771484" y="1946839"/>
              <a:ext cx="1506939" cy="904163"/>
            </a:xfrm>
            <a:prstGeom prst="rect">
              <a:avLst/>
            </a:prstGeom>
            <a:noFill/>
            <a:ln>
              <a:noFill/>
            </a:ln>
          </p:spPr>
        </p:pic>
      </p:grpSp>
      <p:sp>
        <p:nvSpPr>
          <p:cNvPr id="560" name="Google Shape;560;p35"/>
          <p:cNvSpPr txBox="1"/>
          <p:nvPr/>
        </p:nvSpPr>
        <p:spPr>
          <a:xfrm>
            <a:off x="3774472" y="402761"/>
            <a:ext cx="139905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Tipi di scuole in Europa</a:t>
            </a:r>
            <a:endParaRPr sz="8000">
              <a:solidFill>
                <a:schemeClr val="lt1"/>
              </a:solidFill>
              <a:latin typeface="Anton"/>
              <a:ea typeface="Anton"/>
              <a:cs typeface="Anton"/>
              <a:sym typeface="Anton"/>
            </a:endParaRPr>
          </a:p>
        </p:txBody>
      </p:sp>
      <p:sp>
        <p:nvSpPr>
          <p:cNvPr id="561" name="Google Shape;561;p35"/>
          <p:cNvSpPr txBox="1"/>
          <p:nvPr/>
        </p:nvSpPr>
        <p:spPr>
          <a:xfrm>
            <a:off x="3314975" y="1855550"/>
            <a:ext cx="13697700" cy="132360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lt1"/>
              </a:buClr>
              <a:buSzPts val="4000"/>
              <a:buFont typeface="Quicksand Medium"/>
              <a:buChar char="•"/>
            </a:pPr>
            <a:r>
              <a:rPr lang="en-GB" sz="4000">
                <a:solidFill>
                  <a:schemeClr val="lt1"/>
                </a:solidFill>
                <a:latin typeface="Quicksand Medium"/>
                <a:ea typeface="Quicksand Medium"/>
                <a:cs typeface="Quicksand Medium"/>
                <a:sym typeface="Quicksand Medium"/>
              </a:rPr>
              <a:t>D</a:t>
            </a:r>
            <a:r>
              <a:rPr lang="en-GB" sz="4000">
                <a:solidFill>
                  <a:schemeClr val="lt1"/>
                </a:solidFill>
                <a:latin typeface="Quicksand Medium"/>
                <a:ea typeface="Quicksand Medium"/>
                <a:cs typeface="Quicksand Medium"/>
                <a:sym typeface="Quicksand Medium"/>
              </a:rPr>
              <a:t>iversi tipi di scuole all'interno di ogni paese e regione</a:t>
            </a:r>
            <a:endParaRPr>
              <a:latin typeface="Quicksand Medium"/>
              <a:ea typeface="Quicksand Medium"/>
              <a:cs typeface="Quicksand Medium"/>
              <a:sym typeface="Quicksand Medium"/>
            </a:endParaRPr>
          </a:p>
          <a:p>
            <a:pPr indent="-457200" lvl="0" marL="457200" marR="0" rtl="0" algn="l">
              <a:spcBef>
                <a:spcPts val="0"/>
              </a:spcBef>
              <a:spcAft>
                <a:spcPts val="0"/>
              </a:spcAft>
              <a:buClr>
                <a:schemeClr val="lt1"/>
              </a:buClr>
              <a:buSzPts val="4000"/>
              <a:buFont typeface="Quicksand Medium"/>
              <a:buChar char="•"/>
            </a:pPr>
            <a:r>
              <a:rPr lang="en-GB" sz="4000">
                <a:solidFill>
                  <a:schemeClr val="lt1"/>
                </a:solidFill>
                <a:latin typeface="Quicksand Medium"/>
                <a:ea typeface="Quicksand Medium"/>
                <a:cs typeface="Quicksand Medium"/>
                <a:sym typeface="Quicksand Medium"/>
              </a:rPr>
              <a:t>TRE modelli principali: </a:t>
            </a:r>
            <a:endParaRPr>
              <a:latin typeface="Quicksand Medium"/>
              <a:ea typeface="Quicksand Medium"/>
              <a:cs typeface="Quicksand Medium"/>
              <a:sym typeface="Quicksand Medium"/>
            </a:endParaRPr>
          </a:p>
        </p:txBody>
      </p:sp>
      <p:sp>
        <p:nvSpPr>
          <p:cNvPr id="562" name="Google Shape;562;p35"/>
          <p:cNvSpPr txBox="1"/>
          <p:nvPr/>
        </p:nvSpPr>
        <p:spPr>
          <a:xfrm>
            <a:off x="292029" y="3452138"/>
            <a:ext cx="5396400" cy="4094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GB" sz="3800">
                <a:solidFill>
                  <a:schemeClr val="lt1"/>
                </a:solidFill>
                <a:latin typeface="Quicksand"/>
                <a:ea typeface="Quicksand"/>
                <a:cs typeface="Quicksand"/>
                <a:sym typeface="Quicksand"/>
              </a:rPr>
              <a:t>a)</a:t>
            </a:r>
            <a:endParaRPr sz="1200">
              <a:latin typeface="Quicksand"/>
              <a:ea typeface="Quicksand"/>
              <a:cs typeface="Quicksand"/>
              <a:sym typeface="Quicksand"/>
            </a:endParaRPr>
          </a:p>
          <a:p>
            <a:pPr indent="0" lvl="0" marL="0" marR="0" rtl="0" algn="ctr">
              <a:spcBef>
                <a:spcPts val="0"/>
              </a:spcBef>
              <a:spcAft>
                <a:spcPts val="0"/>
              </a:spcAft>
              <a:buNone/>
            </a:pPr>
            <a:r>
              <a:rPr b="1" lang="en-GB" sz="3800">
                <a:solidFill>
                  <a:schemeClr val="lt1"/>
                </a:solidFill>
                <a:latin typeface="Quicksand"/>
                <a:ea typeface="Quicksand"/>
                <a:cs typeface="Quicksand"/>
                <a:sym typeface="Quicksand"/>
              </a:rPr>
              <a:t>Scuole specializzate per sordi</a:t>
            </a:r>
            <a:br>
              <a:rPr lang="en-GB" sz="3800">
                <a:solidFill>
                  <a:schemeClr val="lt1"/>
                </a:solidFill>
                <a:latin typeface="Quicksand"/>
                <a:ea typeface="Quicksand"/>
                <a:cs typeface="Quicksand"/>
                <a:sym typeface="Quicksand"/>
              </a:rPr>
            </a:br>
            <a:r>
              <a:rPr lang="en-GB" sz="3800">
                <a:solidFill>
                  <a:schemeClr val="lt1"/>
                </a:solidFill>
                <a:latin typeface="Quicksand"/>
                <a:ea typeface="Quicksand"/>
                <a:cs typeface="Quicksand"/>
                <a:sym typeface="Quicksand"/>
              </a:rPr>
              <a:t>Lingua di insegnamento: principalmente </a:t>
            </a:r>
            <a:br>
              <a:rPr lang="en-GB" sz="3800">
                <a:solidFill>
                  <a:schemeClr val="lt1"/>
                </a:solidFill>
                <a:latin typeface="Quicksand"/>
                <a:ea typeface="Quicksand"/>
                <a:cs typeface="Quicksand"/>
                <a:sym typeface="Quicksand"/>
              </a:rPr>
            </a:br>
            <a:r>
              <a:rPr lang="en-GB" sz="3800">
                <a:solidFill>
                  <a:schemeClr val="lt1"/>
                </a:solidFill>
                <a:latin typeface="Quicksand"/>
                <a:ea typeface="Quicksand"/>
                <a:cs typeface="Quicksand"/>
                <a:sym typeface="Quicksand"/>
              </a:rPr>
              <a:t>la lingua dei segni</a:t>
            </a:r>
            <a:endParaRPr sz="1200">
              <a:latin typeface="Quicksand"/>
              <a:ea typeface="Quicksand"/>
              <a:cs typeface="Quicksand"/>
              <a:sym typeface="Quicksa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36"/>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68" name="Google Shape;568;p36"/>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36"/>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70" name="Google Shape;570;p36"/>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71" name="Google Shape;571;p36"/>
          <p:cNvGrpSpPr/>
          <p:nvPr/>
        </p:nvGrpSpPr>
        <p:grpSpPr>
          <a:xfrm>
            <a:off x="700091" y="8089533"/>
            <a:ext cx="16887818" cy="967670"/>
            <a:chOff x="685800" y="1880587"/>
            <a:chExt cx="16592623" cy="1019204"/>
          </a:xfrm>
        </p:grpSpPr>
        <p:pic>
          <p:nvPicPr>
            <p:cNvPr id="572" name="Google Shape;572;p36"/>
            <p:cNvPicPr preferRelativeResize="0"/>
            <p:nvPr/>
          </p:nvPicPr>
          <p:blipFill rotWithShape="1">
            <a:blip r:embed="rId6">
              <a:alphaModFix amt="45000"/>
            </a:blip>
            <a:srcRect b="0" l="0" r="0" t="0"/>
            <a:stretch/>
          </p:blipFill>
          <p:spPr>
            <a:xfrm>
              <a:off x="685800" y="1982410"/>
              <a:ext cx="1353538" cy="904163"/>
            </a:xfrm>
            <a:prstGeom prst="rect">
              <a:avLst/>
            </a:prstGeom>
            <a:noFill/>
            <a:ln>
              <a:noFill/>
            </a:ln>
          </p:spPr>
        </p:pic>
        <p:pic>
          <p:nvPicPr>
            <p:cNvPr id="573" name="Google Shape;573;p36"/>
            <p:cNvPicPr preferRelativeResize="0"/>
            <p:nvPr/>
          </p:nvPicPr>
          <p:blipFill rotWithShape="1">
            <a:blip r:embed="rId7">
              <a:alphaModFix amt="45000"/>
            </a:blip>
            <a:srcRect b="0" l="0" r="0" t="0"/>
            <a:stretch/>
          </p:blipFill>
          <p:spPr>
            <a:xfrm>
              <a:off x="5652468" y="1962248"/>
              <a:ext cx="1403507" cy="937543"/>
            </a:xfrm>
            <a:prstGeom prst="rect">
              <a:avLst/>
            </a:prstGeom>
            <a:noFill/>
            <a:ln>
              <a:noFill/>
            </a:ln>
          </p:spPr>
        </p:pic>
        <p:pic>
          <p:nvPicPr>
            <p:cNvPr id="574" name="Google Shape;574;p36"/>
            <p:cNvPicPr preferRelativeResize="0"/>
            <p:nvPr/>
          </p:nvPicPr>
          <p:blipFill rotWithShape="1">
            <a:blip r:embed="rId8">
              <a:alphaModFix amt="45000"/>
            </a:blip>
            <a:srcRect b="0" l="0" r="0" t="0"/>
            <a:stretch/>
          </p:blipFill>
          <p:spPr>
            <a:xfrm>
              <a:off x="3086705" y="1939965"/>
              <a:ext cx="1518396" cy="911037"/>
            </a:xfrm>
            <a:prstGeom prst="rect">
              <a:avLst/>
            </a:prstGeom>
            <a:noFill/>
            <a:ln>
              <a:noFill/>
            </a:ln>
          </p:spPr>
        </p:pic>
        <p:pic>
          <p:nvPicPr>
            <p:cNvPr id="575" name="Google Shape;575;p36"/>
            <p:cNvPicPr preferRelativeResize="0"/>
            <p:nvPr/>
          </p:nvPicPr>
          <p:blipFill rotWithShape="1">
            <a:blip r:embed="rId9">
              <a:alphaModFix amt="45000"/>
            </a:blip>
            <a:srcRect b="0" l="0" r="0" t="0"/>
            <a:stretch/>
          </p:blipFill>
          <p:spPr>
            <a:xfrm>
              <a:off x="13066575" y="1880587"/>
              <a:ext cx="1621786" cy="1018482"/>
            </a:xfrm>
            <a:prstGeom prst="rect">
              <a:avLst/>
            </a:prstGeom>
            <a:noFill/>
            <a:ln>
              <a:noFill/>
            </a:ln>
          </p:spPr>
        </p:pic>
        <p:pic>
          <p:nvPicPr>
            <p:cNvPr id="576" name="Google Shape;576;p36"/>
            <p:cNvPicPr preferRelativeResize="0"/>
            <p:nvPr/>
          </p:nvPicPr>
          <p:blipFill rotWithShape="1">
            <a:blip r:embed="rId10">
              <a:alphaModFix amt="45000"/>
            </a:blip>
            <a:srcRect b="0" l="0" r="0" t="0"/>
            <a:stretch/>
          </p:blipFill>
          <p:spPr>
            <a:xfrm>
              <a:off x="10579459" y="1894723"/>
              <a:ext cx="1439749" cy="961752"/>
            </a:xfrm>
            <a:prstGeom prst="rect">
              <a:avLst/>
            </a:prstGeom>
            <a:noFill/>
            <a:ln>
              <a:noFill/>
            </a:ln>
          </p:spPr>
        </p:pic>
        <p:pic>
          <p:nvPicPr>
            <p:cNvPr id="577" name="Google Shape;577;p36"/>
            <p:cNvPicPr preferRelativeResize="0"/>
            <p:nvPr/>
          </p:nvPicPr>
          <p:blipFill rotWithShape="1">
            <a:blip r:embed="rId11">
              <a:alphaModFix amt="45000"/>
            </a:blip>
            <a:srcRect b="0" l="0" r="0" t="0"/>
            <a:stretch/>
          </p:blipFill>
          <p:spPr>
            <a:xfrm>
              <a:off x="8103342" y="1944664"/>
              <a:ext cx="1428750" cy="954405"/>
            </a:xfrm>
            <a:prstGeom prst="rect">
              <a:avLst/>
            </a:prstGeom>
            <a:noFill/>
            <a:ln>
              <a:noFill/>
            </a:ln>
          </p:spPr>
        </p:pic>
        <p:pic>
          <p:nvPicPr>
            <p:cNvPr id="578" name="Google Shape;578;p36"/>
            <p:cNvPicPr preferRelativeResize="0"/>
            <p:nvPr/>
          </p:nvPicPr>
          <p:blipFill rotWithShape="1">
            <a:blip r:embed="rId12">
              <a:alphaModFix amt="45000"/>
            </a:blip>
            <a:srcRect b="0" l="0" r="0" t="0"/>
            <a:stretch/>
          </p:blipFill>
          <p:spPr>
            <a:xfrm>
              <a:off x="15771484" y="1946839"/>
              <a:ext cx="1506939" cy="904163"/>
            </a:xfrm>
            <a:prstGeom prst="rect">
              <a:avLst/>
            </a:prstGeom>
            <a:noFill/>
            <a:ln>
              <a:noFill/>
            </a:ln>
          </p:spPr>
        </p:pic>
      </p:grpSp>
      <p:sp>
        <p:nvSpPr>
          <p:cNvPr id="579" name="Google Shape;579;p36"/>
          <p:cNvSpPr txBox="1"/>
          <p:nvPr/>
        </p:nvSpPr>
        <p:spPr>
          <a:xfrm>
            <a:off x="1044450" y="3537150"/>
            <a:ext cx="16199100" cy="341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5400">
                <a:solidFill>
                  <a:schemeClr val="lt1"/>
                </a:solidFill>
                <a:latin typeface="Quicksand Medium"/>
                <a:ea typeface="Quicksand Medium"/>
                <a:cs typeface="Quicksand Medium"/>
                <a:sym typeface="Quicksand Medium"/>
              </a:rPr>
              <a:t>→</a:t>
            </a:r>
            <a:r>
              <a:rPr lang="en-GB" sz="5400">
                <a:solidFill>
                  <a:schemeClr val="lt1"/>
                </a:solidFill>
                <a:latin typeface="Quicksand Medium"/>
                <a:ea typeface="Quicksand Medium"/>
                <a:cs typeface="Quicksand Medium"/>
                <a:sym typeface="Quicksand Medium"/>
              </a:rPr>
              <a:t> </a:t>
            </a:r>
            <a:r>
              <a:rPr lang="en-GB" sz="5400">
                <a:solidFill>
                  <a:schemeClr val="lt1"/>
                </a:solidFill>
                <a:latin typeface="Quicksand Medium"/>
                <a:ea typeface="Quicksand Medium"/>
                <a:cs typeface="Quicksand Medium"/>
                <a:sym typeface="Quicksand Medium"/>
              </a:rPr>
              <a:t>è il risultato dei cambiamenti sociali, scientifici ed educativi che hanno influenzato la percezione e il supporto delle persone sorde nella società.</a:t>
            </a:r>
            <a:br>
              <a:rPr lang="en-GB" sz="5400">
                <a:solidFill>
                  <a:schemeClr val="lt1"/>
                </a:solidFill>
                <a:latin typeface="Quicksand Medium"/>
                <a:ea typeface="Quicksand Medium"/>
                <a:cs typeface="Quicksand Medium"/>
                <a:sym typeface="Quicksand Medium"/>
              </a:rPr>
            </a:br>
            <a:endParaRPr sz="5400">
              <a:solidFill>
                <a:schemeClr val="lt1"/>
              </a:solidFill>
              <a:latin typeface="Quicksand Medium"/>
              <a:ea typeface="Quicksand Medium"/>
              <a:cs typeface="Quicksand Medium"/>
              <a:sym typeface="Quicksand Medium"/>
            </a:endParaRPr>
          </a:p>
        </p:txBody>
      </p:sp>
      <p:sp>
        <p:nvSpPr>
          <p:cNvPr id="580" name="Google Shape;580;p36"/>
          <p:cNvSpPr txBox="1"/>
          <p:nvPr/>
        </p:nvSpPr>
        <p:spPr>
          <a:xfrm>
            <a:off x="1187975" y="1898575"/>
            <a:ext cx="161991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Tendenza verso l'educazione inclusiva</a:t>
            </a:r>
            <a:endParaRPr sz="8000">
              <a:solidFill>
                <a:schemeClr val="lt1"/>
              </a:solidFill>
              <a:latin typeface="Anton"/>
              <a:ea typeface="Anton"/>
              <a:cs typeface="Anton"/>
              <a:sym typeface="Anto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38"/>
          <p:cNvSpPr/>
          <p:nvPr/>
        </p:nvSpPr>
        <p:spPr>
          <a:xfrm>
            <a:off x="0" y="0"/>
            <a:ext cx="3499765" cy="10288692"/>
          </a:xfrm>
          <a:custGeom>
            <a:rect b="b" l="l" r="r" t="t"/>
            <a:pathLst>
              <a:path extrusionOk="0" h="2709333" w="769602">
                <a:moveTo>
                  <a:pt x="0" y="0"/>
                </a:moveTo>
                <a:lnTo>
                  <a:pt x="769602" y="0"/>
                </a:lnTo>
                <a:lnTo>
                  <a:pt x="769602" y="2709333"/>
                </a:lnTo>
                <a:lnTo>
                  <a:pt x="0" y="2709333"/>
                </a:lnTo>
                <a:close/>
              </a:path>
            </a:pathLst>
          </a:custGeom>
          <a:solidFill>
            <a:srgbClr val="843F9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6" name="Google Shape;586;p38"/>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38"/>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8" name="Google Shape;588;p38"/>
          <p:cNvSpPr txBox="1"/>
          <p:nvPr/>
        </p:nvSpPr>
        <p:spPr>
          <a:xfrm>
            <a:off x="6165541" y="2382050"/>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Grazie!</a:t>
            </a:r>
            <a:endParaRPr/>
          </a:p>
        </p:txBody>
      </p:sp>
      <p:sp>
        <p:nvSpPr>
          <p:cNvPr id="589" name="Google Shape;589;p38"/>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39"/>
          <p:cNvSpPr/>
          <p:nvPr/>
        </p:nvSpPr>
        <p:spPr>
          <a:xfrm>
            <a:off x="14798745" y="9361180"/>
            <a:ext cx="3368769" cy="750955"/>
          </a:xfrm>
          <a:custGeom>
            <a:rect b="b" l="l" r="r" t="t"/>
            <a:pathLst>
              <a:path extrusionOk="0" h="750955" w="3368769">
                <a:moveTo>
                  <a:pt x="0" y="0"/>
                </a:moveTo>
                <a:lnTo>
                  <a:pt x="3368769" y="0"/>
                </a:lnTo>
                <a:lnTo>
                  <a:pt x="3368769" y="750955"/>
                </a:lnTo>
                <a:lnTo>
                  <a:pt x="0" y="75095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95" name="Google Shape;595;p39"/>
          <p:cNvSpPr/>
          <p:nvPr/>
        </p:nvSpPr>
        <p:spPr>
          <a:xfrm>
            <a:off x="0" y="0"/>
            <a:ext cx="3610309" cy="2030799"/>
          </a:xfrm>
          <a:custGeom>
            <a:rect b="b" l="l" r="r" t="t"/>
            <a:pathLst>
              <a:path extrusionOk="0" h="2030799" w="3610309">
                <a:moveTo>
                  <a:pt x="0" y="0"/>
                </a:moveTo>
                <a:lnTo>
                  <a:pt x="3610309" y="0"/>
                </a:lnTo>
                <a:lnTo>
                  <a:pt x="3610309" y="2030799"/>
                </a:lnTo>
                <a:lnTo>
                  <a:pt x="0" y="20307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6" name="Google Shape;596;p39"/>
          <p:cNvSpPr txBox="1"/>
          <p:nvPr/>
        </p:nvSpPr>
        <p:spPr>
          <a:xfrm>
            <a:off x="1969025" y="3429000"/>
            <a:ext cx="15290400" cy="569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800">
                <a:solidFill>
                  <a:schemeClr val="lt1"/>
                </a:solidFill>
                <a:latin typeface="Quicksand"/>
                <a:ea typeface="Quicksand"/>
                <a:cs typeface="Quicksand"/>
                <a:sym typeface="Quicksand"/>
              </a:rPr>
              <a:t>Dotter, F./Jarmer, H./Huber, L. (2019): “Die Relikte von Oralismus und Behindertendiskriminierung in Österreich”. In: Schmidt, M./Werner, A. (Hg.): </a:t>
            </a:r>
            <a:r>
              <a:rPr i="1" lang="en-GB" sz="2800">
                <a:solidFill>
                  <a:schemeClr val="lt1"/>
                </a:solidFill>
                <a:latin typeface="Quicksand"/>
                <a:ea typeface="Quicksand"/>
                <a:cs typeface="Quicksand"/>
                <a:sym typeface="Quicksand"/>
              </a:rPr>
              <a:t>Zwischen Fremdbestimmung und Autonomie. Neue Impulse zur Gehörlosengeschichte in Deutschland, Österreich und der Schweiz</a:t>
            </a:r>
            <a:r>
              <a:rPr lang="en-GB" sz="2800">
                <a:solidFill>
                  <a:schemeClr val="lt1"/>
                </a:solidFill>
                <a:latin typeface="Quicksand"/>
                <a:ea typeface="Quicksand"/>
                <a:cs typeface="Quicksand"/>
                <a:sym typeface="Quicksand"/>
              </a:rPr>
              <a:t>. Bielefeld: transcript, S. 371-421.</a:t>
            </a:r>
            <a:endParaRPr sz="2800"/>
          </a:p>
          <a:p>
            <a:pPr indent="0" lvl="0" marL="0" marR="0" rtl="0" algn="l">
              <a:spcBef>
                <a:spcPts val="0"/>
              </a:spcBef>
              <a:spcAft>
                <a:spcPts val="0"/>
              </a:spcAft>
              <a:buNone/>
            </a:pPr>
            <a:r>
              <a:t/>
            </a:r>
            <a:endParaRPr sz="2800">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2800">
                <a:solidFill>
                  <a:schemeClr val="lt1"/>
                </a:solidFill>
                <a:latin typeface="Quicksand"/>
                <a:ea typeface="Quicksand"/>
                <a:cs typeface="Quicksand"/>
                <a:sym typeface="Quicksand"/>
              </a:rPr>
              <a:t>Monaghan, L. (2016): “Deaf Education History. Milan 1880”. In: In: Gertz, G./Boudreault, P. (Hg.): </a:t>
            </a:r>
            <a:r>
              <a:rPr i="1" lang="en-GB" sz="2800">
                <a:solidFill>
                  <a:schemeClr val="lt1"/>
                </a:solidFill>
                <a:latin typeface="Quicksand"/>
                <a:ea typeface="Quicksand"/>
                <a:cs typeface="Quicksand"/>
                <a:sym typeface="Quicksand"/>
              </a:rPr>
              <a:t>The Sage Deaf Studies Encyclopedia</a:t>
            </a:r>
            <a:r>
              <a:rPr lang="en-GB" sz="2800">
                <a:solidFill>
                  <a:schemeClr val="lt1"/>
                </a:solidFill>
                <a:latin typeface="Quicksand"/>
                <a:ea typeface="Quicksand"/>
                <a:cs typeface="Quicksand"/>
                <a:sym typeface="Quicksand"/>
              </a:rPr>
              <a:t>. Los Angeles: SAGE, S. 173-177.</a:t>
            </a:r>
            <a:endParaRPr sz="2800"/>
          </a:p>
          <a:p>
            <a:pPr indent="0" lvl="0" marL="0" marR="0" rtl="0" algn="l">
              <a:spcBef>
                <a:spcPts val="0"/>
              </a:spcBef>
              <a:spcAft>
                <a:spcPts val="0"/>
              </a:spcAft>
              <a:buNone/>
            </a:pPr>
            <a:r>
              <a:t/>
            </a:r>
            <a:endParaRPr sz="2800">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2800">
                <a:solidFill>
                  <a:schemeClr val="lt1"/>
                </a:solidFill>
                <a:latin typeface="Quicksand"/>
                <a:ea typeface="Quicksand"/>
                <a:cs typeface="Quicksand"/>
                <a:sym typeface="Quicksand"/>
              </a:rPr>
              <a:t>Nieves, B. (2016): “Deaf Education History. Pre-1880”. In: Gertz, G./Boudreault, P. (Hg.): </a:t>
            </a:r>
            <a:r>
              <a:rPr i="1" lang="en-GB" sz="2800">
                <a:solidFill>
                  <a:schemeClr val="lt1"/>
                </a:solidFill>
                <a:latin typeface="Quicksand"/>
                <a:ea typeface="Quicksand"/>
                <a:cs typeface="Quicksand"/>
                <a:sym typeface="Quicksand"/>
              </a:rPr>
              <a:t>The Sage Deaf Studies Encyclopedia.</a:t>
            </a:r>
            <a:r>
              <a:rPr lang="en-GB" sz="2800">
                <a:solidFill>
                  <a:schemeClr val="lt1"/>
                </a:solidFill>
                <a:latin typeface="Quicksand"/>
                <a:ea typeface="Quicksand"/>
                <a:cs typeface="Quicksand"/>
                <a:sym typeface="Quicksand"/>
              </a:rPr>
              <a:t> Los Angeles: SAGE, S. 182-186.</a:t>
            </a:r>
            <a:endParaRPr sz="2800">
              <a:solidFill>
                <a:schemeClr val="lt1"/>
              </a:solidFill>
              <a:latin typeface="Quicksand"/>
              <a:ea typeface="Quicksand"/>
              <a:cs typeface="Quicksand"/>
              <a:sym typeface="Quicksand"/>
            </a:endParaRPr>
          </a:p>
          <a:p>
            <a:pPr indent="0" lvl="0" marL="0" marR="0" rtl="0" algn="l">
              <a:spcBef>
                <a:spcPts val="0"/>
              </a:spcBef>
              <a:spcAft>
                <a:spcPts val="0"/>
              </a:spcAft>
              <a:buNone/>
            </a:pPr>
            <a:r>
              <a:t/>
            </a:r>
            <a:endParaRPr sz="2800">
              <a:solidFill>
                <a:schemeClr val="lt1"/>
              </a:solidFill>
              <a:latin typeface="Quicksand"/>
              <a:ea typeface="Quicksand"/>
              <a:cs typeface="Quicksand"/>
              <a:sym typeface="Quicksand"/>
            </a:endParaRPr>
          </a:p>
          <a:p>
            <a:pPr indent="0" lvl="0" marL="0" marR="0" rtl="0" algn="l">
              <a:spcBef>
                <a:spcPts val="0"/>
              </a:spcBef>
              <a:spcAft>
                <a:spcPts val="0"/>
              </a:spcAft>
              <a:buNone/>
            </a:pPr>
            <a:r>
              <a:rPr lang="en-GB" sz="2800">
                <a:solidFill>
                  <a:schemeClr val="lt1"/>
                </a:solidFill>
                <a:latin typeface="Quicksand"/>
                <a:ea typeface="Quicksand"/>
                <a:cs typeface="Quicksand"/>
                <a:sym typeface="Quicksand"/>
              </a:rPr>
              <a:t>Sacks, O. (1989). </a:t>
            </a:r>
            <a:r>
              <a:rPr i="1" lang="en-GB" sz="2800">
                <a:solidFill>
                  <a:schemeClr val="lt1"/>
                </a:solidFill>
                <a:latin typeface="Quicksand"/>
                <a:ea typeface="Quicksand"/>
                <a:cs typeface="Quicksand"/>
                <a:sym typeface="Quicksand"/>
              </a:rPr>
              <a:t>Seeing Voices: A Journey Into the World of the Deaf</a:t>
            </a:r>
            <a:r>
              <a:rPr lang="en-GB" sz="2800">
                <a:solidFill>
                  <a:schemeClr val="lt1"/>
                </a:solidFill>
                <a:latin typeface="Quicksand"/>
                <a:ea typeface="Quicksand"/>
                <a:cs typeface="Quicksand"/>
                <a:sym typeface="Quicksand"/>
              </a:rPr>
              <a:t>. Harvard University Press</a:t>
            </a:r>
            <a:endParaRPr sz="2800">
              <a:solidFill>
                <a:schemeClr val="lt1"/>
              </a:solidFill>
              <a:latin typeface="Quicksand"/>
              <a:ea typeface="Quicksand"/>
              <a:cs typeface="Quicksand"/>
              <a:sym typeface="Quicksand"/>
            </a:endParaRPr>
          </a:p>
        </p:txBody>
      </p:sp>
      <p:sp>
        <p:nvSpPr>
          <p:cNvPr id="597" name="Google Shape;597;p39"/>
          <p:cNvSpPr/>
          <p:nvPr/>
        </p:nvSpPr>
        <p:spPr>
          <a:xfrm>
            <a:off x="14705525" y="9364430"/>
            <a:ext cx="3354190" cy="747705"/>
          </a:xfrm>
          <a:custGeom>
            <a:rect b="b" l="l" r="r" t="t"/>
            <a:pathLst>
              <a:path extrusionOk="0" h="747705" w="3354190">
                <a:moveTo>
                  <a:pt x="0" y="0"/>
                </a:moveTo>
                <a:lnTo>
                  <a:pt x="3354190" y="0"/>
                </a:lnTo>
                <a:lnTo>
                  <a:pt x="3354190" y="747705"/>
                </a:lnTo>
                <a:lnTo>
                  <a:pt x="0" y="74770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98" name="Google Shape;598;p39"/>
          <p:cNvSpPr/>
          <p:nvPr/>
        </p:nvSpPr>
        <p:spPr>
          <a:xfrm>
            <a:off x="0" y="4263"/>
            <a:ext cx="3586632" cy="2015986"/>
          </a:xfrm>
          <a:custGeom>
            <a:rect b="b" l="l" r="r" t="t"/>
            <a:pathLst>
              <a:path extrusionOk="0" h="2015986" w="3586632">
                <a:moveTo>
                  <a:pt x="0" y="0"/>
                </a:moveTo>
                <a:lnTo>
                  <a:pt x="3586632" y="0"/>
                </a:lnTo>
                <a:lnTo>
                  <a:pt x="3586632" y="2015985"/>
                </a:lnTo>
                <a:lnTo>
                  <a:pt x="0" y="201598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9" name="Google Shape;599;p39"/>
          <p:cNvSpPr txBox="1"/>
          <p:nvPr/>
        </p:nvSpPr>
        <p:spPr>
          <a:xfrm>
            <a:off x="2133600" y="1777075"/>
            <a:ext cx="131568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GB" sz="8000">
                <a:solidFill>
                  <a:schemeClr val="lt1"/>
                </a:solidFill>
                <a:latin typeface="Anton"/>
                <a:ea typeface="Anton"/>
                <a:cs typeface="Anton"/>
                <a:sym typeface="Anton"/>
              </a:rPr>
              <a:t>Bibliografia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