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0287000" cx="18288000"/>
  <p:notesSz cx="6858000" cy="9144000"/>
  <p:embeddedFontLst>
    <p:embeddedFont>
      <p:font typeface="Anton"/>
      <p:regular r:id="rId43"/>
    </p:embeddedFont>
    <p:embeddedFont>
      <p:font typeface="Play"/>
      <p:regular r:id="rId44"/>
      <p:bold r:id="rId45"/>
    </p:embeddedFont>
    <p:embeddedFont>
      <p:font typeface="Quicksand"/>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8" roundtripDataSignature="AMtx7mhTwbFzeSAyVBGjBV2uYeW4ucso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Play-regular.fntdata"/><Relationship Id="rId21" Type="http://schemas.openxmlformats.org/officeDocument/2006/relationships/slide" Target="slides/slide16.xml"/><Relationship Id="rId43" Type="http://schemas.openxmlformats.org/officeDocument/2006/relationships/font" Target="fonts/Anton-regular.fntdata"/><Relationship Id="rId24" Type="http://schemas.openxmlformats.org/officeDocument/2006/relationships/slide" Target="slides/slide19.xml"/><Relationship Id="rId46" Type="http://schemas.openxmlformats.org/officeDocument/2006/relationships/font" Target="fonts/Quicksand-regular.fntdata"/><Relationship Id="rId23" Type="http://schemas.openxmlformats.org/officeDocument/2006/relationships/slide" Target="slides/slide18.xml"/><Relationship Id="rId45" Type="http://schemas.openxmlformats.org/officeDocument/2006/relationships/font" Target="fonts/Pl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customschemas.google.com/relationships/presentationmetadata" Target="metadata"/><Relationship Id="rId25" Type="http://schemas.openxmlformats.org/officeDocument/2006/relationships/slide" Target="slides/slide20.xml"/><Relationship Id="rId47" Type="http://schemas.openxmlformats.org/officeDocument/2006/relationships/font" Target="fonts/Quicksand-bold.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merican_School_for_the_Deaf"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Er zijn maar weinig historische documenten over het onderwijs aan dove mensen in het oude Griekenland en Rome. </a:t>
            </a:r>
            <a:r>
              <a:rPr lang="en-GB" sz="1800">
                <a:solidFill>
                  <a:srgbClr val="00B050"/>
                </a:solidFill>
                <a:latin typeface="Play"/>
                <a:ea typeface="Play"/>
                <a:cs typeface="Play"/>
                <a:sym typeface="Play"/>
              </a:rPr>
              <a:t>In het oude Griekenland waren filosofen zoals Aristoteles van mening dat taal noodzakelijk was voor het denken en redeneren. Omdat dove mensen niet konden spreken, werden ze vaak beschouwd als niet in staat tot rationeel denken en werd hun de toegang tot onderwijs en maatschappelijke participatie ontzegd. Deze opvatting heeft eeuwenlang de houding ten opzichte van dove mensen beïnvloed. </a:t>
            </a:r>
            <a:r>
              <a:rPr lang="en-GB" sz="1800">
                <a:latin typeface="Play"/>
                <a:ea typeface="Play"/>
                <a:cs typeface="Play"/>
                <a:sym typeface="Play"/>
              </a:rPr>
              <a:t>Aangenomen wordt dat </a:t>
            </a:r>
            <a:r>
              <a:rPr b="1" lang="en-GB" sz="1800">
                <a:latin typeface="Play"/>
                <a:ea typeface="Play"/>
                <a:cs typeface="Play"/>
                <a:sym typeface="Play"/>
              </a:rPr>
              <a:t>Aristoteles </a:t>
            </a:r>
            <a:r>
              <a:rPr lang="en-GB" sz="1800">
                <a:latin typeface="Play"/>
                <a:ea typeface="Play"/>
                <a:cs typeface="Play"/>
                <a:sym typeface="Play"/>
              </a:rPr>
              <a:t>rond 355 v.Chr. beweerde dat dove mensen geen verstand hadden en niet in staat waren om te leren. Hij rechtvaardigde dit door te suggereren dat er een direct verband bestond tussen het vermogen om te leren en het vermogen om te spreken. Deze theorie werd gebruikt als basis voor wetten die dove mensen tot "niet-personen" verklaarden, waardoor ze geen eigendom konden bezitten of trouwen.</a:t>
            </a:r>
            <a:endParaRPr/>
          </a:p>
        </p:txBody>
      </p:sp>
      <p:sp>
        <p:nvSpPr>
          <p:cNvPr id="131" name="Google Shape;13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d893a93e8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3d893a93e89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Er zijn maar weinig historische documenten over het onderwijs aan dove mensen in het oude Griekenland en Rome. </a:t>
            </a:r>
            <a:r>
              <a:rPr lang="en-GB" sz="1800">
                <a:solidFill>
                  <a:srgbClr val="00B050"/>
                </a:solidFill>
                <a:latin typeface="Play"/>
                <a:ea typeface="Play"/>
                <a:cs typeface="Play"/>
                <a:sym typeface="Play"/>
              </a:rPr>
              <a:t>In het oude Griekenland waren filosofen zoals Aristoteles van mening dat taal noodzakelijk was voor het denken en redeneren. Omdat dove mensen niet konden spreken, werden ze vaak beschouwd als niet in staat tot rationeel denken en werd hun de toegang tot onderwijs en maatschappelijke participatie ontzegd. Deze opvatting heeft eeuwenlang de houding ten opzichte van dove mensen beïnvloed. </a:t>
            </a:r>
            <a:r>
              <a:rPr lang="en-GB" sz="1800">
                <a:latin typeface="Play"/>
                <a:ea typeface="Play"/>
                <a:cs typeface="Play"/>
                <a:sym typeface="Play"/>
              </a:rPr>
              <a:t>Aangenomen wordt dat </a:t>
            </a:r>
            <a:r>
              <a:rPr b="1" lang="en-GB" sz="1800">
                <a:latin typeface="Play"/>
                <a:ea typeface="Play"/>
                <a:cs typeface="Play"/>
                <a:sym typeface="Play"/>
              </a:rPr>
              <a:t>Aristoteles </a:t>
            </a:r>
            <a:r>
              <a:rPr lang="en-GB" sz="1800">
                <a:latin typeface="Play"/>
                <a:ea typeface="Play"/>
                <a:cs typeface="Play"/>
                <a:sym typeface="Play"/>
              </a:rPr>
              <a:t>rond 355 v.Chr. beweerde dat dove mensen geen verstand hadden en niet in staat waren om te leren. Hij rechtvaardigde dit door te suggereren dat er een direct verband bestond tussen het vermogen om te leren en het vermogen om te spreken. Deze theorie werd gebruikt als basis voor wetten die dove mensen tot "niet-personen" verklaarden, waardoor ze geen eigendom konden bezitten of trouwen.</a:t>
            </a:r>
            <a:endParaRPr/>
          </a:p>
        </p:txBody>
      </p:sp>
      <p:sp>
        <p:nvSpPr>
          <p:cNvPr id="143" name="Google Shape;143;g3d893a93e89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Uit bovenstaande citaten van gerenommeerde wetenschappers en filosofen blijkt dat dove mensen in de oudheid werden geminacht en zelfs werden beschouwd als door God gestraft.</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159" name="Google Shape;15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Het oude Rome hanteerde een iets genuanceerder standpunt. Hoewel </a:t>
            </a:r>
            <a:r>
              <a:rPr b="1" lang="en-GB" sz="1800">
                <a:solidFill>
                  <a:srgbClr val="00B050"/>
                </a:solidFill>
                <a:latin typeface="Play"/>
                <a:ea typeface="Play"/>
                <a:cs typeface="Play"/>
                <a:sym typeface="Play"/>
              </a:rPr>
              <a:t>de</a:t>
            </a:r>
            <a:r>
              <a:rPr lang="en-GB" sz="1800">
                <a:solidFill>
                  <a:srgbClr val="00B050"/>
                </a:solidFill>
                <a:latin typeface="Play"/>
                <a:ea typeface="Play"/>
                <a:cs typeface="Play"/>
                <a:sym typeface="Play"/>
              </a:rPr>
              <a:t> Romeinse </a:t>
            </a:r>
            <a:r>
              <a:rPr b="1" lang="en-GB" sz="1800">
                <a:solidFill>
                  <a:srgbClr val="00B050"/>
                </a:solidFill>
                <a:latin typeface="Play"/>
                <a:ea typeface="Play"/>
                <a:cs typeface="Play"/>
                <a:sym typeface="Play"/>
              </a:rPr>
              <a:t>kerkvader Augustinus van Hippo </a:t>
            </a:r>
            <a:r>
              <a:rPr lang="en-GB" sz="1800">
                <a:solidFill>
                  <a:srgbClr val="00B050"/>
                </a:solidFill>
                <a:latin typeface="Play"/>
                <a:ea typeface="Play"/>
                <a:cs typeface="Play"/>
                <a:sym typeface="Play"/>
              </a:rPr>
              <a:t>(354-430) erkende dat dove mensen via gebarentaal konden communiceren, stelde hij: „Wie niet kan horen, kan niet geloven.“ – een uitspraak die een grote invloed had op het basisonderwijs voor dove mensen dat de kerk in die tijd aanbood. </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Daarentegen maakte de Romeinse keizer </a:t>
            </a:r>
            <a:r>
              <a:rPr b="1" lang="en-GB" sz="1800">
                <a:solidFill>
                  <a:srgbClr val="00B050"/>
                </a:solidFill>
                <a:latin typeface="Play"/>
                <a:ea typeface="Play"/>
                <a:cs typeface="Play"/>
                <a:sym typeface="Play"/>
              </a:rPr>
              <a:t>Justinianus I </a:t>
            </a:r>
            <a:r>
              <a:rPr lang="en-GB" sz="1800">
                <a:solidFill>
                  <a:srgbClr val="00B050"/>
                </a:solidFill>
                <a:latin typeface="Play"/>
                <a:ea typeface="Play"/>
                <a:cs typeface="Play"/>
                <a:sym typeface="Play"/>
              </a:rPr>
              <a:t>(482-565) bijvoorbeeld onderscheid tussen dove personen op basis van de vraag of ze doof geboren waren of later in hun leven doof waren geworden. Degenen die vanaf hun geboorte doof waren, werden vaak gezien als niet in staat om kennis te verwerven, terwijl degenen die later hun gehoor verloren, soms toestemming kregen om eigendommen te erven en deel te nemen aan juridische zaken (Codex Justinianus, een verzameling Romeinse wetten).</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Ondanks deze uitdagingen wijzen historische bronnen erop dat sommige dove personen hun eigen vormen van communicatie ontwikkelden, mogelijk met behulp van handgebaren en gebaren om met hun gemeenschap te communiceren. Formele onderwijs voor doven bestond in de oudheid echter vrijwel niet (Lane 1984).</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173" name="Google Shape;17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Het middeleeuwse recht was nog steeds gedeeltelijk gebaseerd op de Romeinse wetten van Justinianus. Mensen die vanaf hun geboorte doof waren, werden vaak als handelingsonbekwaam beschouwd en mochten geen overeenkomsten sluiten of erfenissen beheren. Degenen die op latere leeftijd doof waren geworden en hadden leren spreken, werden vaak als volledig handelingsbekwaam erkend. In sommige regio’s mochten dove mensen eigendommen bezitten als ze zich schriftelijk konden uitdrukken.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Maar gebarentalen speelden in die tijd geen rol </a:t>
            </a:r>
            <a:r>
              <a:rPr lang="en-GB" sz="1800">
                <a:solidFill>
                  <a:srgbClr val="00B050"/>
                </a:solidFill>
                <a:latin typeface="Play"/>
                <a:ea typeface="Play"/>
                <a:cs typeface="Play"/>
                <a:sym typeface="Play"/>
              </a:rPr>
              <a:t>in het onderwijs aan doven</a:t>
            </a:r>
            <a:r>
              <a:rPr lang="en-GB" sz="1800">
                <a:latin typeface="Play"/>
                <a:ea typeface="Play"/>
                <a:cs typeface="Play"/>
                <a:sym typeface="Play"/>
              </a:rPr>
              <a:t>. Documenten over doven uit deze periode gingen meestal over wonderverhalen van religieuze genezingen. De heersende opvattingen over doofheid bepaalden het beeld van doven en hun onderwijs.</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Sommige kloosters ontwikkelden eenvoudige gebarensystemen om de strenge zwijgplicht te omzeilen, die mogelijk ook door dove personen werden gebruikt. Benedictijnse monniken gebruikten vanaf de 10e eeuw handgebaren om binnen de kloosters te communiceren. In de vroege middeleeuwen was de situatie voor dove personen vaak moeilijk, omdat ze als juridisch en educatief onbekwaam werden beschouwd. Door de inspanningen van kloosters, individuele geestelijken en geleerden raakte het besef dat dove mensen konden leren en communiceren echter geleidelijk aan ingeburgerd. Dit maakte uiteindelijk de weg vrij voor de eerste echte scholen voor doven tijdens de renaissance en de moderne tijd. De vroegste vermeldingen van geschoolde dove personen komen uit regio's in Spanje en Italië.</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184" name="Google Shape;18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Tijdens de renaissance werden pogingen ondernomen om de theorie van Aristoteles te weerleggen, en werd er actief gewerkt aan het onderwijs aan dove mensen, waarbij soms gebarentaal werd gebruikt. Onderwijzers ontwikkelden verschillende methoden om dove leerlingen les te geven.</a:t>
            </a:r>
            <a:endParaRPr/>
          </a:p>
        </p:txBody>
      </p:sp>
      <p:sp>
        <p:nvSpPr>
          <p:cNvPr id="198" name="Google Shape;19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De eerste persoon die zich waarschijnlijk bezighield met het onderwijs aan doven was de Spaanse benedictijn </a:t>
            </a:r>
            <a:r>
              <a:rPr b="1" lang="en-GB" sz="1800">
                <a:latin typeface="Play"/>
                <a:ea typeface="Play"/>
                <a:cs typeface="Play"/>
                <a:sym typeface="Play"/>
              </a:rPr>
              <a:t>Pedro Ponce de Leon </a:t>
            </a:r>
            <a:r>
              <a:rPr lang="en-GB" sz="1800">
                <a:latin typeface="Play"/>
                <a:ea typeface="Play"/>
                <a:cs typeface="Play"/>
                <a:sym typeface="Play"/>
              </a:rPr>
              <a:t>(1500-1584). In die tijd hadden alleen degenen die konden lezen, schrijven en spreken recht op erfenis. Daarom kreeg Ponce de Leon van een Spaanse edelman, wiens drie zonen doof waren, de opdracht om hen zowel de gesproken als de geschreven taal bij te brengen. Hij slaagde hierin en leverde daarmee een vroeg bewijs dat dove mensen konden lezen, schrijven, denken en spreken.</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211" name="Google Shape;21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De eerste persoon die zich waarschijnlijk bezighield met het onderwijs aan doven was de Spaanse benedictijn </a:t>
            </a:r>
            <a:r>
              <a:rPr b="1" lang="en-GB" sz="1800">
                <a:latin typeface="Play"/>
                <a:ea typeface="Play"/>
                <a:cs typeface="Play"/>
                <a:sym typeface="Play"/>
              </a:rPr>
              <a:t>Pedro Ponce de Leon </a:t>
            </a:r>
            <a:r>
              <a:rPr lang="en-GB" sz="1800">
                <a:latin typeface="Play"/>
                <a:ea typeface="Play"/>
                <a:cs typeface="Play"/>
                <a:sym typeface="Play"/>
              </a:rPr>
              <a:t>(1500-1584). In die tijd hadden alleen degenen die konden lezen, schrijven en spreken recht op erfenis. Daarom kreeg Ponce de Leon van een Spaanse edelman, wiens drie zonen doof waren, de opdracht om hen zowel de gesproken als de geschreven taal bij te brengen. Hij slaagde hierin en leverde daarmee een vroeg bewijs dat dove mensen konden lezen, schrijven, denken en spreken.</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In 1620 publiceerde Juan Pablo Bonet (1573–1633) het eerste boek over een vingeralfabet voor dove personen in Spanje. Een Engelse uitgave verscheen pas in 1885, onder de titel </a:t>
            </a:r>
            <a:r>
              <a:rPr i="1" lang="en-GB"/>
              <a:t>Simplification of the letters of the alphabet and method of teaching deaf-mutes to speak</a:t>
            </a:r>
            <a:r>
              <a:rPr lang="en-GB"/>
              <a:t>, wat de belangstelling voor dovenonderwijs in heel Europa aanzienlijk deed toenemen.</a:t>
            </a:r>
            <a:endParaRPr/>
          </a:p>
          <a:p>
            <a:pPr indent="0" lvl="0" marL="0" rtl="0" algn="l">
              <a:lnSpc>
                <a:spcPct val="100000"/>
              </a:lnSpc>
              <a:spcBef>
                <a:spcPts val="0"/>
              </a:spcBef>
              <a:spcAft>
                <a:spcPts val="0"/>
              </a:spcAft>
              <a:buSzPts val="1400"/>
              <a:buNone/>
            </a:pPr>
            <a:r>
              <a:rPr lang="en-GB"/>
              <a:t>Bonets methode hield in dat men eerst de geschreven letters leerde, vervolgens de handvormen van het vingeralfabet, en ten slotte de articulatie van klanken oefende. Hij ging ervan uit dat leerlingen zelfstandig lipleesvaardigheden zouden ontwikkelen.</a:t>
            </a:r>
            <a:endParaRPr/>
          </a:p>
          <a:p>
            <a:pPr indent="0" lvl="0" marL="0" rtl="0" algn="l">
              <a:lnSpc>
                <a:spcPct val="100000"/>
              </a:lnSpc>
              <a:spcBef>
                <a:spcPts val="0"/>
              </a:spcBef>
              <a:spcAft>
                <a:spcPts val="0"/>
              </a:spcAft>
              <a:buSzPts val="1400"/>
              <a:buNone/>
            </a:pPr>
            <a:r>
              <a:rPr lang="en-GB"/>
              <a:t>Bonet was een van de eersten die een vingeralfabet in druk vastlegde, wat van invloed was op de latere ontwikkeling van gebarentalen. Tegelijkertijd hield hij vast aan de gangbare opvatting van zijn tijd dat gebaren slechts moesten dienen als een overgangsmiddel naar de gesproken taal, in plaats van als een onafhankelijke taal te worden beschouwd.</a:t>
            </a:r>
            <a:endParaRPr/>
          </a:p>
          <a:p>
            <a:pPr indent="0" lvl="0" marL="0" rtl="0" algn="l">
              <a:lnSpc>
                <a:spcPct val="100000"/>
              </a:lnSpc>
              <a:spcBef>
                <a:spcPts val="0"/>
              </a:spcBef>
              <a:spcAft>
                <a:spcPts val="0"/>
              </a:spcAft>
              <a:buSzPts val="1400"/>
              <a:buNone/>
            </a:pPr>
            <a:r>
              <a:t/>
            </a:r>
            <a:endParaRPr/>
          </a:p>
        </p:txBody>
      </p:sp>
      <p:sp>
        <p:nvSpPr>
          <p:cNvPr id="225" name="Google Shape;22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De Zwitsers-Nederlandse arts en docent voor doven </a:t>
            </a:r>
            <a:r>
              <a:rPr b="1" lang="en-GB" sz="1800">
                <a:latin typeface="Play"/>
                <a:ea typeface="Play"/>
                <a:cs typeface="Play"/>
                <a:sym typeface="Play"/>
              </a:rPr>
              <a:t>Johann Konrad Ammann </a:t>
            </a:r>
            <a:r>
              <a:rPr lang="en-GB" sz="1800">
                <a:latin typeface="Play"/>
                <a:ea typeface="Play"/>
                <a:cs typeface="Play"/>
                <a:sym typeface="Play"/>
              </a:rPr>
              <a:t>(1669-1724) wordt beschouwd </a:t>
            </a:r>
            <a:r>
              <a:rPr lang="en-GB" sz="1800">
                <a:solidFill>
                  <a:srgbClr val="00B050"/>
                </a:solidFill>
                <a:latin typeface="Play"/>
                <a:ea typeface="Play"/>
                <a:cs typeface="Play"/>
                <a:sym typeface="Play"/>
              </a:rPr>
              <a:t>als de eerste die </a:t>
            </a:r>
            <a:r>
              <a:rPr lang="en-GB" sz="1800">
                <a:latin typeface="Play"/>
                <a:ea typeface="Play"/>
                <a:cs typeface="Play"/>
                <a:sym typeface="Play"/>
              </a:rPr>
              <a:t>een orale methode </a:t>
            </a:r>
            <a:r>
              <a:rPr lang="en-GB" sz="1800">
                <a:solidFill>
                  <a:srgbClr val="00B050"/>
                </a:solidFill>
                <a:latin typeface="Play"/>
                <a:ea typeface="Play"/>
                <a:cs typeface="Play"/>
                <a:sym typeface="Play"/>
              </a:rPr>
              <a:t>heeft </a:t>
            </a:r>
            <a:r>
              <a:rPr lang="en-GB" sz="1800">
                <a:latin typeface="Play"/>
                <a:ea typeface="Play"/>
                <a:cs typeface="Play"/>
                <a:sym typeface="Play"/>
              </a:rPr>
              <a:t>ontwikkeld: hij schreef de werken </a:t>
            </a:r>
            <a:r>
              <a:rPr i="1" lang="en-GB" sz="1800">
                <a:latin typeface="Play"/>
                <a:ea typeface="Play"/>
                <a:cs typeface="Play"/>
                <a:sym typeface="Play"/>
              </a:rPr>
              <a:t>*Surdus loquens* </a:t>
            </a:r>
            <a:r>
              <a:rPr lang="en-GB" sz="1800">
                <a:latin typeface="Play"/>
                <a:ea typeface="Play"/>
                <a:cs typeface="Play"/>
                <a:sym typeface="Play"/>
              </a:rPr>
              <a:t>("De sprekende doofstomme") en </a:t>
            </a:r>
            <a:r>
              <a:rPr i="1" lang="en-GB" sz="1800">
                <a:latin typeface="Play"/>
                <a:ea typeface="Play"/>
                <a:cs typeface="Play"/>
                <a:sym typeface="Play"/>
              </a:rPr>
              <a:t>*Dissertatio de loquela* </a:t>
            </a:r>
            <a:r>
              <a:rPr lang="en-GB" sz="1800">
                <a:latin typeface="Play"/>
                <a:ea typeface="Play"/>
                <a:cs typeface="Play"/>
                <a:sym typeface="Play"/>
              </a:rPr>
              <a:t>("Verhandeling over spraak").</a:t>
            </a:r>
            <a:endParaRPr sz="1800">
              <a:latin typeface="Play"/>
              <a:ea typeface="Play"/>
              <a:cs typeface="Play"/>
              <a:sym typeface="Play"/>
            </a:endParaRPr>
          </a:p>
        </p:txBody>
      </p:sp>
      <p:sp>
        <p:nvSpPr>
          <p:cNvPr id="238" name="Google Shape;23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b="1" lang="en-GB" sz="1800">
                <a:solidFill>
                  <a:srgbClr val="00B050"/>
                </a:solidFill>
                <a:latin typeface="Play"/>
                <a:ea typeface="Play"/>
                <a:cs typeface="Play"/>
                <a:sym typeface="Play"/>
              </a:rPr>
              <a:t>Jacob Rodrigues Pereira </a:t>
            </a:r>
            <a:r>
              <a:rPr lang="en-GB" sz="1800">
                <a:solidFill>
                  <a:srgbClr val="00B050"/>
                </a:solidFill>
                <a:latin typeface="Play"/>
                <a:ea typeface="Play"/>
                <a:cs typeface="Play"/>
                <a:sym typeface="Play"/>
              </a:rPr>
              <a:t>(1715–1780) begon in 1744 in Frankrijk les te geven aan dove leerlingen, waarmee hij de eerste leraar voor doven in dat land werd. Hoewel Pereira de gebarentaal goed beheerste, ontwikkelde hij een orale methode om zijn leerlingen te leren spreken. Volgens Oliver Sacks (2008: 50) wordt Pereira beschouwd als de "grootste oralist" van zijn tijd, omdat hij zijn leven wijdde aan het leren spreken van doven – een taak die aanzienlijke toewijding vereiste, aangezien er jaren van intensieve en zware één-op-één-instructie nodig waren om enig succes te kunnen verwachten.</a:t>
            </a:r>
            <a:endParaRPr sz="1800">
              <a:latin typeface="Play"/>
              <a:ea typeface="Play"/>
              <a:cs typeface="Play"/>
              <a:sym typeface="Play"/>
            </a:endParaRPr>
          </a:p>
        </p:txBody>
      </p:sp>
      <p:sp>
        <p:nvSpPr>
          <p:cNvPr id="252" name="Google Shape;25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chemeClr val="dk1"/>
              </a:buClr>
              <a:buSzPts val="1800"/>
              <a:buFont typeface="Quicksand"/>
              <a:buNone/>
            </a:pPr>
            <a:r>
              <a:rPr lang="en-GB" sz="1800">
                <a:latin typeface="Quicksand"/>
                <a:ea typeface="Quicksand"/>
                <a:cs typeface="Quicksand"/>
                <a:sym typeface="Quicksand"/>
              </a:rPr>
              <a:t>Terwijl veel opvoeders de nadruk legden op mondeling onderwijs, waarbij de focus lag op het aanleren van de gesproken taal, koos de Franse priester </a:t>
            </a:r>
            <a:r>
              <a:rPr b="1" lang="en-GB" sz="1800">
                <a:latin typeface="Quicksand"/>
                <a:ea typeface="Quicksand"/>
                <a:cs typeface="Quicksand"/>
                <a:sym typeface="Quicksand"/>
              </a:rPr>
              <a:t>Abbé de l’Épée </a:t>
            </a:r>
            <a:r>
              <a:rPr lang="en-GB" sz="1800">
                <a:latin typeface="Quicksand"/>
                <a:ea typeface="Quicksand"/>
                <a:cs typeface="Quicksand"/>
                <a:sym typeface="Quicksand"/>
              </a:rPr>
              <a:t>voor een andere aanpak. </a:t>
            </a:r>
            <a:r>
              <a:rPr lang="en-GB" sz="1800">
                <a:latin typeface="Play"/>
                <a:ea typeface="Play"/>
                <a:cs typeface="Play"/>
                <a:sym typeface="Play"/>
              </a:rPr>
              <a:t>In 1760 begon hij les te geven aan twee dove zusjes. Tot zijn verbazing ontdekte hij dat de kinderen gebaren gebruikten om met elkaar te communiceren. Hij ontwikkelde zijn eigen onderwijsmethode op basis van gebarentaal. In navolging van de opvattingen van Descartes geloofde hij dat taal een systeem van externe tekens was. </a:t>
            </a:r>
            <a:r>
              <a:rPr lang="en-GB" sz="1800">
                <a:latin typeface="Quicksand"/>
                <a:ea typeface="Quicksand"/>
                <a:cs typeface="Quicksand"/>
                <a:sym typeface="Quicksand"/>
              </a:rPr>
              <a:t>Hij pleitte voor het gebruik van gebarentaal bij het onderwijs aan dove personen. Zijn onderwijsmethode combineerde gebaren, schrijven, vingerspellen en tekens en werd bekend als de "Franse methode". </a:t>
            </a:r>
            <a:endParaRPr sz="1800">
              <a:latin typeface="Quicksand"/>
              <a:ea typeface="Quicksand"/>
              <a:cs typeface="Quicksand"/>
              <a:sym typeface="Quicksand"/>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266" name="Google Shape;26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t>Tussen 1760 en 1771 richtte hij de Institution Nationale des Sourds-Muets de Paris op, de eerste dovenschool ter wereld, waar hij „honderden leerlingen tegelijkertijd“ les kon geven</a:t>
            </a:r>
            <a:r>
              <a:rPr lang="en-GB" sz="1800">
                <a:latin typeface="Play"/>
                <a:ea typeface="Play"/>
                <a:cs typeface="Play"/>
                <a:sym typeface="Play"/>
              </a:rPr>
              <a:t>. Zijn demonstraties trokken een groot publiek, en er vond een ingrijpende verschuiving in de perceptie plaats. Dove mensen, die voorheen gemarginaliseerd waren, werden plotseling verwelkomd in de menselijke gemeenschap.</a:t>
            </a:r>
            <a:r>
              <a:rPr lang="en-GB" sz="1200">
                <a:latin typeface="Play"/>
                <a:ea typeface="Play"/>
                <a:cs typeface="Play"/>
                <a:sym typeface="Play"/>
              </a:rPr>
              <a:t> </a:t>
            </a:r>
            <a:r>
              <a:rPr lang="en-GB" sz="1800">
                <a:latin typeface="Play"/>
                <a:ea typeface="Play"/>
                <a:cs typeface="Play"/>
                <a:sym typeface="Play"/>
              </a:rPr>
              <a:t>Er werden dovenscholen opgericht en dankzij het onderwijs in gebarentaal beleefden dove mensen in Europa een "gouden tijdperk" (Sacks, 2008: 203). Ze werden onderdeel van het openbare leven, oefenden hun politieke rechten uit, klommen op naar hoge intellectuele posities en werden filosofen of beoefenden prestigieuze beroepen zoals schrijver en advocaat.</a:t>
            </a:r>
            <a:br>
              <a:rPr lang="en-GB" sz="1800">
                <a:latin typeface="Play"/>
                <a:ea typeface="Play"/>
                <a:cs typeface="Play"/>
                <a:sym typeface="Play"/>
              </a:rPr>
            </a:br>
            <a:r>
              <a:rPr lang="en-GB" sz="1800">
                <a:latin typeface="Play"/>
                <a:ea typeface="Play"/>
                <a:cs typeface="Play"/>
                <a:sym typeface="Play"/>
              </a:rPr>
              <a:t>Veel opvoeders richtten zich echter op mondeling onderwijs, het onderwijzen van gesproken taal. </a:t>
            </a:r>
            <a:endParaRPr sz="1200"/>
          </a:p>
        </p:txBody>
      </p:sp>
      <p:sp>
        <p:nvSpPr>
          <p:cNvPr id="281" name="Google Shape;28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De Franse filosoof </a:t>
            </a:r>
            <a:r>
              <a:rPr b="1" lang="en-GB" sz="1800">
                <a:solidFill>
                  <a:srgbClr val="00B050"/>
                </a:solidFill>
                <a:latin typeface="Play"/>
                <a:ea typeface="Play"/>
                <a:cs typeface="Play"/>
                <a:sym typeface="Play"/>
              </a:rPr>
              <a:t>Étienne Bonnot de Condillac </a:t>
            </a:r>
            <a:r>
              <a:rPr lang="en-GB" sz="1800">
                <a:solidFill>
                  <a:srgbClr val="00B050"/>
                </a:solidFill>
                <a:latin typeface="Play"/>
                <a:ea typeface="Play"/>
                <a:cs typeface="Play"/>
                <a:sym typeface="Play"/>
              </a:rPr>
              <a:t>(1714-1780), die doven aanvankelijk beschouwde als „beelden met gevoel” of „lopende machines” zonder denkvermogen, herzag zijn mening nadat hij in het geheim de lessen van de l'Épée had bijgewoond. Hij was de eerste die een filosofische verhandeling schreef waarin hij gebarentaal en de methode van de l'Épée prees. Hoewel Condillac zich niet specifiek richtte op het onderwijs aan doven, hebben zijn theorieën over hoe taal voortkomt uit zintuiglijke ervaringen indirect het begrip van taalverwerving in het algemeen beïnvloed. Zijn ideeën maakten de weg vrij voor latere debatten over de aard van taal, waaronder discussies over het gebruik van gebarentaal versus mondelinge methoden in het onderwijs aan doven.</a:t>
            </a:r>
            <a:endParaRPr sz="1800">
              <a:latin typeface="Play"/>
              <a:ea typeface="Play"/>
              <a:cs typeface="Play"/>
              <a:sym typeface="Play"/>
            </a:endParaRPr>
          </a:p>
          <a:p>
            <a:pPr indent="0" lvl="0" marL="44958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Voor Condillac, net als voor het grote publiek – dat in groten getale samenkwam voor de demonstraties van de l'Épée en Sicard – vond er een ingrijpende mentaliteitsverandering plaats: degenen die voorheen verstoten waren, werden verwelkomd in de menselijke samenleving. Tijdens dit "gouden tijdperk" werden overal ter wereld dovenscholen opgericht, vaak met dove leraren die het onderwijs verzorgden (Sacks 45).</a:t>
            </a:r>
            <a:endParaRPr sz="1800">
              <a:latin typeface="Play"/>
              <a:ea typeface="Play"/>
              <a:cs typeface="Play"/>
              <a:sym typeface="Play"/>
            </a:endParaRPr>
          </a:p>
        </p:txBody>
      </p:sp>
      <p:sp>
        <p:nvSpPr>
          <p:cNvPr id="305" name="Google Shape;30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d80c86ab38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3d80c86ab38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4958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319" name="Google Shape;319;g3d80c86ab38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Rond dezelfde tijd als de l’Épée begon de Duitse dovenopvoeder </a:t>
            </a:r>
            <a:r>
              <a:rPr b="1" lang="en-GB" sz="1800">
                <a:latin typeface="Play"/>
                <a:ea typeface="Play"/>
                <a:cs typeface="Play"/>
                <a:sym typeface="Play"/>
              </a:rPr>
              <a:t>Samuel Heinicke </a:t>
            </a:r>
            <a:r>
              <a:rPr lang="en-GB" sz="1800">
                <a:latin typeface="Play"/>
                <a:ea typeface="Play"/>
                <a:cs typeface="Play"/>
                <a:sym typeface="Play"/>
              </a:rPr>
              <a:t>(1727-1790) les te geven volgens de door Ammann ontwikkelde orale methode. </a:t>
            </a:r>
            <a:r>
              <a:rPr lang="en-GB" sz="1800">
                <a:solidFill>
                  <a:srgbClr val="00B050"/>
                </a:solidFill>
                <a:latin typeface="Play"/>
                <a:ea typeface="Play"/>
                <a:cs typeface="Play"/>
                <a:sym typeface="Play"/>
              </a:rPr>
              <a:t>Vanwege hun uiteenlopende benaderingen </a:t>
            </a:r>
            <a:r>
              <a:rPr lang="en-GB" sz="1800">
                <a:latin typeface="Play"/>
                <a:ea typeface="Play"/>
                <a:cs typeface="Play"/>
                <a:sym typeface="Play"/>
              </a:rPr>
              <a:t>ontstond er een controverse tussen </a:t>
            </a:r>
            <a:r>
              <a:rPr lang="en-GB" sz="1800">
                <a:solidFill>
                  <a:srgbClr val="00B050"/>
                </a:solidFill>
                <a:latin typeface="Play"/>
                <a:ea typeface="Play"/>
                <a:cs typeface="Play"/>
                <a:sym typeface="Play"/>
              </a:rPr>
              <a:t>Heinicke en de l’Épée</a:t>
            </a:r>
            <a:r>
              <a:rPr lang="en-GB" sz="1800">
                <a:latin typeface="Play"/>
                <a:ea typeface="Play"/>
                <a:cs typeface="Play"/>
                <a:sym typeface="Play"/>
              </a:rPr>
              <a:t>, bekend als de "Methodencontroverse", die later een belangrijke rol zou spelen in de geschiedenis van het dovenonderwijs en tot op de dag van vandaag voortduurt. Terwijl opvoeders zoals Abbé de l’Épée pleitten voor het gebruik van gebarentaal, richtten anderen, zoals Samuel Heinicke, die in 1778 ook de eerste openbare dovenschool in Duitsland oprichtte, zich op gesproken taal en liplezen. Deze orale methode werd bekend als de "Duitse methode".</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344" name="Google Shape;34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b="1" lang="en-GB" sz="1800">
                <a:solidFill>
                  <a:srgbClr val="00B050"/>
                </a:solidFill>
                <a:latin typeface="Play"/>
                <a:ea typeface="Play"/>
                <a:cs typeface="Play"/>
                <a:sym typeface="Play"/>
              </a:rPr>
              <a:t>Thomas Braidwood </a:t>
            </a:r>
            <a:r>
              <a:rPr lang="en-GB" sz="1800">
                <a:solidFill>
                  <a:srgbClr val="00B050"/>
                </a:solidFill>
                <a:latin typeface="Play"/>
                <a:ea typeface="Play"/>
                <a:cs typeface="Play"/>
                <a:sym typeface="Play"/>
              </a:rPr>
              <a:t>(1730–1806) was een 18e-eeuwse Schotse pedagoog die algemeen wordt beschouwd als een pionier op het gebied van het onderwijs aan doven op de Britse eilanden. In 1760 richtte hij de later als Braidwood’s Academy for the Deaf and Dumb bekende instelling op – de eerste school in haar soort in Groot-Brittannië. Zijn methoden waren erop gericht dove leerlingen te leren spreken en te liplezen, een praktijk die bekend staat als oralism, wat verschilde van de manuele (gebarentaal) benaderingen die door sommige van zijn continentale collega's, zoals Abbé de l'Épée, werden gebruikt. Braidwood was ervan overtuigd dat dove personen met intensieve, geïndividualiseerde instructie spreekvaardigheid konden verwerven, een benadering die een blijvende invloed had op de onderwijspraktijken in Groot-Brittannië en daarbuiten. Ondanks latere discussies over de voordelen van oralism ten opzichte van gebarentaal, was het werk van Braidwood baanbrekend omdat het aantoonde dat dove personen inderdaad konden worden geleerd om effectief te communiceren met behulp van gesproken taal. Zijn nalatenschap is duidelijk zichtbaar in de voortdurende ontwikkeling van het onderwijs aan doven en in de voortdurende discussie over de beste methoden voor taalverwerving bij dove leerlingen.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357" name="Google Shape;35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In 1815 maakte de Amerikaanse predikant </a:t>
            </a:r>
            <a:r>
              <a:rPr b="1" lang="en-GB" sz="1800">
                <a:latin typeface="Play"/>
                <a:ea typeface="Play"/>
                <a:cs typeface="Play"/>
                <a:sym typeface="Play"/>
              </a:rPr>
              <a:t>Thomas Hopkins Gallaudet </a:t>
            </a:r>
            <a:r>
              <a:rPr lang="en-GB" sz="1800">
                <a:latin typeface="Play"/>
                <a:ea typeface="Play"/>
                <a:cs typeface="Play"/>
                <a:sym typeface="Play"/>
              </a:rPr>
              <a:t>(1787-1851) kennis met de negenjarige dove dochter van zijn buurman, </a:t>
            </a:r>
            <a:r>
              <a:rPr b="1" lang="en-GB" sz="1800">
                <a:latin typeface="Play"/>
                <a:ea typeface="Play"/>
                <a:cs typeface="Play"/>
                <a:sym typeface="Play"/>
              </a:rPr>
              <a:t>Alice Cogswell </a:t>
            </a:r>
            <a:r>
              <a:rPr lang="en-GB" sz="1800">
                <a:solidFill>
                  <a:srgbClr val="00B050"/>
                </a:solidFill>
                <a:latin typeface="Play"/>
                <a:ea typeface="Play"/>
                <a:cs typeface="Play"/>
                <a:sym typeface="Play"/>
              </a:rPr>
              <a:t>(1805-1830). Hij zag dat Alice apart van de andere kinderen speelde, </a:t>
            </a:r>
            <a:r>
              <a:rPr lang="en-GB" sz="1800">
                <a:latin typeface="Quicksand"/>
                <a:ea typeface="Quicksand"/>
                <a:cs typeface="Quicksand"/>
                <a:sym typeface="Quicksand"/>
              </a:rPr>
              <a:t>dus zocht hij naar manieren om met haar te communiceren en begon hij </a:t>
            </a:r>
            <a:r>
              <a:rPr lang="en-GB" sz="1800">
                <a:solidFill>
                  <a:srgbClr val="00B050"/>
                </a:solidFill>
                <a:latin typeface="Play"/>
                <a:ea typeface="Play"/>
                <a:cs typeface="Play"/>
                <a:sym typeface="Play"/>
              </a:rPr>
              <a:t>haar les te geven door de namen van voorwerpen op te schrijven en met een stokje in de aarde te tekenen.</a:t>
            </a:r>
            <a:r>
              <a:rPr lang="en-GB" sz="1800">
                <a:latin typeface="Play"/>
                <a:ea typeface="Play"/>
                <a:cs typeface="Play"/>
                <a:sym typeface="Play"/>
              </a:rPr>
              <a:t> </a:t>
            </a:r>
            <a:r>
              <a:rPr lang="en-GB" sz="2800"/>
              <a:t>Hoe meer tijd hij met Alice doorbracht, hoe meer Gallaudet geïnteresseerd raakte in het ontwikkelen van een manier om haar kennis en haar vermogen om te communiceren te vergroten. Alice's vader, dr. Mason Cogswell, was een zeer succesvolle chirurg in Hartford, Connecticut. Hij vond het geweldig dat zijn dochter zo goed reageerde op Gallaudets inspanningen. </a:t>
            </a:r>
            <a:r>
              <a:rPr lang="en-GB" sz="1800">
                <a:solidFill>
                  <a:srgbClr val="00B050"/>
                </a:solidFill>
                <a:latin typeface="Play"/>
                <a:ea typeface="Play"/>
                <a:cs typeface="Play"/>
                <a:sym typeface="Play"/>
              </a:rPr>
              <a:t>Dr. Cogswell kwam erachter dat er veel dove kinderen in Connecticut waren en hij hoorde over de nieuwe ontwikkelingen in het onderwijs aan doven in Europa. </a:t>
            </a:r>
            <a:r>
              <a:rPr lang="en-GB" sz="1800">
                <a:latin typeface="Play"/>
                <a:ea typeface="Play"/>
                <a:cs typeface="Play"/>
                <a:sym typeface="Play"/>
              </a:rPr>
              <a:t>Aangezien er in Amerika geen scholen voor doven waren, </a:t>
            </a:r>
            <a:r>
              <a:rPr lang="en-GB" sz="1800">
                <a:solidFill>
                  <a:srgbClr val="00B050"/>
                </a:solidFill>
                <a:latin typeface="Play"/>
                <a:ea typeface="Play"/>
                <a:cs typeface="Play"/>
                <a:sym typeface="Play"/>
              </a:rPr>
              <a:t>vroeg Cogswell aan Gallaudet om </a:t>
            </a:r>
            <a:r>
              <a:rPr lang="en-GB" sz="1800">
                <a:latin typeface="Play"/>
                <a:ea typeface="Play"/>
                <a:cs typeface="Play"/>
                <a:sym typeface="Play"/>
              </a:rPr>
              <a:t>naar Europa </a:t>
            </a:r>
            <a:r>
              <a:rPr lang="en-GB" sz="1800">
                <a:solidFill>
                  <a:srgbClr val="00B050"/>
                </a:solidFill>
                <a:latin typeface="Play"/>
                <a:ea typeface="Play"/>
                <a:cs typeface="Play"/>
                <a:sym typeface="Play"/>
              </a:rPr>
              <a:t>te reizen </a:t>
            </a:r>
            <a:r>
              <a:rPr lang="en-GB" sz="1800">
                <a:latin typeface="Play"/>
                <a:ea typeface="Play"/>
                <a:cs typeface="Play"/>
                <a:sym typeface="Play"/>
              </a:rPr>
              <a:t>om een geschikte onderwijsmethode te vinden</a:t>
            </a:r>
            <a:r>
              <a:rPr lang="en-GB" sz="1800">
                <a:solidFill>
                  <a:srgbClr val="00B050"/>
                </a:solidFill>
                <a:latin typeface="Play"/>
                <a:ea typeface="Play"/>
                <a:cs typeface="Play"/>
                <a:sym typeface="Play"/>
              </a:rPr>
              <a:t>, en Gallaudet stemde hiermee in.</a:t>
            </a:r>
            <a:endParaRPr sz="1800">
              <a:latin typeface="Play"/>
              <a:ea typeface="Play"/>
              <a:cs typeface="Play"/>
              <a:sym typeface="Play"/>
            </a:endParaRPr>
          </a:p>
        </p:txBody>
      </p:sp>
      <p:sp>
        <p:nvSpPr>
          <p:cNvPr id="371" name="Google Shape;37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Nadat hij was afgewezen door een van de Braidwood-scholen in Engeland – omdat men daar het ‘geheim van de orale methode’ niet wilde prijsgeven – vertrok Gallaudet naar Parijs</a:t>
            </a:r>
            <a:r>
              <a:rPr lang="en-GB" sz="1800">
                <a:latin typeface="Play"/>
                <a:ea typeface="Play"/>
                <a:cs typeface="Play"/>
                <a:sym typeface="Play"/>
              </a:rPr>
              <a:t>, waar hij </a:t>
            </a:r>
            <a:r>
              <a:rPr b="1" lang="en-GB" sz="1800">
                <a:latin typeface="Play"/>
                <a:ea typeface="Play"/>
                <a:cs typeface="Play"/>
                <a:sym typeface="Play"/>
              </a:rPr>
              <a:t>Laurent Clerc </a:t>
            </a:r>
            <a:r>
              <a:rPr lang="en-GB" sz="1800">
                <a:latin typeface="Play"/>
                <a:ea typeface="Play"/>
                <a:cs typeface="Play"/>
                <a:sym typeface="Play"/>
              </a:rPr>
              <a:t>(1785-1869) ontmoette, een dove leraar aan de door de l’Épée opgerichte school. Gefascineerd door de op gebarentaal gebaseerde lesmethode haalde Gallaudet Clerc over om naar Hartford te komen om te helpen bij het opzetten van een dovenschool. De reis duurde 52 dagen, waarin Clerc Gallaudet gebarentaal leerde en Gallaudet hem Engels (Sacks, 2008: 46f). </a:t>
            </a:r>
            <a:endParaRPr sz="1800">
              <a:latin typeface="Play"/>
              <a:ea typeface="Play"/>
              <a:cs typeface="Play"/>
              <a:sym typeface="Play"/>
            </a:endParaRPr>
          </a:p>
        </p:txBody>
      </p:sp>
      <p:sp>
        <p:nvSpPr>
          <p:cNvPr id="386" name="Google Shape;38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Later, in 1817, richtten zij het </a:t>
            </a:r>
            <a:r>
              <a:rPr i="1" lang="en-GB" sz="1800">
                <a:latin typeface="Play"/>
                <a:ea typeface="Play"/>
                <a:cs typeface="Play"/>
                <a:sym typeface="Play"/>
              </a:rPr>
              <a:t>American Asylum for the Deaf </a:t>
            </a:r>
            <a:r>
              <a:rPr lang="en-GB" sz="1800">
                <a:latin typeface="Play"/>
                <a:ea typeface="Play"/>
                <a:cs typeface="Play"/>
                <a:sym typeface="Play"/>
              </a:rPr>
              <a:t>op, de huidige American School for the Deaf </a:t>
            </a:r>
            <a:r>
              <a:rPr lang="en-GB" sz="1800">
                <a:solidFill>
                  <a:srgbClr val="00B050"/>
                </a:solidFill>
                <a:latin typeface="Play"/>
                <a:ea typeface="Play"/>
                <a:cs typeface="Play"/>
                <a:sym typeface="Play"/>
              </a:rPr>
              <a:t>in Hartford. Alice Cogswell en zes andere dove leerlingen gingen in april 1817 naar de school die later de </a:t>
            </a:r>
            <a:r>
              <a:rPr lang="en-GB" sz="1800" u="sng" strike="noStrike">
                <a:solidFill>
                  <a:srgbClr val="00B050"/>
                </a:solidFill>
                <a:latin typeface="Play"/>
                <a:ea typeface="Play"/>
                <a:cs typeface="Play"/>
                <a:sym typeface="Play"/>
                <a:hlinkClick r:id="rId2">
                  <a:extLst>
                    <a:ext uri="{A12FA001-AC4F-418D-AE19-62706E023703}">
                      <ahyp:hlinkClr val="tx"/>
                    </a:ext>
                  </a:extLst>
                </a:hlinkClick>
              </a:rPr>
              <a:t>American School for the Deaf </a:t>
            </a:r>
            <a:r>
              <a:rPr lang="en-GB" sz="1800">
                <a:solidFill>
                  <a:srgbClr val="00B050"/>
                </a:solidFill>
                <a:latin typeface="Play"/>
                <a:ea typeface="Play"/>
                <a:cs typeface="Play"/>
                <a:sym typeface="Play"/>
              </a:rPr>
              <a:t>zou worden. Alice studeerde af in 1824. Daarna werd ze ambassadrice voor de school. Ze reisde door het hele land om bekendheid te geven aan de leermogelijkheden die nu openstonden voor leerlingen die niet konden horen.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Vandaag de dag staat er op de campus van Gallaudet University een monument dat Thomas Gallaudet en Alice tijdens een les afbeeldt. Clercs toewijding als leraar voor doven en zijn reis naar Amerika met Gallaudet blijven een gekoesterd onderdeel van de geschiedenis en folklore van doven.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De Franse gebarentaal die Clerc naar Amerika bracht, vermengde zich snel met de oorspronkelijke vorm van de Amerikaanse gebarentaal, waardoor de gemakkelijkste en meest natuurlijke, maar ook expressieve en veelzijdige communicatiemethode voor doven ontstond: de Amerikaanse gebarentaal (ASL). Daardoor blijven er sterke overeenkomsten bestaan tussen de Franse gebarentaal (LSF) en ASL (Sacks, 2008: 47f).</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02" name="Google Shape;40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lang="en-GB" sz="1800">
                <a:solidFill>
                  <a:srgbClr val="00B050"/>
                </a:solidFill>
                <a:latin typeface="Play"/>
                <a:ea typeface="Play"/>
                <a:cs typeface="Play"/>
                <a:sym typeface="Play"/>
              </a:rPr>
              <a:t>In 1864 keurde het Congres een wet goed waarmee de „Columbia Institution for the Deaf and the Blind” (voorheen het American Asylum for the Deaf) in Washington werd verheven tot een National College for the Deaf. Dit was de eerste instelling voor hoger onderwijs die zich richtte op onderwijs voor dove studenten. </a:t>
            </a:r>
            <a:r>
              <a:rPr b="1" lang="en-GB" sz="1800">
                <a:solidFill>
                  <a:srgbClr val="00B050"/>
                </a:solidFill>
                <a:latin typeface="Play"/>
                <a:ea typeface="Play"/>
                <a:cs typeface="Play"/>
                <a:sym typeface="Play"/>
              </a:rPr>
              <a:t>Edward Miner Gallaudet</a:t>
            </a:r>
            <a:r>
              <a:rPr lang="en-GB" sz="1800">
                <a:solidFill>
                  <a:srgbClr val="00B050"/>
                </a:solidFill>
                <a:latin typeface="Play"/>
                <a:ea typeface="Play"/>
                <a:cs typeface="Play"/>
                <a:sym typeface="Play"/>
              </a:rPr>
              <a:t>, de zoon van Thomas Gallaudet – die Laurent Clerc in 1816 naar Amerika had gehaald – werd de eerste voorzitter. Tegenwoordig is deze instelling de beroemde Gallaudet University, de enige universiteit ter wereld die zich voornamelijk richt op dove studenten, terwijl diverse technische universiteiten en hogescholen sindsdien programma's en instituten voor doven hebben opgezet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16" name="Google Shape;41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i="1" lang="en-GB" sz="1800">
                <a:solidFill>
                  <a:srgbClr val="00B050"/>
                </a:solidFill>
                <a:latin typeface="Play"/>
                <a:ea typeface="Play"/>
                <a:cs typeface="Play"/>
                <a:sym typeface="Play"/>
              </a:rPr>
              <a:t>“De grote impuls voor het onderwijs aan en de emancipatie van doven, die zich tussen 1770 en 1820 over Frankrijk had verspreid, zette zijn triomftocht voort in de Verenigde Staten, waar deze beweging tot 1870 invloed uitoefende. […] Maar toen – en dit is het keerpunt in de geschiedenis – keerde alles zich om, alles keerde zich tegen gebarentaal, tegen het gebruik ervan door en voor doven, en binnen twintig jaar werd het werk van een hele eeuw tenietgedaan</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Bijna 200 jaar lang had zich onder ouders en leraren van doven een tegenbeweging van oralisten ontwikkeld. "</a:t>
            </a:r>
            <a:r>
              <a:rPr i="1" lang="en-GB" sz="1800">
                <a:solidFill>
                  <a:srgbClr val="00B050"/>
                </a:solidFill>
                <a:latin typeface="Play"/>
                <a:ea typeface="Play"/>
                <a:cs typeface="Play"/>
                <a:sym typeface="Play"/>
              </a:rPr>
              <a:t>Wat er met de doven en hun gebarentaal gebeurde</a:t>
            </a:r>
            <a:r>
              <a:rPr lang="en-GB" sz="1800">
                <a:solidFill>
                  <a:srgbClr val="00B050"/>
                </a:solidFill>
                <a:latin typeface="Play"/>
                <a:ea typeface="Play"/>
                <a:cs typeface="Play"/>
                <a:sym typeface="Play"/>
              </a:rPr>
              <a:t>,</a:t>
            </a:r>
            <a:r>
              <a:rPr i="1" lang="en-GB" sz="1800">
                <a:solidFill>
                  <a:srgbClr val="00B050"/>
                </a:solidFill>
                <a:latin typeface="Play"/>
                <a:ea typeface="Play"/>
                <a:cs typeface="Play"/>
                <a:sym typeface="Play"/>
              </a:rPr>
              <a:t> maakte eigenlijk deel uit van een algemene (en, zo u wilt, politieke) beweging van die tijd: de Victoriaanse trend naar onderdrukking en conformiteit, naar intolerantie jegens minderheden en hun gewoonten, of die nu religieus, taalkundig of etnisch waren." </a:t>
            </a:r>
            <a:r>
              <a:rPr lang="en-GB" sz="1800">
                <a:solidFill>
                  <a:srgbClr val="00B050"/>
                </a:solidFill>
                <a:latin typeface="Play"/>
                <a:ea typeface="Play"/>
                <a:cs typeface="Play"/>
                <a:sym typeface="Play"/>
              </a:rPr>
              <a:t>(Sacks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65" name="Google Shape;46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De internationale conferentie van leraren voor doven vond in 1880 plaats in Milaan, Italië. Dit evenement</a:t>
            </a:r>
            <a:r>
              <a:rPr lang="en-GB" sz="1800">
                <a:latin typeface="Play"/>
                <a:ea typeface="Play"/>
                <a:cs typeface="Play"/>
                <a:sym typeface="Play"/>
              </a:rPr>
              <a:t>, waaraan vertegenwoordigers van verschillende landen die zich bezighielden met dovenonderwijs deelnamen, </a:t>
            </a:r>
            <a:r>
              <a:rPr lang="en-GB" sz="1800">
                <a:solidFill>
                  <a:srgbClr val="00B050"/>
                </a:solidFill>
                <a:latin typeface="Play"/>
                <a:ea typeface="Play"/>
                <a:cs typeface="Play"/>
                <a:sym typeface="Play"/>
              </a:rPr>
              <a:t>verwierf een trieste bekendheid in de geschiedenis en de overlevering van de dovengemeenschap. Ladd (2008) trekt zelfs parallellen tussen het jaar 1880 voor doven en het jaar 1492 voor de inheemse volkeren van Amerika. Op dit congres werd dovenleraren het stemrecht ontzegd en werden zij uitgesloten van deelname. Bij de stemming won het oralism en werd het gebruik van gebarentaal in het onderwijs vanaf dat moment officieel verboden. Zelfs tijdens pauzes mochten dove leerlingen hun eigen "natuurlijke" taal niet meer gebruiken. Vanaf dat moment moesten ze de "onnatuurlijke" gesproken taal leren. Men hoopte dat het afschaffen van gebarentaal in de klas de onderwijssituatie van doven zou verbeteren en hen in staat zou stellen beter te integreren in de "normale", horende samenleving. De heersende opvatting was dat gebarentaal de ontwikkeling van de gesproken taal belemmerde, en zo begon voor doven "een periode van meer dan honderd jaar van onderdrukking van hun moedertaal en de dwang om zich volledig aan te passen aan de horende wereld" (Lane 1993 in: Ladd 2008). </a:t>
            </a:r>
            <a:r>
              <a:rPr lang="en-GB" sz="1800">
                <a:latin typeface="Play"/>
                <a:ea typeface="Play"/>
                <a:cs typeface="Play"/>
                <a:sym typeface="Play"/>
              </a:rPr>
              <a:t>Dit betekende onder andere dat nieuwe leerlingen werden gescheiden van oudere, gebarende leerlingen, en dat veel dove leerlingen van school werden gestuurd.</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Vóór de Conferentie van Milaan in 1880 waren dove personen die met gebarentaal werden onderwezen buitengewoon belezen en goed opgeleid, en stonden ze in geen enkel opzicht onderdoen voor hun horende landgenoten. Na de invoering van de oralistische methode en de daaruit voortvloeiende onderdrukking van gebarentaal, gingen de leerresultaten van dove kinderen drastisch achteruit, aangezien het grootste deel van hun energie moest worden besteed aan het beheersen van de juiste uitspraak. (Sacks 54)</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De Conferentie van Milaan markeerde het begin van de verspreiding en verankering van het oralisme in dovenscholen in Europa en de Verenigde Staten.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Pas aan het einde van de 20e eeuw ontstond er in de samenleving een verfijnd begrip van doofheid, dankzij de integratiebeweging onder leiding van belangenorganisaties voor doven en onderzoek naar gebarentaal. Op deze manier werd de samenleving positief gesensibiliseerd voor de omgang met mensen met een gehoorbeperking (Ladd 2008). In de jaren zestig kon de taalkundige </a:t>
            </a:r>
            <a:r>
              <a:rPr b="1" lang="en-GB" sz="1800">
                <a:solidFill>
                  <a:srgbClr val="00B050"/>
                </a:solidFill>
                <a:latin typeface="Play"/>
                <a:ea typeface="Play"/>
                <a:cs typeface="Play"/>
                <a:sym typeface="Play"/>
              </a:rPr>
              <a:t>William Stokoe </a:t>
            </a:r>
            <a:r>
              <a:rPr lang="en-GB" sz="1800">
                <a:solidFill>
                  <a:srgbClr val="00B050"/>
                </a:solidFill>
                <a:latin typeface="Play"/>
                <a:ea typeface="Play"/>
                <a:cs typeface="Play"/>
                <a:sym typeface="Play"/>
              </a:rPr>
              <a:t>aantonen dat gebarentalen hun eigen grammatica volgen (Lane 1994). Deze doorbraak legde een essentiële basis, waardoor dove personen hun eigen zelfvertrouwen en identiteit konden ontwikkelen en waardoor gebarentalen – met hun eigen grammatica – konden uitgroeien tot een effectief communicatiemiddel (Ladd 2008).</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Dove en horende activisten die zich inzetten voor het bevorderen van de dovencultuur en -taal en het bestrijden van oralistische methoden, richtten in 1951 de </a:t>
            </a:r>
            <a:r>
              <a:rPr b="1" lang="en-GB" sz="1800">
                <a:solidFill>
                  <a:srgbClr val="00B050"/>
                </a:solidFill>
                <a:latin typeface="Play"/>
                <a:ea typeface="Play"/>
                <a:cs typeface="Play"/>
                <a:sym typeface="Play"/>
              </a:rPr>
              <a:t>World Federation of the Deaf (WFD) </a:t>
            </a:r>
            <a:r>
              <a:rPr lang="en-GB" sz="1800">
                <a:solidFill>
                  <a:srgbClr val="00B050"/>
                </a:solidFill>
                <a:latin typeface="Play"/>
                <a:ea typeface="Play"/>
                <a:cs typeface="Play"/>
                <a:sym typeface="Play"/>
              </a:rPr>
              <a:t>op. De WFD streeft ernaar om op het gebied van onderwijs en cultuur te werken aan bewustwording en het bevorderen van professionele en maatschappelijke solidariteit. Door talrijke nationale en internationale congressen te organiseren, helpt de WFD bij het faciliteren van netwerken en uitwisseling tussen dove personen.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Niettemin gaat de strijd voor toegankelijkheid in het onderwijssysteem door, om gelijke kansen te bereiken die, ondanks alles, nog lang niet zijn gerealiseerd.</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477" name="Google Shape;477;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1" name="Google Shape;52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9" name="Google Shape;53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1" name="Google Shape;59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4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4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4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4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4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9"/>
          <p:cNvSpPr/>
          <p:nvPr>
            <p:ph idx="2" type="pic"/>
          </p:nvPr>
        </p:nvSpPr>
        <p:spPr>
          <a:xfrm>
            <a:off x="1792288" y="612775"/>
            <a:ext cx="5486400" cy="4114800"/>
          </a:xfrm>
          <a:prstGeom prst="rect">
            <a:avLst/>
          </a:prstGeom>
          <a:noFill/>
          <a:ln>
            <a:noFill/>
          </a:ln>
        </p:spPr>
      </p:sp>
      <p:sp>
        <p:nvSpPr>
          <p:cNvPr id="68" name="Google Shape;68;p4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5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youtube.com/watch?v=n8JiHJqNTOk" TargetMode="External"/><Relationship Id="rId6"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5.png"/><Relationship Id="rId6" Type="http://schemas.openxmlformats.org/officeDocument/2006/relationships/image" Target="../media/image3.png"/><Relationship Id="rId7"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hyperlink" Target="https://de.wikipedia.org/wiki/Platon#/media/Datei:Head_Platon_Glyptothek_Munich_548.jpg" TargetMode="External"/><Relationship Id="rId7" Type="http://schemas.openxmlformats.org/officeDocument/2006/relationships/hyperlink" Target="https://en.wikipedia.org/wiki/Aristotle#/media/File:Aristotle_Altemps_Inv8575.jpg" TargetMode="External"/><Relationship Id="rId8"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en.wikipedia.org/wiki/Augustine_of_Hippo#/media/File:Augustine_Lateran.jpg" TargetMode="External"/><Relationship Id="rId6" Type="http://schemas.openxmlformats.org/officeDocument/2006/relationships/hyperlink" Target="https://en.wikipedia.org/wiki/Justinian_I#/media/File:Mosaic_of_Justinianus_I_-_Basilica_San_Vitale_(Ravenna).jpg" TargetMode="External"/><Relationship Id="rId7"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29.jpg"/><Relationship Id="rId6" Type="http://schemas.openxmlformats.org/officeDocument/2006/relationships/hyperlink" Target="https://en.wikipedia.org/wiki/Middle_Ages#/media/File:Cleric-Knight-Workman.jpg"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de.wikipedia.org/wiki/Sixtinische_Kapelle#/media/Datei:Creaci%C3%B3n_de_Ad%C3%A1n_(Miguel_%C3%81ngel).jpg" TargetMode="External"/><Relationship Id="rId6" Type="http://schemas.openxmlformats.org/officeDocument/2006/relationships/image" Target="../media/image33.jpg"/><Relationship Id="rId7" Type="http://schemas.openxmlformats.org/officeDocument/2006/relationships/image" Target="../media/image2.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18.gif"/><Relationship Id="rId6" Type="http://schemas.openxmlformats.org/officeDocument/2006/relationships/hyperlink" Target="https://en.wikipedia.org/wiki/Pedro_Ponce_de_Le%C3%B3n#/media/File:PedroPoncedeLeon.gif"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6.jpg"/><Relationship Id="rId5" Type="http://schemas.openxmlformats.org/officeDocument/2006/relationships/image" Target="../media/image2.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en.wikipedia.org/wiki/Johann_Konrad_Ammann#/media/File:Amman_J_C.jpg" TargetMode="External"/><Relationship Id="rId6" Type="http://schemas.openxmlformats.org/officeDocument/2006/relationships/image" Target="../media/image9.jpg"/><Relationship Id="rId7" Type="http://schemas.openxmlformats.org/officeDocument/2006/relationships/image" Target="../media/image2.png"/><Relationship Id="rId8"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en.wikipedia.org/wiki/Jacob_Rodrigues_Pereira#/media/File:Jacob_Rodrigues_Pereira.png" TargetMode="External"/><Relationship Id="rId6" Type="http://schemas.openxmlformats.org/officeDocument/2006/relationships/image" Target="../media/image15.png"/><Relationship Id="rId7" Type="http://schemas.openxmlformats.org/officeDocument/2006/relationships/image" Target="../media/image2.png"/><Relationship Id="rId8"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en.wikipedia.org/wiki/Charles-Michel_de_l%27%C3%89p%C3%A9e#/media/File:Charles-Michel_de_L'%C3%89p%C3%A9e.jpg" TargetMode="External"/><Relationship Id="rId6" Type="http://schemas.openxmlformats.org/officeDocument/2006/relationships/image" Target="../media/image13.jpg"/><Relationship Id="rId7" Type="http://schemas.openxmlformats.org/officeDocument/2006/relationships/image" Target="../media/image2.png"/><Relationship Id="rId8"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28.png"/><Relationship Id="rId6" Type="http://schemas.openxmlformats.org/officeDocument/2006/relationships/image" Target="../media/image2.png"/><Relationship Id="rId7"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22.png"/><Relationship Id="rId6" Type="http://schemas.openxmlformats.org/officeDocument/2006/relationships/image" Target="../media/image2.png"/><Relationship Id="rId7"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en.wikipedia.org/wiki/%C3%89tienne_Bonnot_de_Condillac#/media/File:Etienne_de_Condillac.jpg" TargetMode="External"/><Relationship Id="rId6" Type="http://schemas.openxmlformats.org/officeDocument/2006/relationships/image" Target="../media/image23.jpg"/><Relationship Id="rId7" Type="http://schemas.openxmlformats.org/officeDocument/2006/relationships/image" Target="../media/image2.png"/><Relationship Id="rId8"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hyperlink" Target="https://deafhistory.eu/index.php/component/zoo/item/samuel-heinicke-de" TargetMode="External"/><Relationship Id="rId6" Type="http://schemas.openxmlformats.org/officeDocument/2006/relationships/image" Target="../media/image20.png"/><Relationship Id="rId7" Type="http://schemas.openxmlformats.org/officeDocument/2006/relationships/image" Target="../media/image2.png"/><Relationship Id="rId8"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deafhistory.eu/index.php/component/zoo/item/17" TargetMode="External"/><Relationship Id="rId6" Type="http://schemas.openxmlformats.org/officeDocument/2006/relationships/image" Target="../media/image24.jpg"/><Relationship Id="rId7" Type="http://schemas.openxmlformats.org/officeDocument/2006/relationships/image" Target="../media/image2.png"/><Relationship Id="rId8"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americacomesalive.com/alice-cogswell-bright-child-who-inspired-education-for-deaf-in-u-s/" TargetMode="External"/><Relationship Id="rId6" Type="http://schemas.openxmlformats.org/officeDocument/2006/relationships/image" Target="../media/image35.jpg"/><Relationship Id="rId7" Type="http://schemas.openxmlformats.org/officeDocument/2006/relationships/image" Target="../media/image2.png"/><Relationship Id="rId8"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26.png"/><Relationship Id="rId10" Type="http://schemas.openxmlformats.org/officeDocument/2006/relationships/image" Target="../media/image1.png"/><Relationship Id="rId9" Type="http://schemas.openxmlformats.org/officeDocument/2006/relationships/image" Target="../media/image2.png"/><Relationship Id="rId5" Type="http://schemas.openxmlformats.org/officeDocument/2006/relationships/hyperlink" Target="https://upload.wikimedia.org/wikipedia/commons/4/41/Thomas_hopkins_gallaudet_posthumous_oil_painting_by_george_f_wright_1851.jpg" TargetMode="External"/><Relationship Id="rId6" Type="http://schemas.openxmlformats.org/officeDocument/2006/relationships/hyperlink" Target="https://deafhistory.eu/index.php/component/zoo/item/laurent-clerc-2" TargetMode="External"/><Relationship Id="rId7" Type="http://schemas.openxmlformats.org/officeDocument/2006/relationships/image" Target="../media/image27.jpg"/><Relationship Id="rId8"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hyperlink" Target="https://abilitymagazine.com/gallaudet-universitys-virtual-challenge/" TargetMode="External"/><Relationship Id="rId6" Type="http://schemas.openxmlformats.org/officeDocument/2006/relationships/image" Target="../media/image42.jpg"/><Relationship Id="rId7" Type="http://schemas.openxmlformats.org/officeDocument/2006/relationships/image" Target="../media/image2.png"/><Relationship Id="rId8"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0.jpg"/><Relationship Id="rId4" Type="http://schemas.openxmlformats.org/officeDocument/2006/relationships/image" Target="../media/image8.png"/><Relationship Id="rId10" Type="http://schemas.openxmlformats.org/officeDocument/2006/relationships/image" Target="../media/image1.png"/><Relationship Id="rId9" Type="http://schemas.openxmlformats.org/officeDocument/2006/relationships/image" Target="../media/image2.png"/><Relationship Id="rId5" Type="http://schemas.openxmlformats.org/officeDocument/2006/relationships/image" Target="../media/image26.png"/><Relationship Id="rId6" Type="http://schemas.openxmlformats.org/officeDocument/2006/relationships/hyperlink" Target="https://de.wikipedia.org/wiki/Gallaudet_University#/media/Datei:College_Hall,_Gallaudet_University.jpg" TargetMode="External"/><Relationship Id="rId7" Type="http://schemas.openxmlformats.org/officeDocument/2006/relationships/hyperlink" Target="https://de.wikipedia.org/wiki/Edward_Miner_Gallaudet#/media/Datei:Edward_Miner_Gallaudet_-_Brady-Handy.jpg" TargetMode="External"/><Relationship Id="rId8" Type="http://schemas.openxmlformats.org/officeDocument/2006/relationships/image" Target="../media/image3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48.png"/><Relationship Id="rId6" Type="http://schemas.openxmlformats.org/officeDocument/2006/relationships/image" Target="../media/image2.png"/><Relationship Id="rId7"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45.png"/><Relationship Id="rId6" Type="http://schemas.openxmlformats.org/officeDocument/2006/relationships/image" Target="../media/image2.png"/><Relationship Id="rId7"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2.png"/><Relationship Id="rId6"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37.png"/><Relationship Id="rId6" Type="http://schemas.openxmlformats.org/officeDocument/2006/relationships/hyperlink" Target="https://deafhistory.eu/index.php/component/zoo/item/1880?Itemid=144"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2.png"/><Relationship Id="rId11" Type="http://schemas.openxmlformats.org/officeDocument/2006/relationships/image" Target="../media/image31.png"/><Relationship Id="rId10" Type="http://schemas.openxmlformats.org/officeDocument/2006/relationships/image" Target="../media/image30.png"/><Relationship Id="rId12" Type="http://schemas.openxmlformats.org/officeDocument/2006/relationships/image" Target="../media/image34.png"/><Relationship Id="rId9" Type="http://schemas.openxmlformats.org/officeDocument/2006/relationships/image" Target="../media/image41.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38.png"/><Relationship Id="rId8"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2.png"/><Relationship Id="rId11" Type="http://schemas.openxmlformats.org/officeDocument/2006/relationships/image" Target="../media/image31.png"/><Relationship Id="rId10" Type="http://schemas.openxmlformats.org/officeDocument/2006/relationships/image" Target="../media/image30.png"/><Relationship Id="rId12" Type="http://schemas.openxmlformats.org/officeDocument/2006/relationships/image" Target="../media/image34.png"/><Relationship Id="rId9" Type="http://schemas.openxmlformats.org/officeDocument/2006/relationships/image" Target="../media/image41.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38.png"/><Relationship Id="rId8"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image" Target="../media/image2.png"/><Relationship Id="rId11" Type="http://schemas.openxmlformats.org/officeDocument/2006/relationships/image" Target="../media/image31.png"/><Relationship Id="rId10" Type="http://schemas.openxmlformats.org/officeDocument/2006/relationships/image" Target="../media/image30.png"/><Relationship Id="rId12" Type="http://schemas.openxmlformats.org/officeDocument/2006/relationships/image" Target="../media/image34.png"/><Relationship Id="rId9" Type="http://schemas.openxmlformats.org/officeDocument/2006/relationships/image" Target="../media/image41.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38.png"/><Relationship Id="rId8"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1.png"/></Relationships>
</file>

<file path=ppt/slides/_rels/slide36.xml.rels><?xml version="1.0" encoding="UTF-8" standalone="yes"?><Relationships xmlns="http://schemas.openxmlformats.org/package/2006/relationships"><Relationship Id="rId11" Type="http://schemas.openxmlformats.org/officeDocument/2006/relationships/image" Target="../media/image52.png"/><Relationship Id="rId10" Type="http://schemas.openxmlformats.org/officeDocument/2006/relationships/image" Target="../media/image43.png"/><Relationship Id="rId13" Type="http://schemas.openxmlformats.org/officeDocument/2006/relationships/hyperlink" Target="https://deafstudies.eu" TargetMode="External"/><Relationship Id="rId12"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50.png"/><Relationship Id="rId5" Type="http://schemas.openxmlformats.org/officeDocument/2006/relationships/image" Target="../media/image39.png"/><Relationship Id="rId6" Type="http://schemas.openxmlformats.org/officeDocument/2006/relationships/image" Target="../media/image51.png"/><Relationship Id="rId7" Type="http://schemas.openxmlformats.org/officeDocument/2006/relationships/image" Target="../media/image53.png"/><Relationship Id="rId8"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1"/>
          <p:cNvSpPr txBox="1"/>
          <p:nvPr/>
        </p:nvSpPr>
        <p:spPr>
          <a:xfrm>
            <a:off x="3457349" y="3904550"/>
            <a:ext cx="13915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Onderwijs aan doven in Europa</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3443252" y="5092548"/>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GB" sz="3200" u="none" cap="none" strike="noStrike">
                <a:solidFill>
                  <a:srgbClr val="FFFFFF"/>
                </a:solidFill>
                <a:latin typeface="Quicksand"/>
                <a:ea typeface="Quicksand"/>
                <a:cs typeface="Quicksand"/>
                <a:sym typeface="Quicksand"/>
              </a:rPr>
              <a:t>Vroegere en huidige situatie</a:t>
            </a:r>
            <a:endParaRPr b="0" i="0" sz="1400" u="none" cap="none" strike="noStrike">
              <a:solidFill>
                <a:srgbClr val="000000"/>
              </a:solidFill>
              <a:latin typeface="Arial"/>
              <a:ea typeface="Arial"/>
              <a:cs typeface="Arial"/>
              <a:sym typeface="Arial"/>
            </a:endParaRPr>
          </a:p>
        </p:txBody>
      </p:sp>
      <p:sp>
        <p:nvSpPr>
          <p:cNvPr id="95" name="Google Shape;95;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GB" sz="2299" u="none" cap="none" strike="noStrike">
                <a:solidFill>
                  <a:srgbClr val="FFFFFF"/>
                </a:solidFill>
                <a:latin typeface="Quicksand"/>
                <a:ea typeface="Quicksand"/>
                <a:cs typeface="Quicksand"/>
                <a:sym typeface="Quicksand"/>
              </a:rPr>
              <a:t>Workshop </a:t>
            </a:r>
            <a:r>
              <a:rPr lang="en-GB" sz="2299">
                <a:solidFill>
                  <a:schemeClr val="lt1"/>
                </a:solidFill>
                <a:latin typeface="Quicksand"/>
                <a:ea typeface="Quicksand"/>
                <a:cs typeface="Quicksand"/>
                <a:sym typeface="Quicksand"/>
              </a:rPr>
              <a:t>Deaf Studies</a:t>
            </a:r>
            <a:r>
              <a:rPr b="0" i="0" lang="en-GB" sz="2299" u="none" cap="none" strike="noStrike">
                <a:solidFill>
                  <a:srgbClr val="FFFFFF"/>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grpSp>
        <p:nvGrpSpPr>
          <p:cNvPr id="100" name="Google Shape;100;p2"/>
          <p:cNvGrpSpPr/>
          <p:nvPr/>
        </p:nvGrpSpPr>
        <p:grpSpPr>
          <a:xfrm>
            <a:off x="0" y="-216991"/>
            <a:ext cx="2922084" cy="10503991"/>
            <a:chOff x="0" y="-57150"/>
            <a:chExt cx="769602" cy="2766483"/>
          </a:xfrm>
        </p:grpSpPr>
        <p:sp>
          <p:nvSpPr>
            <p:cNvPr id="101" name="Google Shape;101;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3" name="Google Shape;103;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2"/>
          <p:cNvSpPr txBox="1"/>
          <p:nvPr/>
        </p:nvSpPr>
        <p:spPr>
          <a:xfrm>
            <a:off x="4311915" y="4176101"/>
            <a:ext cx="10426740" cy="1738938"/>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4000"/>
              <a:buFont typeface="Arial"/>
              <a:buChar char="•"/>
            </a:pPr>
            <a:r>
              <a:rPr b="0" i="0" lang="en-GB" sz="4000" u="none" cap="none" strike="noStrike">
                <a:solidFill>
                  <a:srgbClr val="FFFFFF"/>
                </a:solidFill>
                <a:latin typeface="Quicksand"/>
                <a:ea typeface="Quicksand"/>
                <a:cs typeface="Quicksand"/>
                <a:sym typeface="Quicksand"/>
              </a:rPr>
              <a:t>A: Historisch overzicht</a:t>
            </a:r>
            <a:endParaRPr b="0" i="0" sz="1400" u="none" cap="none" strike="noStrike">
              <a:solidFill>
                <a:srgbClr val="000000"/>
              </a:solidFill>
              <a:latin typeface="Arial"/>
              <a:ea typeface="Arial"/>
              <a:cs typeface="Arial"/>
              <a:sym typeface="Arial"/>
            </a:endParaRPr>
          </a:p>
          <a:p>
            <a:pPr indent="-302256" lvl="1" marL="604511" marR="0" rtl="0" algn="l">
              <a:lnSpc>
                <a:spcPct val="150000"/>
              </a:lnSpc>
              <a:spcBef>
                <a:spcPts val="0"/>
              </a:spcBef>
              <a:spcAft>
                <a:spcPts val="0"/>
              </a:spcAft>
              <a:buClr>
                <a:srgbClr val="FFFFFF"/>
              </a:buClr>
              <a:buSzPts val="4000"/>
              <a:buFont typeface="Arial"/>
              <a:buChar char="•"/>
            </a:pPr>
            <a:r>
              <a:rPr b="0" i="0" lang="en-GB" sz="4000" u="none" cap="none" strike="noStrike">
                <a:solidFill>
                  <a:srgbClr val="FFFFFF"/>
                </a:solidFill>
                <a:latin typeface="Quicksand"/>
                <a:ea typeface="Quicksand"/>
                <a:cs typeface="Quicksand"/>
                <a:sym typeface="Quicksand"/>
              </a:rPr>
              <a:t>B: Onderwijs aan doven in het hedendaagse Europa</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4445567" y="2781300"/>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In</a:t>
            </a:r>
            <a:r>
              <a:rPr lang="en-GB"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grpSp>
        <p:nvGrpSpPr>
          <p:cNvPr id="111" name="Google Shape;111;p4"/>
          <p:cNvGrpSpPr/>
          <p:nvPr/>
        </p:nvGrpSpPr>
        <p:grpSpPr>
          <a:xfrm>
            <a:off x="1219200" y="3818811"/>
            <a:ext cx="15278102" cy="3657600"/>
            <a:chOff x="1340025" y="3818811"/>
            <a:chExt cx="15278102" cy="3657600"/>
          </a:xfrm>
        </p:grpSpPr>
        <p:pic>
          <p:nvPicPr>
            <p:cNvPr id="112" name="Google Shape;112;p4"/>
            <p:cNvPicPr preferRelativeResize="0"/>
            <p:nvPr/>
          </p:nvPicPr>
          <p:blipFill rotWithShape="1">
            <a:blip r:embed="rId3">
              <a:alphaModFix/>
            </a:blip>
            <a:srcRect b="0" l="0" r="0" t="0"/>
            <a:stretch/>
          </p:blipFill>
          <p:spPr>
            <a:xfrm>
              <a:off x="1340025" y="3818811"/>
              <a:ext cx="15278102" cy="3657600"/>
            </a:xfrm>
            <a:prstGeom prst="rect">
              <a:avLst/>
            </a:prstGeom>
            <a:noFill/>
            <a:ln>
              <a:noFill/>
            </a:ln>
          </p:spPr>
        </p:pic>
        <p:sp>
          <p:nvSpPr>
            <p:cNvPr id="113" name="Google Shape;113;p4"/>
            <p:cNvSpPr/>
            <p:nvPr/>
          </p:nvSpPr>
          <p:spPr>
            <a:xfrm>
              <a:off x="10210799" y="68199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4" name="Google Shape;114;p4"/>
            <p:cNvSpPr/>
            <p:nvPr/>
          </p:nvSpPr>
          <p:spPr>
            <a:xfrm>
              <a:off x="12426971" y="648468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5" name="Google Shape;115;p4"/>
            <p:cNvSpPr/>
            <p:nvPr/>
          </p:nvSpPr>
          <p:spPr>
            <a:xfrm>
              <a:off x="8111977" y="518740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4"/>
            <p:cNvSpPr/>
            <p:nvPr/>
          </p:nvSpPr>
          <p:spPr>
            <a:xfrm>
              <a:off x="14027172" y="6644028"/>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4"/>
            <p:cNvSpPr/>
            <p:nvPr/>
          </p:nvSpPr>
          <p:spPr>
            <a:xfrm>
              <a:off x="5410199" y="606405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8" name="Google Shape;118;p4"/>
            <p:cNvSpPr/>
            <p:nvPr/>
          </p:nvSpPr>
          <p:spPr>
            <a:xfrm>
              <a:off x="2044655" y="43815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19" name="Google Shape;119;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4064282" y="1534517"/>
            <a:ext cx="8584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Historisch overzicht</a:t>
            </a:r>
            <a:endParaRPr b="0" i="0" sz="1400" u="none" cap="none" strike="noStrike">
              <a:solidFill>
                <a:srgbClr val="000000"/>
              </a:solidFill>
              <a:latin typeface="Arial"/>
              <a:ea typeface="Arial"/>
              <a:cs typeface="Arial"/>
              <a:sym typeface="Arial"/>
            </a:endParaRPr>
          </a:p>
        </p:txBody>
      </p:sp>
      <p:sp>
        <p:nvSpPr>
          <p:cNvPr id="122" name="Google Shape;122;p4"/>
          <p:cNvSpPr txBox="1"/>
          <p:nvPr/>
        </p:nvSpPr>
        <p:spPr>
          <a:xfrm>
            <a:off x="181321" y="4676227"/>
            <a:ext cx="297180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Het oude Griekenland </a:t>
            </a:r>
            <a:br>
              <a:rPr b="1" i="0" lang="en-GB" sz="2400" u="none" cap="none" strike="noStrike">
                <a:solidFill>
                  <a:schemeClr val="lt1"/>
                </a:solidFill>
                <a:latin typeface="Quicksand"/>
                <a:ea typeface="Quicksand"/>
                <a:cs typeface="Quicksand"/>
                <a:sym typeface="Quicksand"/>
              </a:rPr>
            </a:br>
            <a:r>
              <a:rPr b="1" i="0" lang="en-GB" sz="2400" u="none" cap="none" strike="noStrike">
                <a:solidFill>
                  <a:schemeClr val="lt1"/>
                </a:solidFill>
                <a:latin typeface="Quicksand"/>
                <a:ea typeface="Quicksand"/>
                <a:cs typeface="Quicksand"/>
                <a:sym typeface="Quicksand"/>
              </a:rPr>
              <a:t>&amp; het oude Rome</a:t>
            </a:r>
            <a:endParaRPr b="0" i="0" sz="1400" u="none" cap="none" strike="noStrike">
              <a:solidFill>
                <a:srgbClr val="000000"/>
              </a:solidFill>
              <a:latin typeface="Arial"/>
              <a:ea typeface="Arial"/>
              <a:cs typeface="Arial"/>
              <a:sym typeface="Arial"/>
            </a:endParaRPr>
          </a:p>
        </p:txBody>
      </p:sp>
      <p:sp>
        <p:nvSpPr>
          <p:cNvPr id="123" name="Google Shape;123;p4"/>
          <p:cNvSpPr txBox="1"/>
          <p:nvPr/>
        </p:nvSpPr>
        <p:spPr>
          <a:xfrm>
            <a:off x="4304168" y="6442121"/>
            <a:ext cx="197041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Middeleeuwen</a:t>
            </a:r>
            <a:endParaRPr b="0" i="0" sz="1400" u="none" cap="none" strike="noStrike">
              <a:solidFill>
                <a:srgbClr val="000000"/>
              </a:solidFill>
              <a:latin typeface="Arial"/>
              <a:ea typeface="Arial"/>
              <a:cs typeface="Arial"/>
              <a:sym typeface="Arial"/>
            </a:endParaRPr>
          </a:p>
        </p:txBody>
      </p:sp>
      <p:sp>
        <p:nvSpPr>
          <p:cNvPr id="124" name="Google Shape;124;p4"/>
          <p:cNvSpPr txBox="1"/>
          <p:nvPr/>
        </p:nvSpPr>
        <p:spPr>
          <a:xfrm>
            <a:off x="7072878" y="4642762"/>
            <a:ext cx="204254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Renaissance</a:t>
            </a:r>
            <a:endParaRPr b="0" i="0" sz="1400" u="none" cap="none" strike="noStrike">
              <a:solidFill>
                <a:srgbClr val="000000"/>
              </a:solidFill>
              <a:latin typeface="Arial"/>
              <a:ea typeface="Arial"/>
              <a:cs typeface="Arial"/>
              <a:sym typeface="Arial"/>
            </a:endParaRPr>
          </a:p>
        </p:txBody>
      </p:sp>
      <p:sp>
        <p:nvSpPr>
          <p:cNvPr id="125" name="Google Shape;125;p4"/>
          <p:cNvSpPr txBox="1"/>
          <p:nvPr/>
        </p:nvSpPr>
        <p:spPr>
          <a:xfrm>
            <a:off x="8382615" y="7214458"/>
            <a:ext cx="341471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Verlichting</a:t>
            </a:r>
            <a:endParaRPr b="0" i="0" sz="1400" u="none" cap="none" strike="noStrike">
              <a:solidFill>
                <a:srgbClr val="000000"/>
              </a:solidFill>
              <a:latin typeface="Arial"/>
              <a:ea typeface="Arial"/>
              <a:cs typeface="Arial"/>
              <a:sym typeface="Arial"/>
            </a:endParaRPr>
          </a:p>
        </p:txBody>
      </p:sp>
      <p:sp>
        <p:nvSpPr>
          <p:cNvPr id="126" name="Google Shape;126;p4"/>
          <p:cNvSpPr txBox="1"/>
          <p:nvPr/>
        </p:nvSpPr>
        <p:spPr>
          <a:xfrm>
            <a:off x="11159524" y="5738159"/>
            <a:ext cx="25218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Methodediscussie</a:t>
            </a:r>
            <a:endParaRPr b="0" i="0" sz="1400" u="none" cap="none" strike="noStrike">
              <a:solidFill>
                <a:srgbClr val="000000"/>
              </a:solidFill>
              <a:latin typeface="Arial"/>
              <a:ea typeface="Arial"/>
              <a:cs typeface="Arial"/>
              <a:sym typeface="Arial"/>
            </a:endParaRPr>
          </a:p>
        </p:txBody>
      </p:sp>
      <p:sp>
        <p:nvSpPr>
          <p:cNvPr id="127" name="Google Shape;127;p4"/>
          <p:cNvSpPr txBox="1"/>
          <p:nvPr/>
        </p:nvSpPr>
        <p:spPr>
          <a:xfrm>
            <a:off x="12750200" y="7060913"/>
            <a:ext cx="3123071"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Congres van Milaan</a:t>
            </a:r>
            <a:br>
              <a:rPr b="1" i="0" lang="en-GB" sz="2400" u="none" cap="none" strike="noStrike">
                <a:solidFill>
                  <a:schemeClr val="lt1"/>
                </a:solidFill>
                <a:latin typeface="Quicksand"/>
                <a:ea typeface="Quicksand"/>
                <a:cs typeface="Quicksand"/>
                <a:sym typeface="Quicksand"/>
              </a:rPr>
            </a:br>
            <a:r>
              <a:rPr b="1" i="0" lang="en-GB" sz="2400" u="none" cap="none" strike="noStrike">
                <a:solidFill>
                  <a:schemeClr val="lt1"/>
                </a:solidFill>
                <a:latin typeface="Quicksand"/>
                <a:ea typeface="Quicksand"/>
                <a:cs typeface="Quicksand"/>
                <a:sym typeface="Quicksand"/>
              </a:rPr>
              <a:t>1880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grpSp>
        <p:nvGrpSpPr>
          <p:cNvPr id="133" name="Google Shape;133;p5"/>
          <p:cNvGrpSpPr/>
          <p:nvPr/>
        </p:nvGrpSpPr>
        <p:grpSpPr>
          <a:xfrm>
            <a:off x="-761375" y="-217050"/>
            <a:ext cx="3124353" cy="10504059"/>
            <a:chOff x="0" y="-57150"/>
            <a:chExt cx="769602" cy="2766483"/>
          </a:xfrm>
        </p:grpSpPr>
        <p:sp>
          <p:nvSpPr>
            <p:cNvPr id="134" name="Google Shape;134;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6" name="Google Shape;136;p5"/>
          <p:cNvSpPr/>
          <p:nvPr/>
        </p:nvSpPr>
        <p:spPr>
          <a:xfrm>
            <a:off x="0" y="4275"/>
            <a:ext cx="2250612" cy="1668228"/>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7" name="Google Shape;137;p5"/>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5"/>
          <p:cNvSpPr txBox="1"/>
          <p:nvPr/>
        </p:nvSpPr>
        <p:spPr>
          <a:xfrm>
            <a:off x="2991450" y="1082050"/>
            <a:ext cx="14558100" cy="1046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GB" sz="6800">
                <a:solidFill>
                  <a:srgbClr val="FFFFFF"/>
                </a:solidFill>
                <a:latin typeface="Anton"/>
                <a:ea typeface="Anton"/>
                <a:cs typeface="Anton"/>
                <a:sym typeface="Anton"/>
              </a:rPr>
              <a:t>Video: </a:t>
            </a:r>
            <a:r>
              <a:rPr lang="en-GB" sz="6200">
                <a:solidFill>
                  <a:srgbClr val="FFFFFF"/>
                </a:solidFill>
                <a:latin typeface="Anton"/>
                <a:ea typeface="Anton"/>
                <a:cs typeface="Anton"/>
                <a:sym typeface="Anton"/>
              </a:rPr>
              <a:t>Geschiedenis van het dovenonderwijs</a:t>
            </a:r>
            <a:endParaRPr b="0" i="0" sz="100" u="none" cap="none" strike="noStrike">
              <a:solidFill>
                <a:srgbClr val="000000"/>
              </a:solidFill>
              <a:latin typeface="Arial"/>
              <a:ea typeface="Arial"/>
              <a:cs typeface="Arial"/>
              <a:sym typeface="Arial"/>
            </a:endParaRPr>
          </a:p>
        </p:txBody>
      </p:sp>
      <p:pic>
        <p:nvPicPr>
          <p:cNvPr id="139" name="Google Shape;139;p5" title="2A - Geschiedenis van het dovenonderwijs">
            <a:hlinkClick r:id="rId5"/>
          </p:cNvPr>
          <p:cNvPicPr preferRelativeResize="0"/>
          <p:nvPr/>
        </p:nvPicPr>
        <p:blipFill>
          <a:blip r:embed="rId6">
            <a:alphaModFix/>
          </a:blip>
          <a:stretch>
            <a:fillRect/>
          </a:stretch>
        </p:blipFill>
        <p:spPr>
          <a:xfrm>
            <a:off x="5000592" y="2783563"/>
            <a:ext cx="10166875" cy="5718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grpSp>
        <p:nvGrpSpPr>
          <p:cNvPr id="145" name="Google Shape;145;g3d893a93e89_1_0"/>
          <p:cNvGrpSpPr/>
          <p:nvPr/>
        </p:nvGrpSpPr>
        <p:grpSpPr>
          <a:xfrm>
            <a:off x="-761375" y="-217050"/>
            <a:ext cx="3124353" cy="10504504"/>
            <a:chOff x="0" y="-57150"/>
            <a:chExt cx="769602" cy="2766600"/>
          </a:xfrm>
        </p:grpSpPr>
        <p:sp>
          <p:nvSpPr>
            <p:cNvPr id="146" name="Google Shape;146;g3d893a93e89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d893a93e89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8" name="Google Shape;148;g3d893a93e89_1_0"/>
          <p:cNvSpPr/>
          <p:nvPr/>
        </p:nvSpPr>
        <p:spPr>
          <a:xfrm>
            <a:off x="0" y="4275"/>
            <a:ext cx="2250612" cy="1668228"/>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9" name="Google Shape;149;g3d893a93e89_1_0"/>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0" name="Google Shape;150;g3d893a93e89_1_0"/>
          <p:cNvSpPr txBox="1"/>
          <p:nvPr/>
        </p:nvSpPr>
        <p:spPr>
          <a:xfrm>
            <a:off x="2991450" y="1082050"/>
            <a:ext cx="14558100" cy="1046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6800" u="none" cap="none" strike="noStrike">
                <a:solidFill>
                  <a:srgbClr val="FFFFFF"/>
                </a:solidFill>
                <a:latin typeface="Anton"/>
                <a:ea typeface="Anton"/>
                <a:cs typeface="Anton"/>
                <a:sym typeface="Anton"/>
              </a:rPr>
              <a:t>Het oude Griekenland en het oude Rome</a:t>
            </a:r>
            <a:endParaRPr b="0" i="0" sz="200" u="none" cap="none" strike="noStrike">
              <a:solidFill>
                <a:srgbClr val="000000"/>
              </a:solidFill>
              <a:latin typeface="Arial"/>
              <a:ea typeface="Arial"/>
              <a:cs typeface="Arial"/>
              <a:sym typeface="Arial"/>
            </a:endParaRPr>
          </a:p>
        </p:txBody>
      </p:sp>
      <p:sp>
        <p:nvSpPr>
          <p:cNvPr id="151" name="Google Shape;151;g3d893a93e89_1_0"/>
          <p:cNvSpPr txBox="1"/>
          <p:nvPr/>
        </p:nvSpPr>
        <p:spPr>
          <a:xfrm>
            <a:off x="2939700" y="3294650"/>
            <a:ext cx="14661600" cy="2285700"/>
          </a:xfrm>
          <a:prstGeom prst="rect">
            <a:avLst/>
          </a:prstGeom>
          <a:noFill/>
          <a:ln>
            <a:noFill/>
          </a:ln>
        </p:spPr>
        <p:txBody>
          <a:bodyPr anchorCtr="0" anchor="t" bIns="0" lIns="0" spcFirstLastPara="1" rIns="0" wrap="square" tIns="0">
            <a:spAutoFit/>
          </a:bodyPr>
          <a:lstStyle/>
          <a:p>
            <a:pPr indent="-270506" lvl="1" marL="604511" marR="0" rtl="0" algn="l">
              <a:lnSpc>
                <a:spcPct val="150000"/>
              </a:lnSpc>
              <a:spcBef>
                <a:spcPts val="0"/>
              </a:spcBef>
              <a:spcAft>
                <a:spcPts val="0"/>
              </a:spcAft>
              <a:buClr>
                <a:srgbClr val="FFFFFF"/>
              </a:buClr>
              <a:buSzPts val="2700"/>
              <a:buFont typeface="Arial"/>
              <a:buChar char="•"/>
            </a:pPr>
            <a:r>
              <a:rPr b="0" i="0" lang="en-GB" sz="2700" u="none" cap="none" strike="noStrike">
                <a:solidFill>
                  <a:srgbClr val="FFFFFF"/>
                </a:solidFill>
                <a:latin typeface="Quicksand"/>
                <a:ea typeface="Quicksand"/>
                <a:cs typeface="Quicksand"/>
                <a:sym typeface="Quicksand"/>
              </a:rPr>
              <a:t>Er bestaan slechts </a:t>
            </a:r>
            <a:r>
              <a:rPr b="1" i="0" lang="en-GB" sz="2700" u="none" cap="none" strike="noStrike">
                <a:solidFill>
                  <a:srgbClr val="FFFFFF"/>
                </a:solidFill>
                <a:latin typeface="Quicksand"/>
                <a:ea typeface="Quicksand"/>
                <a:cs typeface="Quicksand"/>
                <a:sym typeface="Quicksand"/>
              </a:rPr>
              <a:t>enkele documenten </a:t>
            </a:r>
            <a:r>
              <a:rPr b="0" i="0" lang="en-GB" sz="2700" u="none" cap="none" strike="noStrike">
                <a:solidFill>
                  <a:srgbClr val="FFFFFF"/>
                </a:solidFill>
                <a:latin typeface="Quicksand"/>
                <a:ea typeface="Quicksand"/>
                <a:cs typeface="Quicksand"/>
                <a:sym typeface="Quicksand"/>
              </a:rPr>
              <a:t>over het onderwijs aan dove mensen in die tijd.</a:t>
            </a:r>
            <a:endParaRPr b="0" i="0" sz="900" u="none" cap="none" strike="noStrike">
              <a:solidFill>
                <a:srgbClr val="000000"/>
              </a:solidFill>
              <a:latin typeface="Arial"/>
              <a:ea typeface="Arial"/>
              <a:cs typeface="Arial"/>
              <a:sym typeface="Arial"/>
            </a:endParaRPr>
          </a:p>
          <a:p>
            <a:pPr indent="-270506" lvl="1" marL="604511" marR="0" rtl="0" algn="l">
              <a:lnSpc>
                <a:spcPct val="150000"/>
              </a:lnSpc>
              <a:spcBef>
                <a:spcPts val="0"/>
              </a:spcBef>
              <a:spcAft>
                <a:spcPts val="0"/>
              </a:spcAft>
              <a:buClr>
                <a:srgbClr val="FFFFFF"/>
              </a:buClr>
              <a:buSzPts val="2700"/>
              <a:buFont typeface="Arial"/>
              <a:buChar char="•"/>
            </a:pPr>
            <a:r>
              <a:rPr b="1" i="0" lang="en-GB" sz="2700" u="none" cap="none" strike="noStrike">
                <a:solidFill>
                  <a:srgbClr val="FFFFFF"/>
                </a:solidFill>
                <a:latin typeface="Quicksand"/>
                <a:ea typeface="Quicksand"/>
                <a:cs typeface="Quicksand"/>
                <a:sym typeface="Quicksand"/>
              </a:rPr>
              <a:t>Filosofen </a:t>
            </a:r>
            <a:r>
              <a:rPr b="0" i="0" lang="en-GB" sz="2700" u="none" cap="none" strike="noStrike">
                <a:solidFill>
                  <a:srgbClr val="FFFFFF"/>
                </a:solidFill>
                <a:latin typeface="Quicksand"/>
                <a:ea typeface="Quicksand"/>
                <a:cs typeface="Quicksand"/>
                <a:sym typeface="Quicksand"/>
              </a:rPr>
              <a:t>discussieerden over het verband tussen het vermogen om te spreken en te denken.</a:t>
            </a:r>
            <a:endParaRPr b="0" i="0" sz="900" u="none" cap="none" strike="noStrike">
              <a:solidFill>
                <a:srgbClr val="000000"/>
              </a:solidFill>
              <a:latin typeface="Arial"/>
              <a:ea typeface="Arial"/>
              <a:cs typeface="Arial"/>
              <a:sym typeface="Arial"/>
            </a:endParaRPr>
          </a:p>
          <a:p>
            <a:pPr indent="-270506" lvl="1" marL="604511" marR="0" rtl="0" algn="l">
              <a:lnSpc>
                <a:spcPct val="150000"/>
              </a:lnSpc>
              <a:spcBef>
                <a:spcPts val="0"/>
              </a:spcBef>
              <a:spcAft>
                <a:spcPts val="0"/>
              </a:spcAft>
              <a:buClr>
                <a:srgbClr val="FFFFFF"/>
              </a:buClr>
              <a:buSzPts val="2700"/>
              <a:buFont typeface="Arial"/>
              <a:buChar char="•"/>
            </a:pPr>
            <a:r>
              <a:rPr b="1" i="0" lang="en-GB" sz="2700" u="none" cap="none" strike="noStrike">
                <a:solidFill>
                  <a:srgbClr val="FFFFFF"/>
                </a:solidFill>
                <a:latin typeface="Quicksand"/>
                <a:ea typeface="Quicksand"/>
                <a:cs typeface="Quicksand"/>
                <a:sym typeface="Quicksand"/>
              </a:rPr>
              <a:t>De wet </a:t>
            </a:r>
            <a:r>
              <a:rPr b="0" i="0" lang="en-GB" sz="2700" u="none" cap="none" strike="noStrike">
                <a:solidFill>
                  <a:srgbClr val="FFFFFF"/>
                </a:solidFill>
                <a:latin typeface="Quicksand"/>
                <a:ea typeface="Quicksand"/>
                <a:cs typeface="Quicksand"/>
                <a:sym typeface="Quicksand"/>
              </a:rPr>
              <a:t>maakte dove mensen tot 'niet-personen'</a:t>
            </a:r>
            <a:endParaRPr b="0" i="0" sz="900" u="none" cap="none" strike="noStrike">
              <a:solidFill>
                <a:srgbClr val="000000"/>
              </a:solidFill>
              <a:latin typeface="Arial"/>
              <a:ea typeface="Arial"/>
              <a:cs typeface="Arial"/>
              <a:sym typeface="Arial"/>
            </a:endParaRPr>
          </a:p>
        </p:txBody>
      </p:sp>
      <p:pic>
        <p:nvPicPr>
          <p:cNvPr descr="Ohr Silhouette" id="152" name="Google Shape;152;g3d893a93e89_1_0"/>
          <p:cNvPicPr preferRelativeResize="0"/>
          <p:nvPr/>
        </p:nvPicPr>
        <p:blipFill rotWithShape="1">
          <a:blip r:embed="rId5">
            <a:alphaModFix/>
          </a:blip>
          <a:srcRect b="0" l="0" r="0" t="0"/>
          <a:stretch/>
        </p:blipFill>
        <p:spPr>
          <a:xfrm>
            <a:off x="4857750" y="6746251"/>
            <a:ext cx="2895600" cy="2895600"/>
          </a:xfrm>
          <a:prstGeom prst="rect">
            <a:avLst/>
          </a:prstGeom>
          <a:noFill/>
          <a:ln>
            <a:noFill/>
          </a:ln>
        </p:spPr>
      </p:pic>
      <p:pic>
        <p:nvPicPr>
          <p:cNvPr descr="Pfeil nach rechts Silhouette" id="153" name="Google Shape;153;g3d893a93e89_1_0"/>
          <p:cNvPicPr preferRelativeResize="0"/>
          <p:nvPr/>
        </p:nvPicPr>
        <p:blipFill rotWithShape="1">
          <a:blip r:embed="rId6">
            <a:alphaModFix/>
          </a:blip>
          <a:srcRect b="0" l="0" r="0" t="0"/>
          <a:stretch/>
        </p:blipFill>
        <p:spPr>
          <a:xfrm>
            <a:off x="8039100" y="7089151"/>
            <a:ext cx="2209800" cy="2209800"/>
          </a:xfrm>
          <a:prstGeom prst="rect">
            <a:avLst/>
          </a:prstGeom>
          <a:noFill/>
          <a:ln>
            <a:noFill/>
          </a:ln>
        </p:spPr>
      </p:pic>
      <p:pic>
        <p:nvPicPr>
          <p:cNvPr descr="Gehirn Silhouette" id="154" name="Google Shape;154;g3d893a93e89_1_0"/>
          <p:cNvPicPr preferRelativeResize="0"/>
          <p:nvPr/>
        </p:nvPicPr>
        <p:blipFill rotWithShape="1">
          <a:blip r:embed="rId7">
            <a:alphaModFix/>
          </a:blip>
          <a:srcRect b="0" l="0" r="0" t="0"/>
          <a:stretch/>
        </p:blipFill>
        <p:spPr>
          <a:xfrm>
            <a:off x="10896600" y="7164880"/>
            <a:ext cx="2209800" cy="2209800"/>
          </a:xfrm>
          <a:prstGeom prst="rect">
            <a:avLst/>
          </a:prstGeom>
          <a:noFill/>
          <a:ln>
            <a:noFill/>
          </a:ln>
        </p:spPr>
      </p:pic>
      <p:sp>
        <p:nvSpPr>
          <p:cNvPr id="155" name="Google Shape;155;g3d893a93e89_1_0"/>
          <p:cNvSpPr txBox="1"/>
          <p:nvPr/>
        </p:nvSpPr>
        <p:spPr>
          <a:xfrm>
            <a:off x="9911758" y="2177397"/>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a:t>
            </a:r>
            <a:r>
              <a:rPr lang="en-GB" sz="2800">
                <a:solidFill>
                  <a:schemeClr val="lt1"/>
                </a:solidFill>
                <a:latin typeface="Quicksand"/>
                <a:ea typeface="Quicksand"/>
                <a:cs typeface="Quicksand"/>
                <a:sym typeface="Quicksand"/>
              </a:rPr>
              <a:t>3000 v.Chr. - 500 n.Chr.</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3" name="Google Shape;163;p6"/>
          <p:cNvPicPr preferRelativeResize="0"/>
          <p:nvPr/>
        </p:nvPicPr>
        <p:blipFill rotWithShape="1">
          <a:blip r:embed="rId5">
            <a:alphaModFix/>
          </a:blip>
          <a:srcRect b="0" l="0" r="0" t="0"/>
          <a:stretch/>
        </p:blipFill>
        <p:spPr>
          <a:xfrm>
            <a:off x="3595428" y="4575880"/>
            <a:ext cx="2557360" cy="3554731"/>
          </a:xfrm>
          <a:prstGeom prst="rect">
            <a:avLst/>
          </a:prstGeom>
          <a:noFill/>
          <a:ln>
            <a:noFill/>
          </a:ln>
        </p:spPr>
      </p:pic>
      <p:sp>
        <p:nvSpPr>
          <p:cNvPr id="164" name="Google Shape;164;p6"/>
          <p:cNvSpPr txBox="1"/>
          <p:nvPr/>
        </p:nvSpPr>
        <p:spPr>
          <a:xfrm>
            <a:off x="1143000" y="9029700"/>
            <a:ext cx="10262746"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Quicksand"/>
                <a:ea typeface="Quicksand"/>
                <a:cs typeface="Quicksand"/>
                <a:sym typeface="Quicksand"/>
              </a:rPr>
              <a:t>Foto's: </a:t>
            </a:r>
            <a:br>
              <a:rPr b="0" i="0" lang="en-GB" sz="1800" u="none" cap="none" strike="noStrike">
                <a:solidFill>
                  <a:schemeClr val="dk1"/>
                </a:solidFill>
                <a:latin typeface="Quicksand"/>
                <a:ea typeface="Quicksand"/>
                <a:cs typeface="Quicksand"/>
                <a:sym typeface="Quicksand"/>
              </a:rPr>
            </a:br>
            <a:r>
              <a:rPr b="0" i="0" lang="en-GB" sz="1800" u="sng" cap="none" strike="noStrike">
                <a:solidFill>
                  <a:schemeClr val="dk1"/>
                </a:solidFill>
                <a:latin typeface="Quicksand"/>
                <a:ea typeface="Quicksand"/>
                <a:cs typeface="Quicksand"/>
                <a:sym typeface="Quicksand"/>
                <a:hlinkClick r:id="rId6">
                  <a:extLst>
                    <a:ext uri="{A12FA001-AC4F-418D-AE19-62706E023703}">
                      <ahyp:hlinkClr val="tx"/>
                    </a:ext>
                  </a:extLst>
                </a:hlinkClick>
              </a:rPr>
              <a:t>https://de.wikipedia.org/wiki/Platon#/media/Datei:Head_Platon_Glyptothek_Munich_548.jpg</a:t>
            </a:r>
            <a:br>
              <a:rPr b="0" i="0" lang="en-GB" sz="1800" u="none" cap="none" strike="noStrike">
                <a:solidFill>
                  <a:schemeClr val="dk1"/>
                </a:solidFill>
                <a:latin typeface="Quicksand"/>
                <a:ea typeface="Quicksand"/>
                <a:cs typeface="Quicksand"/>
                <a:sym typeface="Quicksand"/>
              </a:rPr>
            </a:br>
            <a:r>
              <a:rPr b="0" i="0" lang="en-GB" sz="1800" u="sng" cap="none" strike="noStrike">
                <a:solidFill>
                  <a:schemeClr val="dk1"/>
                </a:solidFill>
                <a:latin typeface="Quicksand"/>
                <a:ea typeface="Quicksand"/>
                <a:cs typeface="Quicksand"/>
                <a:sym typeface="Quicksand"/>
                <a:hlinkClick r:id="rId7">
                  <a:extLst>
                    <a:ext uri="{A12FA001-AC4F-418D-AE19-62706E023703}">
                      <ahyp:hlinkClr val="tx"/>
                    </a:ext>
                  </a:extLst>
                </a:hlinkClick>
              </a:rPr>
              <a:t>https://en.wikipedia.org/wiki/Aristotle#/media/File:Aristotle_Altemps_Inv8575.jpg</a:t>
            </a:r>
            <a:br>
              <a:rPr b="0" i="0" lang="en-GB" sz="1800" u="none" cap="none" strike="noStrike">
                <a:solidFill>
                  <a:schemeClr val="dk1"/>
                </a:solidFill>
                <a:latin typeface="Quicksand"/>
                <a:ea typeface="Quicksand"/>
                <a:cs typeface="Quicksand"/>
                <a:sym typeface="Quicksand"/>
              </a:rPr>
            </a:br>
            <a:br>
              <a:rPr b="0" i="0" lang="en-GB" sz="1800" u="none" cap="none" strike="noStrike">
                <a:solidFill>
                  <a:schemeClr val="dk1"/>
                </a:solidFill>
                <a:latin typeface="Quicksand"/>
                <a:ea typeface="Quicksand"/>
                <a:cs typeface="Quicksand"/>
                <a:sym typeface="Quicksand"/>
              </a:rPr>
            </a:br>
            <a:endParaRPr b="0" i="0" sz="1800" u="none" cap="none" strike="noStrike">
              <a:solidFill>
                <a:schemeClr val="dk1"/>
              </a:solidFill>
              <a:latin typeface="Quicksand"/>
              <a:ea typeface="Quicksand"/>
              <a:cs typeface="Quicksand"/>
              <a:sym typeface="Quicksand"/>
            </a:endParaRPr>
          </a:p>
        </p:txBody>
      </p:sp>
      <p:sp>
        <p:nvSpPr>
          <p:cNvPr id="165" name="Google Shape;165;p6"/>
          <p:cNvSpPr txBox="1"/>
          <p:nvPr/>
        </p:nvSpPr>
        <p:spPr>
          <a:xfrm>
            <a:off x="3472923" y="8169474"/>
            <a:ext cx="280237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Plato (427-347 v.Chr.)</a:t>
            </a:r>
            <a:endParaRPr b="0" i="0" sz="1400" u="none" cap="none" strike="noStrike">
              <a:solidFill>
                <a:srgbClr val="000000"/>
              </a:solidFill>
              <a:latin typeface="Arial"/>
              <a:ea typeface="Arial"/>
              <a:cs typeface="Arial"/>
              <a:sym typeface="Arial"/>
            </a:endParaRPr>
          </a:p>
        </p:txBody>
      </p:sp>
      <p:sp>
        <p:nvSpPr>
          <p:cNvPr id="166" name="Google Shape;166;p6"/>
          <p:cNvSpPr/>
          <p:nvPr/>
        </p:nvSpPr>
        <p:spPr>
          <a:xfrm>
            <a:off x="3059739" y="1655861"/>
            <a:ext cx="4953000" cy="202093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„Doven hebben geen verstand omdat ze zich niet kunnen uitdrukken” </a:t>
            </a:r>
            <a:endParaRPr b="0" i="0" sz="1400" u="none" cap="none" strike="noStrike">
              <a:solidFill>
                <a:srgbClr val="000000"/>
              </a:solidFill>
              <a:latin typeface="Arial"/>
              <a:ea typeface="Arial"/>
              <a:cs typeface="Arial"/>
              <a:sym typeface="Arial"/>
            </a:endParaRPr>
          </a:p>
        </p:txBody>
      </p:sp>
      <p:pic>
        <p:nvPicPr>
          <p:cNvPr descr="undefined" id="167" name="Google Shape;167;p6"/>
          <p:cNvPicPr preferRelativeResize="0"/>
          <p:nvPr/>
        </p:nvPicPr>
        <p:blipFill rotWithShape="1">
          <a:blip r:embed="rId8">
            <a:alphaModFix/>
          </a:blip>
          <a:srcRect b="0" l="0" r="0" t="0"/>
          <a:stretch/>
        </p:blipFill>
        <p:spPr>
          <a:xfrm>
            <a:off x="12350269" y="2095500"/>
            <a:ext cx="2655261" cy="3554731"/>
          </a:xfrm>
          <a:prstGeom prst="rect">
            <a:avLst/>
          </a:prstGeom>
          <a:noFill/>
          <a:ln>
            <a:noFill/>
          </a:ln>
        </p:spPr>
      </p:pic>
      <p:sp>
        <p:nvSpPr>
          <p:cNvPr id="168" name="Google Shape;168;p6"/>
          <p:cNvSpPr/>
          <p:nvPr/>
        </p:nvSpPr>
        <p:spPr>
          <a:xfrm>
            <a:off x="11201400" y="6610209"/>
            <a:ext cx="4953000" cy="2020930"/>
          </a:xfrm>
          <a:prstGeom prst="wedgeRoundRectCallout">
            <a:avLst>
              <a:gd fmla="val 12174" name="adj1"/>
              <a:gd fmla="val -89008"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„Wie niet kan horen en niet kan spreken, kan niet denken.” </a:t>
            </a:r>
            <a:endParaRPr b="0" i="0" sz="1400" u="none" cap="none" strike="noStrike">
              <a:solidFill>
                <a:srgbClr val="000000"/>
              </a:solidFill>
              <a:latin typeface="Arial"/>
              <a:ea typeface="Arial"/>
              <a:cs typeface="Arial"/>
              <a:sym typeface="Arial"/>
            </a:endParaRPr>
          </a:p>
        </p:txBody>
      </p:sp>
      <p:sp>
        <p:nvSpPr>
          <p:cNvPr id="169" name="Google Shape;169;p6"/>
          <p:cNvSpPr txBox="1"/>
          <p:nvPr/>
        </p:nvSpPr>
        <p:spPr>
          <a:xfrm>
            <a:off x="12122909" y="1194185"/>
            <a:ext cx="3260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Aristoteles (384-322 v.Chr.)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7"/>
          <p:cNvSpPr txBox="1"/>
          <p:nvPr/>
        </p:nvSpPr>
        <p:spPr>
          <a:xfrm>
            <a:off x="379450" y="9277863"/>
            <a:ext cx="135501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100" u="none" cap="none" strike="noStrike">
                <a:solidFill>
                  <a:srgbClr val="F7F1D5"/>
                </a:solidFill>
                <a:latin typeface="Quicksand"/>
                <a:ea typeface="Quicksand"/>
                <a:cs typeface="Quicksand"/>
                <a:sym typeface="Quicksand"/>
              </a:rPr>
              <a:t>Foto's: </a:t>
            </a:r>
            <a:br>
              <a:rPr i="0" lang="en-GB" sz="1100" u="none" cap="none" strike="noStrike">
                <a:solidFill>
                  <a:srgbClr val="F7F1D5"/>
                </a:solidFill>
                <a:latin typeface="Quicksand"/>
                <a:ea typeface="Quicksand"/>
                <a:cs typeface="Quicksand"/>
                <a:sym typeface="Quicksand"/>
              </a:rPr>
            </a:br>
            <a:r>
              <a:rPr i="0" lang="en-GB" sz="1100" u="sng" cap="none" strike="noStrike">
                <a:solidFill>
                  <a:srgbClr val="F7F1D5"/>
                </a:solidFill>
                <a:latin typeface="Quicksand"/>
                <a:ea typeface="Quicksand"/>
                <a:cs typeface="Quicksand"/>
                <a:sym typeface="Quicksand"/>
                <a:hlinkClick r:id="rId5">
                  <a:extLst>
                    <a:ext uri="{A12FA001-AC4F-418D-AE19-62706E023703}">
                      <ahyp:hlinkClr val="tx"/>
                    </a:ext>
                  </a:extLst>
                </a:hlinkClick>
              </a:rPr>
              <a:t>https://en.wikipedia.org/wiki/Augustine_of_Hippo#/media/File:Augustine_Lateran.jpg</a:t>
            </a:r>
            <a:br>
              <a:rPr i="0" lang="en-GB" sz="1100" u="none" cap="none" strike="noStrike">
                <a:solidFill>
                  <a:srgbClr val="F7F1D5"/>
                </a:solidFill>
                <a:latin typeface="Quicksand"/>
                <a:ea typeface="Quicksand"/>
                <a:cs typeface="Quicksand"/>
                <a:sym typeface="Quicksand"/>
              </a:rPr>
            </a:br>
            <a:r>
              <a:rPr i="0" lang="en-GB" sz="1100" u="sng" cap="none" strike="noStrike">
                <a:solidFill>
                  <a:srgbClr val="F7F1D5"/>
                </a:solidFill>
                <a:latin typeface="Quicksand"/>
                <a:ea typeface="Quicksand"/>
                <a:cs typeface="Quicksand"/>
                <a:sym typeface="Quicksand"/>
                <a:hlinkClick r:id="rId6">
                  <a:extLst>
                    <a:ext uri="{A12FA001-AC4F-418D-AE19-62706E023703}">
                      <ahyp:hlinkClr val="tx"/>
                    </a:ext>
                  </a:extLst>
                </a:hlinkClick>
              </a:rPr>
              <a:t>https://en.wikipedia.org/wiki/Justinian_I#/media/File:Mosaic_of_Justinianus_I_-_Basilica_San_Vitale_ (Ravenna).jpg</a:t>
            </a:r>
            <a:r>
              <a:rPr i="0" lang="en-GB" sz="1100" u="none" cap="none" strike="noStrike">
                <a:solidFill>
                  <a:srgbClr val="F7F1D5"/>
                </a:solidFill>
                <a:latin typeface="Quicksand"/>
                <a:ea typeface="Quicksand"/>
                <a:cs typeface="Quicksand"/>
                <a:sym typeface="Quicksand"/>
              </a:rPr>
              <a:t> </a:t>
            </a:r>
            <a:endParaRPr i="0" sz="700" u="none" cap="none" strike="noStrike">
              <a:solidFill>
                <a:srgbClr val="F7F1D5"/>
              </a:solidFill>
            </a:endParaRPr>
          </a:p>
        </p:txBody>
      </p:sp>
      <p:sp>
        <p:nvSpPr>
          <p:cNvPr id="178" name="Google Shape;178;p7"/>
          <p:cNvSpPr txBox="1"/>
          <p:nvPr/>
        </p:nvSpPr>
        <p:spPr>
          <a:xfrm>
            <a:off x="6978179" y="8154099"/>
            <a:ext cx="4331700" cy="110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Augustinus van Hippo (354-430)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icksand"/>
              <a:ea typeface="Quicksand"/>
              <a:cs typeface="Quicksand"/>
              <a:sym typeface="Quicksand"/>
            </a:endParaRPr>
          </a:p>
        </p:txBody>
      </p:sp>
      <p:sp>
        <p:nvSpPr>
          <p:cNvPr id="179" name="Google Shape;179;p7"/>
          <p:cNvSpPr/>
          <p:nvPr/>
        </p:nvSpPr>
        <p:spPr>
          <a:xfrm>
            <a:off x="6978175" y="1692868"/>
            <a:ext cx="4953000" cy="202080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„Wie niet kan horen, kan dus niet geloven” </a:t>
            </a:r>
            <a:endParaRPr b="0" i="0" sz="2800" u="none" cap="none" strike="noStrike">
              <a:solidFill>
                <a:schemeClr val="lt1"/>
              </a:solidFill>
              <a:latin typeface="Quicksand"/>
              <a:ea typeface="Quicksand"/>
              <a:cs typeface="Quicksand"/>
              <a:sym typeface="Quicksand"/>
            </a:endParaRPr>
          </a:p>
        </p:txBody>
      </p:sp>
      <p:pic>
        <p:nvPicPr>
          <p:cNvPr descr="undefined" id="180" name="Google Shape;180;p7"/>
          <p:cNvPicPr preferRelativeResize="0"/>
          <p:nvPr/>
        </p:nvPicPr>
        <p:blipFill rotWithShape="1">
          <a:blip r:embed="rId7">
            <a:alphaModFix/>
          </a:blip>
          <a:srcRect b="0" l="0" r="0" t="0"/>
          <a:stretch/>
        </p:blipFill>
        <p:spPr>
          <a:xfrm>
            <a:off x="7443991" y="4647769"/>
            <a:ext cx="2319462" cy="35547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8"/>
          <p:cNvSpPr txBox="1"/>
          <p:nvPr/>
        </p:nvSpPr>
        <p:spPr>
          <a:xfrm>
            <a:off x="7239000" y="1499700"/>
            <a:ext cx="7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Middeleeuwen</a:t>
            </a:r>
            <a:endParaRPr b="0" i="0" sz="1400" u="none" cap="none" strike="noStrike">
              <a:solidFill>
                <a:srgbClr val="000000"/>
              </a:solidFill>
              <a:latin typeface="Arial"/>
              <a:ea typeface="Arial"/>
              <a:cs typeface="Arial"/>
              <a:sym typeface="Arial"/>
            </a:endParaRPr>
          </a:p>
        </p:txBody>
      </p:sp>
      <p:sp>
        <p:nvSpPr>
          <p:cNvPr id="189" name="Google Shape;189;p8"/>
          <p:cNvSpPr txBox="1"/>
          <p:nvPr/>
        </p:nvSpPr>
        <p:spPr>
          <a:xfrm>
            <a:off x="5764500" y="3228250"/>
            <a:ext cx="12295200" cy="5664300"/>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chemeClr val="lt1"/>
              </a:buClr>
              <a:buSzPts val="3200"/>
              <a:buFont typeface="Arial"/>
              <a:buChar char="•"/>
            </a:pPr>
            <a:r>
              <a:rPr b="1" i="0" lang="en-GB" sz="3200" u="none" cap="none" strike="noStrike">
                <a:solidFill>
                  <a:schemeClr val="lt1"/>
                </a:solidFill>
                <a:latin typeface="Quicksand"/>
                <a:ea typeface="Quicksand"/>
                <a:cs typeface="Quicksand"/>
                <a:sym typeface="Quicksand"/>
              </a:rPr>
              <a:t>geen onderwijs </a:t>
            </a:r>
            <a:r>
              <a:rPr b="0" i="0" lang="en-GB" sz="3200" u="none" cap="none" strike="noStrike">
                <a:solidFill>
                  <a:schemeClr val="lt1"/>
                </a:solidFill>
                <a:latin typeface="Quicksand"/>
                <a:ea typeface="Quicksand"/>
                <a:cs typeface="Quicksand"/>
                <a:sym typeface="Quicksand"/>
              </a:rPr>
              <a:t>voor dove mensen</a:t>
            </a:r>
            <a:endParaRPr b="0" i="0" sz="1400" u="none" cap="none" strike="noStrike">
              <a:solidFill>
                <a:srgbClr val="000000"/>
              </a:solidFill>
              <a:latin typeface="Arial"/>
              <a:ea typeface="Arial"/>
              <a:cs typeface="Arial"/>
              <a:sym typeface="Arial"/>
            </a:endParaRPr>
          </a:p>
          <a:p>
            <a:pPr indent="0" lvl="1" marL="302255"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302256" lvl="1" marL="604511" marR="0" rtl="0" algn="l">
              <a:lnSpc>
                <a:spcPct val="150000"/>
              </a:lnSpc>
              <a:spcBef>
                <a:spcPts val="0"/>
              </a:spcBef>
              <a:spcAft>
                <a:spcPts val="0"/>
              </a:spcAft>
              <a:buClr>
                <a:schemeClr val="lt1"/>
              </a:buClr>
              <a:buSzPts val="3200"/>
              <a:buFont typeface="Arial"/>
              <a:buChar char="•"/>
            </a:pPr>
            <a:r>
              <a:rPr b="0" i="0" lang="en-GB" sz="3200" u="none" cap="none" strike="noStrike">
                <a:solidFill>
                  <a:schemeClr val="lt1"/>
                </a:solidFill>
                <a:latin typeface="Quicksand"/>
                <a:ea typeface="Quicksand"/>
                <a:cs typeface="Quicksand"/>
                <a:sym typeface="Quicksand"/>
              </a:rPr>
              <a:t>Documenten over dove mensen uit deze periode gaan voornamelijk over </a:t>
            </a:r>
            <a:r>
              <a:rPr b="1" i="0" lang="en-GB" sz="3200" u="none" cap="none" strike="noStrike">
                <a:solidFill>
                  <a:schemeClr val="lt1"/>
                </a:solidFill>
                <a:latin typeface="Quicksand"/>
                <a:ea typeface="Quicksand"/>
                <a:cs typeface="Quicksand"/>
                <a:sym typeface="Quicksand"/>
              </a:rPr>
              <a:t>wonderverhalen </a:t>
            </a:r>
            <a:r>
              <a:rPr b="0" i="0" lang="en-GB" sz="3200" u="none" cap="none" strike="noStrike">
                <a:solidFill>
                  <a:schemeClr val="lt1"/>
                </a:solidFill>
                <a:latin typeface="Quicksand"/>
                <a:ea typeface="Quicksand"/>
                <a:cs typeface="Quicksand"/>
                <a:sym typeface="Quicksand"/>
              </a:rPr>
              <a:t>van </a:t>
            </a:r>
            <a:r>
              <a:rPr b="1" i="0" lang="en-GB" sz="3200" u="none" cap="none" strike="noStrike">
                <a:solidFill>
                  <a:schemeClr val="lt1"/>
                </a:solidFill>
                <a:latin typeface="Quicksand"/>
                <a:ea typeface="Quicksand"/>
                <a:cs typeface="Quicksand"/>
                <a:sym typeface="Quicksand"/>
              </a:rPr>
              <a:t>religieuze genezingen</a:t>
            </a:r>
            <a:r>
              <a:rPr b="0" i="0" lang="en-GB" sz="32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1" marL="302255"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302256" lvl="1" marL="604511" marR="0" rtl="0" algn="l">
              <a:lnSpc>
                <a:spcPct val="150000"/>
              </a:lnSpc>
              <a:spcBef>
                <a:spcPts val="0"/>
              </a:spcBef>
              <a:spcAft>
                <a:spcPts val="0"/>
              </a:spcAft>
              <a:buClr>
                <a:schemeClr val="lt1"/>
              </a:buClr>
              <a:buSzPts val="3200"/>
              <a:buFont typeface="Arial"/>
              <a:buChar char="•"/>
            </a:pPr>
            <a:r>
              <a:rPr b="0" i="0" lang="en-GB" sz="3200" u="none" cap="none" strike="noStrike">
                <a:solidFill>
                  <a:schemeClr val="lt1"/>
                </a:solidFill>
                <a:latin typeface="Quicksand"/>
                <a:ea typeface="Quicksand"/>
                <a:cs typeface="Quicksand"/>
                <a:sym typeface="Quicksand"/>
              </a:rPr>
              <a:t>De bijbehorende ideeën over doofheid </a:t>
            </a:r>
            <a:r>
              <a:rPr b="1" i="0" lang="en-GB" sz="3200" u="none" cap="none" strike="noStrike">
                <a:solidFill>
                  <a:schemeClr val="lt1"/>
                </a:solidFill>
                <a:latin typeface="Quicksand"/>
                <a:ea typeface="Quicksand"/>
                <a:cs typeface="Quicksand"/>
                <a:sym typeface="Quicksand"/>
              </a:rPr>
              <a:t>bepaalden </a:t>
            </a:r>
            <a:r>
              <a:rPr b="0" i="0" lang="en-GB" sz="3200" u="none" cap="none" strike="noStrike">
                <a:solidFill>
                  <a:schemeClr val="lt1"/>
                </a:solidFill>
                <a:latin typeface="Quicksand"/>
                <a:ea typeface="Quicksand"/>
                <a:cs typeface="Quicksand"/>
                <a:sym typeface="Quicksand"/>
              </a:rPr>
              <a:t>het </a:t>
            </a:r>
            <a:r>
              <a:rPr b="1" i="0" lang="en-GB" sz="3200" u="none" cap="none" strike="noStrike">
                <a:solidFill>
                  <a:schemeClr val="lt1"/>
                </a:solidFill>
                <a:latin typeface="Quicksand"/>
                <a:ea typeface="Quicksand"/>
                <a:cs typeface="Quicksand"/>
                <a:sym typeface="Quicksand"/>
              </a:rPr>
              <a:t>beeld </a:t>
            </a:r>
            <a:r>
              <a:rPr b="0" i="0" lang="en-GB" sz="3200" u="none" cap="none" strike="noStrike">
                <a:solidFill>
                  <a:schemeClr val="lt1"/>
                </a:solidFill>
                <a:latin typeface="Quicksand"/>
                <a:ea typeface="Quicksand"/>
                <a:cs typeface="Quicksand"/>
                <a:sym typeface="Quicksand"/>
              </a:rPr>
              <a:t>van dove mensen en hun onderwijs.</a:t>
            </a:r>
            <a:endParaRPr b="0" i="0" sz="1400" u="none" cap="none" strike="noStrike">
              <a:solidFill>
                <a:srgbClr val="000000"/>
              </a:solidFill>
              <a:latin typeface="Arial"/>
              <a:ea typeface="Arial"/>
              <a:cs typeface="Arial"/>
              <a:sym typeface="Arial"/>
            </a:endParaRPr>
          </a:p>
        </p:txBody>
      </p:sp>
      <p:pic>
        <p:nvPicPr>
          <p:cNvPr descr="undefined" id="190" name="Google Shape;190;p8"/>
          <p:cNvPicPr preferRelativeResize="0"/>
          <p:nvPr/>
        </p:nvPicPr>
        <p:blipFill rotWithShape="1">
          <a:blip r:embed="rId5">
            <a:alphaModFix/>
          </a:blip>
          <a:srcRect b="0" l="0" r="0" t="0"/>
          <a:stretch/>
        </p:blipFill>
        <p:spPr>
          <a:xfrm>
            <a:off x="661674" y="3441475"/>
            <a:ext cx="4717901" cy="4658026"/>
          </a:xfrm>
          <a:prstGeom prst="rect">
            <a:avLst/>
          </a:prstGeom>
          <a:noFill/>
          <a:ln>
            <a:noFill/>
          </a:ln>
        </p:spPr>
      </p:pic>
      <p:sp>
        <p:nvSpPr>
          <p:cNvPr id="191" name="Google Shape;191;p8"/>
          <p:cNvSpPr txBox="1"/>
          <p:nvPr/>
        </p:nvSpPr>
        <p:spPr>
          <a:xfrm>
            <a:off x="294013" y="9696318"/>
            <a:ext cx="9851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a:t>
            </a: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 https://en.wikipedia.org/wiki/Middle_Ages#/media/File:Cleric-Knight-Workman.jpg</a:t>
            </a:r>
            <a:r>
              <a:rPr b="0" i="0" lang="en-GB" sz="1800"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192" name="Google Shape;192;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p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p8"/>
          <p:cNvSpPr txBox="1"/>
          <p:nvPr/>
        </p:nvSpPr>
        <p:spPr>
          <a:xfrm>
            <a:off x="13484533" y="1941722"/>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a:t>
            </a:r>
            <a:r>
              <a:rPr lang="en-GB" sz="2800">
                <a:solidFill>
                  <a:schemeClr val="lt1"/>
                </a:solidFill>
                <a:latin typeface="Quicksand"/>
                <a:ea typeface="Quicksand"/>
                <a:cs typeface="Quicksand"/>
                <a:sym typeface="Quicksand"/>
              </a:rPr>
              <a:t>500</a:t>
            </a: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5</a:t>
            </a:r>
            <a:r>
              <a:rPr lang="en-GB" sz="2800">
                <a:solidFill>
                  <a:schemeClr val="lt1"/>
                </a:solidFill>
                <a:latin typeface="Quicksand"/>
                <a:ea typeface="Quicksand"/>
                <a:cs typeface="Quicksand"/>
                <a:sym typeface="Quicksand"/>
              </a:rPr>
              <a:t>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2" name="Google Shape;202;p9"/>
          <p:cNvSpPr txBox="1"/>
          <p:nvPr/>
        </p:nvSpPr>
        <p:spPr>
          <a:xfrm>
            <a:off x="1095875" y="2283150"/>
            <a:ext cx="560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
        <p:nvSpPr>
          <p:cNvPr id="203" name="Google Shape;203;p9"/>
          <p:cNvSpPr txBox="1"/>
          <p:nvPr/>
        </p:nvSpPr>
        <p:spPr>
          <a:xfrm>
            <a:off x="1143000" y="4169641"/>
            <a:ext cx="16687800" cy="4463700"/>
          </a:xfrm>
          <a:prstGeom prst="rect">
            <a:avLst/>
          </a:prstGeom>
          <a:noFill/>
          <a:ln>
            <a:noFill/>
          </a:ln>
        </p:spPr>
        <p:txBody>
          <a:bodyPr anchorCtr="0" anchor="t" bIns="0" lIns="0" spcFirstLastPara="1" rIns="0" wrap="square" tIns="0">
            <a:spAutoFit/>
          </a:bodyPr>
          <a:lstStyle/>
          <a:p>
            <a:pPr indent="-584200" lvl="0" marL="685800" marR="0" rtl="0" algn="l">
              <a:lnSpc>
                <a:spcPct val="100000"/>
              </a:lnSpc>
              <a:spcBef>
                <a:spcPts val="0"/>
              </a:spcBef>
              <a:spcAft>
                <a:spcPts val="0"/>
              </a:spcAft>
              <a:buClr>
                <a:schemeClr val="lt1"/>
              </a:buClr>
              <a:buSzPts val="3200"/>
              <a:buFont typeface="Arial"/>
              <a:buChar char="•"/>
            </a:pPr>
            <a:r>
              <a:rPr i="0" lang="en-GB" sz="3200" u="none" cap="none" strike="noStrike">
                <a:solidFill>
                  <a:schemeClr val="lt1"/>
                </a:solidFill>
                <a:latin typeface="Quicksand"/>
                <a:ea typeface="Quicksand"/>
                <a:cs typeface="Quicksand"/>
                <a:sym typeface="Quicksand"/>
              </a:rPr>
              <a:t>er werden </a:t>
            </a:r>
            <a:r>
              <a:rPr b="1" i="0" lang="en-GB" sz="3200" u="none" cap="none" strike="noStrike">
                <a:solidFill>
                  <a:schemeClr val="lt1"/>
                </a:solidFill>
                <a:latin typeface="Quicksand"/>
                <a:ea typeface="Quicksand"/>
                <a:cs typeface="Quicksand"/>
                <a:sym typeface="Quicksand"/>
              </a:rPr>
              <a:t>pogingen </a:t>
            </a:r>
            <a:r>
              <a:rPr i="0" lang="en-GB" sz="3200" u="none" cap="none" strike="noStrike">
                <a:solidFill>
                  <a:schemeClr val="lt1"/>
                </a:solidFill>
                <a:latin typeface="Quicksand"/>
                <a:ea typeface="Quicksand"/>
                <a:cs typeface="Quicksand"/>
                <a:sym typeface="Quicksand"/>
              </a:rPr>
              <a:t>ondernomen </a:t>
            </a:r>
            <a:r>
              <a:rPr b="1" i="0" lang="en-GB" sz="3200" u="none" cap="none" strike="noStrike">
                <a:solidFill>
                  <a:schemeClr val="lt1"/>
                </a:solidFill>
                <a:latin typeface="Quicksand"/>
                <a:ea typeface="Quicksand"/>
                <a:cs typeface="Quicksand"/>
                <a:sym typeface="Quicksand"/>
              </a:rPr>
              <a:t>om de theorie van Aristoteles te weerleggen</a:t>
            </a:r>
            <a:endParaRPr b="1" i="0" sz="3200" u="none" cap="none" strike="noStrike">
              <a:solidFill>
                <a:schemeClr val="lt1"/>
              </a:solidFill>
              <a:latin typeface="Quicksand"/>
              <a:ea typeface="Quicksand"/>
              <a:cs typeface="Quicksand"/>
              <a:sym typeface="Quicksand"/>
            </a:endParaRPr>
          </a:p>
          <a:p>
            <a:pPr indent="0" lvl="0" marL="457200" marR="0" rtl="0" algn="l">
              <a:lnSpc>
                <a:spcPct val="100000"/>
              </a:lnSpc>
              <a:spcBef>
                <a:spcPts val="0"/>
              </a:spcBef>
              <a:spcAft>
                <a:spcPts val="0"/>
              </a:spcAft>
              <a:buNone/>
            </a:pPr>
            <a:r>
              <a:t/>
            </a:r>
            <a:endParaRPr b="1" sz="3200">
              <a:solidFill>
                <a:schemeClr val="lt1"/>
              </a:solidFill>
              <a:latin typeface="Quicksand"/>
              <a:ea typeface="Quicksand"/>
              <a:cs typeface="Quicksand"/>
              <a:sym typeface="Quicksand"/>
            </a:endParaRPr>
          </a:p>
          <a:p>
            <a:pPr indent="-584200" lvl="0" marL="685800" marR="0" rtl="0" algn="l">
              <a:lnSpc>
                <a:spcPct val="100000"/>
              </a:lnSpc>
              <a:spcBef>
                <a:spcPts val="0"/>
              </a:spcBef>
              <a:spcAft>
                <a:spcPts val="0"/>
              </a:spcAft>
              <a:buClr>
                <a:schemeClr val="lt1"/>
              </a:buClr>
              <a:buSzPts val="3200"/>
              <a:buFont typeface="Arial"/>
              <a:buChar char="•"/>
            </a:pPr>
            <a:r>
              <a:rPr i="0" lang="en-GB" sz="3200" u="none" cap="none" strike="noStrike">
                <a:solidFill>
                  <a:schemeClr val="lt1"/>
                </a:solidFill>
                <a:latin typeface="Quicksand"/>
                <a:ea typeface="Quicksand"/>
                <a:cs typeface="Quicksand"/>
                <a:sym typeface="Quicksand"/>
              </a:rPr>
              <a:t>er werden actieve pogingen ondernomen om dove mensen </a:t>
            </a:r>
            <a:r>
              <a:rPr b="1" i="0" lang="en-GB" sz="3200" u="none" cap="none" strike="noStrike">
                <a:solidFill>
                  <a:schemeClr val="lt1"/>
                </a:solidFill>
                <a:latin typeface="Quicksand"/>
                <a:ea typeface="Quicksand"/>
                <a:cs typeface="Quicksand"/>
                <a:sym typeface="Quicksand"/>
              </a:rPr>
              <a:t>onderwijs te geven</a:t>
            </a:r>
            <a:r>
              <a:rPr i="0" lang="en-GB" sz="3200" u="none" cap="none" strike="noStrike">
                <a:solidFill>
                  <a:schemeClr val="lt1"/>
                </a:solidFill>
                <a:latin typeface="Quicksand"/>
                <a:ea typeface="Quicksand"/>
                <a:cs typeface="Quicksand"/>
                <a:sym typeface="Quicksand"/>
              </a:rPr>
              <a:t>,</a:t>
            </a:r>
            <a:br>
              <a:rPr i="0" lang="en-GB" sz="3200" u="none" cap="none" strike="noStrike">
                <a:solidFill>
                  <a:schemeClr val="lt1"/>
                </a:solidFill>
                <a:latin typeface="Quicksand"/>
                <a:ea typeface="Quicksand"/>
                <a:cs typeface="Quicksand"/>
                <a:sym typeface="Quicksand"/>
              </a:rPr>
            </a:br>
            <a:r>
              <a:rPr i="0" lang="en-GB" sz="3200" u="none" cap="none" strike="noStrike">
                <a:solidFill>
                  <a:schemeClr val="lt1"/>
                </a:solidFill>
                <a:latin typeface="Quicksand"/>
                <a:ea typeface="Quicksand"/>
                <a:cs typeface="Quicksand"/>
                <a:sym typeface="Quicksand"/>
              </a:rPr>
              <a:t>soms met gebruikmaking van gebarentaal. </a:t>
            </a:r>
            <a:endParaRPr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t/>
            </a:r>
            <a:endParaRPr sz="32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sz="32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i="0" lang="en-GB" sz="3200" u="none" cap="none" strike="noStrike">
                <a:solidFill>
                  <a:schemeClr val="lt1"/>
                </a:solidFill>
                <a:latin typeface="Quicksand"/>
                <a:ea typeface="Quicksand"/>
                <a:cs typeface="Quicksand"/>
                <a:sym typeface="Quicksand"/>
              </a:rPr>
              <a:t>Onderwijzers ontwikkelden verschillende methoden om dove leerlingen les te geven.</a:t>
            </a:r>
            <a:endParaRPr i="0" sz="32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https://de.wikipedia.org/wiki/Sixtinische_Kapelle#/media/Datei:Creaci%C3%B3n_de_Ad%C3%A1n_(Miguel_%C3%81ngel).jpg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Bild, Kunst, Mythologie, Bildende Kunst enthält.&#10;&#10;Automatisch generierte Beschreibung" id="204" name="Google Shape;204;p9"/>
          <p:cNvPicPr preferRelativeResize="0"/>
          <p:nvPr/>
        </p:nvPicPr>
        <p:blipFill rotWithShape="1">
          <a:blip r:embed="rId6">
            <a:alphaModFix/>
          </a:blip>
          <a:srcRect b="0" l="0" r="0" t="0"/>
          <a:stretch/>
        </p:blipFill>
        <p:spPr>
          <a:xfrm>
            <a:off x="10422023" y="736322"/>
            <a:ext cx="6481717" cy="2942783"/>
          </a:xfrm>
          <a:prstGeom prst="rect">
            <a:avLst/>
          </a:prstGeom>
          <a:noFill/>
          <a:ln>
            <a:noFill/>
          </a:ln>
        </p:spPr>
      </p:pic>
      <p:sp>
        <p:nvSpPr>
          <p:cNvPr id="205" name="Google Shape;205;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p9"/>
          <p:cNvSpPr txBox="1"/>
          <p:nvPr/>
        </p:nvSpPr>
        <p:spPr>
          <a:xfrm>
            <a:off x="6848058" y="2761847"/>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3</a:t>
            </a:r>
            <a:r>
              <a:rPr i="0" lang="en-GB" sz="2800" u="none" cap="none" strike="noStrike">
                <a:solidFill>
                  <a:schemeClr val="lt1"/>
                </a:solidFill>
                <a:latin typeface="Quicksand"/>
                <a:ea typeface="Quicksand"/>
                <a:cs typeface="Quicksand"/>
                <a:sym typeface="Quicksand"/>
              </a:rPr>
              <a:t>00-1</a:t>
            </a:r>
            <a:r>
              <a:rPr lang="en-GB" sz="2800">
                <a:solidFill>
                  <a:schemeClr val="lt1"/>
                </a:solidFill>
                <a:latin typeface="Quicksand"/>
                <a:ea typeface="Quicksand"/>
                <a:cs typeface="Quicksand"/>
                <a:sym typeface="Quicksand"/>
              </a:rPr>
              <a:t>600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1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10"/>
          <p:cNvSpPr txBox="1"/>
          <p:nvPr/>
        </p:nvSpPr>
        <p:spPr>
          <a:xfrm>
            <a:off x="2442991" y="244758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pic>
        <p:nvPicPr>
          <p:cNvPr descr="Ein Bild, das Entwurf, Menschliches Gesicht, Mann, Zeichnung enthält.&#10;&#10;KI-generierte Inhalte können fehlerhaft sein." id="216" name="Google Shape;216;p10"/>
          <p:cNvPicPr preferRelativeResize="0"/>
          <p:nvPr/>
        </p:nvPicPr>
        <p:blipFill rotWithShape="1">
          <a:blip r:embed="rId5">
            <a:alphaModFix/>
          </a:blip>
          <a:srcRect b="0" l="0" r="0" t="0"/>
          <a:stretch/>
        </p:blipFill>
        <p:spPr>
          <a:xfrm>
            <a:off x="11506200" y="2040791"/>
            <a:ext cx="4343400" cy="5212080"/>
          </a:xfrm>
          <a:prstGeom prst="rect">
            <a:avLst/>
          </a:prstGeom>
          <a:noFill/>
          <a:ln>
            <a:noFill/>
          </a:ln>
        </p:spPr>
      </p:pic>
      <p:sp>
        <p:nvSpPr>
          <p:cNvPr id="217" name="Google Shape;217;p10"/>
          <p:cNvSpPr txBox="1"/>
          <p:nvPr/>
        </p:nvSpPr>
        <p:spPr>
          <a:xfrm>
            <a:off x="11220508" y="7322847"/>
            <a:ext cx="56643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lt1"/>
                </a:solidFill>
                <a:latin typeface="Quicksand"/>
                <a:ea typeface="Quicksand"/>
                <a:cs typeface="Quicksand"/>
                <a:sym typeface="Quicksand"/>
              </a:rPr>
              <a:t>Pedro Ponce de Leon </a:t>
            </a:r>
            <a:r>
              <a:rPr i="0" lang="en-GB" sz="2800" u="none" cap="none" strike="noStrike">
                <a:solidFill>
                  <a:schemeClr val="lt1"/>
                </a:solidFill>
                <a:latin typeface="Quicksand"/>
                <a:ea typeface="Quicksand"/>
                <a:cs typeface="Quicksand"/>
                <a:sym typeface="Quicksand"/>
              </a:rPr>
              <a:t>(1500-1584</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
        <p:nvSpPr>
          <p:cNvPr id="218" name="Google Shape;218;p10"/>
          <p:cNvSpPr txBox="1"/>
          <p:nvPr/>
        </p:nvSpPr>
        <p:spPr>
          <a:xfrm>
            <a:off x="628450" y="4075900"/>
            <a:ext cx="104967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Quicksand"/>
                <a:ea typeface="Quicksand"/>
                <a:cs typeface="Quicksand"/>
                <a:sym typeface="Quicksand"/>
              </a:rPr>
              <a:t>De benedictijnse monnik </a:t>
            </a:r>
            <a:r>
              <a:rPr b="1" i="0" lang="en-GB" sz="3600" u="none" cap="none" strike="noStrike">
                <a:solidFill>
                  <a:schemeClr val="lt1"/>
                </a:solidFill>
                <a:latin typeface="Quicksand"/>
                <a:ea typeface="Quicksand"/>
                <a:cs typeface="Quicksand"/>
                <a:sym typeface="Quicksand"/>
              </a:rPr>
              <a:t>Pedro Ponce de Leon </a:t>
            </a:r>
            <a:r>
              <a:rPr b="0" i="0" lang="en-GB" sz="3600" u="none" cap="none" strike="noStrike">
                <a:solidFill>
                  <a:schemeClr val="lt1"/>
                </a:solidFill>
                <a:latin typeface="Quicksand"/>
                <a:ea typeface="Quicksand"/>
                <a:cs typeface="Quicksand"/>
                <a:sym typeface="Quicksand"/>
              </a:rPr>
              <a:t>wordt vaak gezien als "de eerste leraar voor doven"</a:t>
            </a:r>
            <a:endParaRPr b="0" i="0" sz="3600" u="none" cap="none" strike="noStrike">
              <a:solidFill>
                <a:schemeClr val="lt1"/>
              </a:solidFill>
              <a:latin typeface="Quicksand"/>
              <a:ea typeface="Quicksand"/>
              <a:cs typeface="Quicksand"/>
              <a:sym typeface="Quicksand"/>
            </a:endParaRPr>
          </a:p>
        </p:txBody>
      </p:sp>
      <p:sp>
        <p:nvSpPr>
          <p:cNvPr id="219" name="Google Shape;219;p10"/>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6">
                  <a:extLst>
                    <a:ext uri="{A12FA001-AC4F-418D-AE19-62706E023703}">
                      <ahyp:hlinkClr val="tx"/>
                    </a:ext>
                  </a:extLst>
                </a:hlinkClick>
              </a:rPr>
              <a:t> https://en.wikipedia.org/wiki/Pedro_Ponce_de_Le%C3%B3n#/media/File:PedroPoncedeLeon.gif</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220" name="Google Shape;220;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p1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1"/>
          <p:cNvSpPr txBox="1"/>
          <p:nvPr/>
        </p:nvSpPr>
        <p:spPr>
          <a:xfrm>
            <a:off x="7028129" y="2133795"/>
            <a:ext cx="85731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Anton"/>
                <a:ea typeface="Anton"/>
                <a:cs typeface="Anton"/>
                <a:sym typeface="Anton"/>
              </a:rPr>
              <a:t>Juan Pablo Bonet (1579-1633)</a:t>
            </a:r>
            <a:endParaRPr b="0" i="0" sz="3600" u="none" cap="none" strike="noStrike">
              <a:solidFill>
                <a:schemeClr val="lt1"/>
              </a:solidFill>
              <a:latin typeface="Anton"/>
              <a:ea typeface="Anton"/>
              <a:cs typeface="Anton"/>
              <a:sym typeface="Anton"/>
            </a:endParaRPr>
          </a:p>
        </p:txBody>
      </p:sp>
      <p:sp>
        <p:nvSpPr>
          <p:cNvPr id="228" name="Google Shape;228;p11"/>
          <p:cNvSpPr txBox="1"/>
          <p:nvPr/>
        </p:nvSpPr>
        <p:spPr>
          <a:xfrm>
            <a:off x="486420" y="9364426"/>
            <a:ext cx="12192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200" u="none" cap="none" strike="noStrike">
                <a:solidFill>
                  <a:schemeClr val="lt1"/>
                </a:solidFill>
                <a:latin typeface="Calibri"/>
                <a:ea typeface="Calibri"/>
                <a:cs typeface="Calibri"/>
                <a:sym typeface="Calibri"/>
              </a:rPr>
              <a:t>Foto: https://de.wikipedia.org/wiki/Juan_Pablo_Bonet</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200" u="none" cap="none" strike="noStrike">
                <a:solidFill>
                  <a:schemeClr val="lt1"/>
                </a:solidFill>
                <a:latin typeface="Calibri"/>
                <a:ea typeface="Calibri"/>
                <a:cs typeface="Calibri"/>
                <a:sym typeface="Calibri"/>
              </a:rPr>
              <a:t>Bron: https://deafhistory.eu/index.php/component/zoo/item/1620?Itemid=144                 </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200" u="none" cap="none" strike="noStrike">
                <a:solidFill>
                  <a:schemeClr val="lt1"/>
                </a:solidFill>
                <a:latin typeface="Calibri"/>
                <a:ea typeface="Calibri"/>
                <a:cs typeface="Calibri"/>
                <a:sym typeface="Calibri"/>
              </a:rPr>
              <a:t>              https://blogs.uoregon.edu/scua/2021/07/29/new-acquisition-seminal-work-on-deaf-education-in-17th-century-spain/</a:t>
            </a:r>
            <a:endParaRPr b="0" i="0" sz="1200" u="none" cap="none" strike="noStrike">
              <a:solidFill>
                <a:schemeClr val="lt1"/>
              </a:solidFill>
              <a:latin typeface="Calibri"/>
              <a:ea typeface="Calibri"/>
              <a:cs typeface="Calibri"/>
              <a:sym typeface="Calibri"/>
            </a:endParaRPr>
          </a:p>
        </p:txBody>
      </p:sp>
      <p:pic>
        <p:nvPicPr>
          <p:cNvPr id="229" name="Google Shape;229;p11"/>
          <p:cNvPicPr preferRelativeResize="0"/>
          <p:nvPr/>
        </p:nvPicPr>
        <p:blipFill rotWithShape="1">
          <a:blip r:embed="rId3">
            <a:alphaModFix/>
          </a:blip>
          <a:srcRect b="0" l="0" r="0" t="0"/>
          <a:stretch/>
        </p:blipFill>
        <p:spPr>
          <a:xfrm>
            <a:off x="14325600" y="495300"/>
            <a:ext cx="2893299" cy="3923313"/>
          </a:xfrm>
          <a:prstGeom prst="rect">
            <a:avLst/>
          </a:prstGeom>
          <a:noFill/>
          <a:ln>
            <a:noFill/>
          </a:ln>
        </p:spPr>
      </p:pic>
      <p:pic>
        <p:nvPicPr>
          <p:cNvPr id="230" name="Google Shape;230;p11"/>
          <p:cNvPicPr preferRelativeResize="0"/>
          <p:nvPr/>
        </p:nvPicPr>
        <p:blipFill rotWithShape="1">
          <a:blip r:embed="rId4">
            <a:alphaModFix/>
          </a:blip>
          <a:srcRect b="0" l="0" r="0" t="0"/>
          <a:stretch/>
        </p:blipFill>
        <p:spPr>
          <a:xfrm>
            <a:off x="14325600" y="4743032"/>
            <a:ext cx="2893298" cy="4296979"/>
          </a:xfrm>
          <a:prstGeom prst="rect">
            <a:avLst/>
          </a:prstGeom>
          <a:noFill/>
          <a:ln>
            <a:noFill/>
          </a:ln>
        </p:spPr>
      </p:pic>
      <p:sp>
        <p:nvSpPr>
          <p:cNvPr id="231" name="Google Shape;231;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1"/>
          <p:cNvSpPr txBox="1"/>
          <p:nvPr/>
        </p:nvSpPr>
        <p:spPr>
          <a:xfrm>
            <a:off x="693820" y="3144885"/>
            <a:ext cx="13584600" cy="5094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2500" u="none" cap="none" strike="noStrike">
                <a:solidFill>
                  <a:schemeClr val="lt1"/>
                </a:solidFill>
                <a:latin typeface="Quicksand"/>
                <a:ea typeface="Quicksand"/>
                <a:cs typeface="Quicksand"/>
                <a:sym typeface="Quicksand"/>
              </a:rPr>
              <a:t>1620 - </a:t>
            </a:r>
            <a:r>
              <a:rPr b="0" i="0" lang="en-GB" sz="2500" u="none" cap="none" strike="noStrike">
                <a:solidFill>
                  <a:schemeClr val="lt1"/>
                </a:solidFill>
                <a:latin typeface="Quicksand"/>
                <a:ea typeface="Quicksand"/>
                <a:cs typeface="Quicksand"/>
                <a:sym typeface="Quicksand"/>
              </a:rPr>
              <a:t>Eerste boek over een vingeralfabet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2500" u="none" cap="none" strike="noStrike">
                <a:solidFill>
                  <a:schemeClr val="lt1"/>
                </a:solidFill>
                <a:latin typeface="Quicksand"/>
                <a:ea typeface="Quicksand"/>
                <a:cs typeface="Quicksand"/>
                <a:sym typeface="Quicksand"/>
              </a:rPr>
              <a:t>1885 - </a:t>
            </a:r>
            <a:r>
              <a:rPr b="0" i="0" lang="en-GB" sz="2500" u="none" cap="none" strike="noStrike">
                <a:solidFill>
                  <a:schemeClr val="lt1"/>
                </a:solidFill>
                <a:latin typeface="Quicksand"/>
                <a:ea typeface="Quicksand"/>
                <a:cs typeface="Quicksand"/>
                <a:sym typeface="Quicksand"/>
              </a:rPr>
              <a:t>Engelse uitgave → groeiende belangstelling voor dovenonderwijs in Europa</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GB" sz="2500" u="none" cap="none" strike="noStrike">
                <a:solidFill>
                  <a:schemeClr val="lt1"/>
                </a:solidFill>
                <a:latin typeface="Quicksand"/>
                <a:ea typeface="Quicksand"/>
                <a:cs typeface="Quicksand"/>
                <a:sym typeface="Quicksand"/>
              </a:rPr>
              <a:t>De methode van Bonet: </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0" i="0" lang="en-GB" sz="2500" u="none" cap="none" strike="noStrike">
                <a:solidFill>
                  <a:schemeClr val="lt1"/>
                </a:solidFill>
                <a:latin typeface="Quicksand"/>
                <a:ea typeface="Quicksand"/>
                <a:cs typeface="Quicksand"/>
                <a:sym typeface="Quicksand"/>
              </a:rPr>
              <a:t>Geschreven letters → vingeralfabet → articulatie van klanken</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0" i="0" lang="en-GB" sz="2500" u="none" cap="none" strike="noStrike">
                <a:solidFill>
                  <a:schemeClr val="lt1"/>
                </a:solidFill>
                <a:latin typeface="Quicksand"/>
                <a:ea typeface="Quicksand"/>
                <a:cs typeface="Quicksand"/>
                <a:sym typeface="Quicksand"/>
              </a:rPr>
              <a:t>Verwacht wordt dat het liplezen zich op natuurlijke wijze en zonder hulp ontwikkelt</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GB" sz="2500" u="none" cap="none" strike="noStrike">
                <a:solidFill>
                  <a:schemeClr val="lt1"/>
                </a:solidFill>
                <a:latin typeface="Quicksand"/>
                <a:ea typeface="Quicksand"/>
                <a:cs typeface="Quicksand"/>
                <a:sym typeface="Quicksand"/>
              </a:rPr>
              <a:t>Betekenis: </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0" i="0" lang="en-GB" sz="2500" u="none" cap="none" strike="noStrike">
                <a:solidFill>
                  <a:schemeClr val="lt1"/>
                </a:solidFill>
                <a:latin typeface="Quicksand"/>
                <a:ea typeface="Quicksand"/>
                <a:cs typeface="Quicksand"/>
                <a:sym typeface="Quicksand"/>
              </a:rPr>
              <a:t>Vroege gedrukte documentatie van een vingeralfabet</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lt1"/>
                </a:solidFill>
                <a:latin typeface="Quicksand"/>
                <a:ea typeface="Quicksand"/>
                <a:cs typeface="Quicksand"/>
                <a:sym typeface="Quicksand"/>
              </a:rPr>
              <a:t>Heeft </a:t>
            </a:r>
            <a:r>
              <a:rPr b="0" i="0" lang="en-GB" sz="2500" u="none" cap="none" strike="noStrike">
                <a:solidFill>
                  <a:schemeClr val="lt1"/>
                </a:solidFill>
                <a:latin typeface="Quicksand"/>
                <a:ea typeface="Quicksand"/>
                <a:cs typeface="Quicksand"/>
                <a:sym typeface="Quicksand"/>
              </a:rPr>
              <a:t>de latere ontwikkeling van gebarentalen </a:t>
            </a:r>
            <a:r>
              <a:rPr b="1" i="0" lang="en-GB" sz="2500" u="none" cap="none" strike="noStrike">
                <a:solidFill>
                  <a:schemeClr val="lt1"/>
                </a:solidFill>
                <a:latin typeface="Quicksand"/>
                <a:ea typeface="Quicksand"/>
                <a:cs typeface="Quicksand"/>
                <a:sym typeface="Quicksand"/>
              </a:rPr>
              <a:t>beïnvloed</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lt1"/>
                </a:solidFill>
                <a:latin typeface="Quicksand"/>
                <a:ea typeface="Quicksand"/>
                <a:cs typeface="Quicksand"/>
                <a:sym typeface="Quicksand"/>
              </a:rPr>
              <a:t>Gebarentaal werd alleen gezien als een brug naar de gesproken taal, niet als een </a:t>
            </a:r>
            <a:r>
              <a:rPr b="1" lang="en-GB" sz="2500">
                <a:solidFill>
                  <a:schemeClr val="lt1"/>
                </a:solidFill>
                <a:latin typeface="Quicksand"/>
                <a:ea typeface="Quicksand"/>
                <a:cs typeface="Quicksand"/>
                <a:sym typeface="Quicksand"/>
              </a:rPr>
              <a:t>zelfstandige</a:t>
            </a:r>
            <a:r>
              <a:rPr b="1" i="0" lang="en-GB" sz="2500" u="none" cap="none" strike="noStrike">
                <a:solidFill>
                  <a:schemeClr val="lt1"/>
                </a:solidFill>
                <a:latin typeface="Quicksand"/>
                <a:ea typeface="Quicksand"/>
                <a:cs typeface="Quicksand"/>
                <a:sym typeface="Quicksand"/>
              </a:rPr>
              <a:t> taal</a:t>
            </a:r>
            <a:endParaRPr b="1" i="0" sz="2500" u="none" cap="none" strike="noStrike">
              <a:solidFill>
                <a:schemeClr val="lt1"/>
              </a:solidFill>
              <a:latin typeface="Quicksand"/>
              <a:ea typeface="Quicksand"/>
              <a:cs typeface="Quicksand"/>
              <a:sym typeface="Quicksand"/>
            </a:endParaRPr>
          </a:p>
        </p:txBody>
      </p:sp>
      <p:sp>
        <p:nvSpPr>
          <p:cNvPr id="234" name="Google Shape;234;p11"/>
          <p:cNvSpPr txBox="1"/>
          <p:nvPr/>
        </p:nvSpPr>
        <p:spPr>
          <a:xfrm>
            <a:off x="3541325" y="1004424"/>
            <a:ext cx="13156800" cy="1015800"/>
          </a:xfrm>
          <a:prstGeom prst="rect">
            <a:avLst/>
          </a:prstGeom>
          <a:noFill/>
          <a:ln>
            <a:noFill/>
          </a:ln>
        </p:spPr>
        <p:txBody>
          <a:bodyPr anchorCtr="0" anchor="t" bIns="0" lIns="0" spcFirstLastPara="1" rIns="0" wrap="square" tIns="0">
            <a:spAutoFit/>
          </a:bodyPr>
          <a:lstStyle/>
          <a:p>
            <a:pPr indent="0" lvl="0" marL="0" marR="0" rtl="0" algn="l">
              <a:lnSpc>
                <a:spcPct val="169696"/>
              </a:lnSpc>
              <a:spcBef>
                <a:spcPts val="0"/>
              </a:spcBef>
              <a:spcAft>
                <a:spcPts val="0"/>
              </a:spcAft>
              <a:buClr>
                <a:srgbClr val="000000"/>
              </a:buClr>
              <a:buSzPts val="6600"/>
              <a:buFont typeface="Arial"/>
              <a:buNone/>
            </a:pPr>
            <a:r>
              <a:rPr b="0" i="0" lang="en-GB" sz="66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p1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p12"/>
          <p:cNvSpPr txBox="1"/>
          <p:nvPr/>
        </p:nvSpPr>
        <p:spPr>
          <a:xfrm>
            <a:off x="2469944" y="2204953"/>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
        <p:nvSpPr>
          <p:cNvPr id="243" name="Google Shape;243;p12"/>
          <p:cNvSpPr txBox="1"/>
          <p:nvPr/>
        </p:nvSpPr>
        <p:spPr>
          <a:xfrm>
            <a:off x="11430001" y="7569333"/>
            <a:ext cx="6858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Johann Konrad Ammann </a:t>
            </a:r>
            <a:r>
              <a:rPr i="0" lang="en-GB" sz="2400" u="none" cap="none" strike="noStrike">
                <a:solidFill>
                  <a:schemeClr val="lt1"/>
                </a:solidFill>
                <a:latin typeface="Quicksand"/>
                <a:ea typeface="Quicksand"/>
                <a:cs typeface="Quicksand"/>
                <a:sym typeface="Quicksand"/>
              </a:rPr>
              <a:t>(1669-1724)</a:t>
            </a:r>
            <a:endParaRPr i="0" sz="2400" u="none" cap="none" strike="noStrike">
              <a:solidFill>
                <a:schemeClr val="lt1"/>
              </a:solidFill>
              <a:latin typeface="Quicksand"/>
              <a:ea typeface="Quicksand"/>
              <a:cs typeface="Quicksand"/>
              <a:sym typeface="Quicksand"/>
            </a:endParaRPr>
          </a:p>
        </p:txBody>
      </p:sp>
      <p:sp>
        <p:nvSpPr>
          <p:cNvPr id="244" name="Google Shape;244;p12"/>
          <p:cNvSpPr txBox="1"/>
          <p:nvPr/>
        </p:nvSpPr>
        <p:spPr>
          <a:xfrm>
            <a:off x="1231775" y="3972225"/>
            <a:ext cx="10143300" cy="329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De eerste die een </a:t>
            </a:r>
            <a:r>
              <a:rPr b="1" lang="en-GB" sz="3200">
                <a:solidFill>
                  <a:schemeClr val="lt1"/>
                </a:solidFill>
                <a:latin typeface="Quicksand"/>
                <a:ea typeface="Quicksand"/>
                <a:cs typeface="Quicksand"/>
                <a:sym typeface="Quicksand"/>
              </a:rPr>
              <a:t>orale</a:t>
            </a:r>
            <a:r>
              <a:rPr b="1" i="0" lang="en-GB" sz="3200" u="none" cap="none" strike="noStrike">
                <a:solidFill>
                  <a:schemeClr val="lt1"/>
                </a:solidFill>
                <a:latin typeface="Quicksand"/>
                <a:ea typeface="Quicksand"/>
                <a:cs typeface="Quicksand"/>
                <a:sym typeface="Quicksand"/>
              </a:rPr>
              <a:t> methode </a:t>
            </a:r>
            <a:r>
              <a:rPr b="0" i="0" lang="en-GB" sz="3200" u="none" cap="none" strike="noStrike">
                <a:solidFill>
                  <a:schemeClr val="lt1"/>
                </a:solidFill>
                <a:latin typeface="Quicksand"/>
                <a:ea typeface="Quicksand"/>
                <a:cs typeface="Quicksand"/>
                <a:sym typeface="Quicksand"/>
              </a:rPr>
              <a:t>heeft uitgevonden</a:t>
            </a:r>
            <a:r>
              <a:rPr b="1" i="0" lang="en-GB" sz="32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Johann Konrad Ammann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Zwitsers-Nederlandse arts en docent voor doven</a:t>
            </a:r>
            <a:br>
              <a:rPr b="0" i="0" lang="en-GB" sz="3200" u="none" cap="none" strike="noStrike">
                <a:solidFill>
                  <a:schemeClr val="lt1"/>
                </a:solidFill>
                <a:latin typeface="Quicksand"/>
                <a:ea typeface="Quicksand"/>
                <a:cs typeface="Quicksand"/>
                <a:sym typeface="Quicksand"/>
              </a:rPr>
            </a:br>
            <a:br>
              <a:rPr b="0" i="0" lang="en-GB" sz="3200" u="none" cap="none" strike="noStrike">
                <a:solidFill>
                  <a:schemeClr val="lt1"/>
                </a:solidFill>
                <a:latin typeface="Quicksand"/>
                <a:ea typeface="Quicksand"/>
                <a:cs typeface="Quicksand"/>
                <a:sym typeface="Quicksand"/>
              </a:rPr>
            </a:br>
            <a:r>
              <a:rPr b="0" i="0" lang="en-GB" sz="2400" u="none" cap="none" strike="noStrike">
                <a:solidFill>
                  <a:schemeClr val="lt1"/>
                </a:solidFill>
                <a:latin typeface="Quicksand"/>
                <a:ea typeface="Quicksand"/>
                <a:cs typeface="Quicksand"/>
                <a:sym typeface="Quicksand"/>
              </a:rPr>
              <a:t>*</a:t>
            </a:r>
            <a:r>
              <a:rPr lang="en-GB" sz="2400">
                <a:solidFill>
                  <a:schemeClr val="lt1"/>
                </a:solidFill>
                <a:latin typeface="Quicksand"/>
                <a:ea typeface="Quicksand"/>
                <a:cs typeface="Quicksand"/>
                <a:sym typeface="Quicksand"/>
              </a:rPr>
              <a:t>de oude naam van Kentalis Signis was de J.C. Ammanschool (1911 - tot ongeveer 2005)</a:t>
            </a:r>
            <a:endParaRPr b="0" i="0" sz="600" u="none" cap="none" strike="noStrike">
              <a:solidFill>
                <a:srgbClr val="000000"/>
              </a:solidFill>
              <a:latin typeface="Arial"/>
              <a:ea typeface="Arial"/>
              <a:cs typeface="Arial"/>
              <a:sym typeface="Arial"/>
            </a:endParaRPr>
          </a:p>
        </p:txBody>
      </p:sp>
      <p:sp>
        <p:nvSpPr>
          <p:cNvPr id="245" name="Google Shape;245;p12"/>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https://en.wikipedia.org/wiki/Johann_Konrad_Ammann#/media/File:Amman_J_C.jpg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Text, Menschliches Gesicht, Porträt, Retrostyle enthält.&#10;&#10;KI-generierte Inhalte können fehlerhaft sein." id="246" name="Google Shape;246;p12"/>
          <p:cNvPicPr preferRelativeResize="0"/>
          <p:nvPr/>
        </p:nvPicPr>
        <p:blipFill rotWithShape="1">
          <a:blip r:embed="rId6">
            <a:alphaModFix/>
          </a:blip>
          <a:srcRect b="0" l="0" r="0" t="0"/>
          <a:stretch/>
        </p:blipFill>
        <p:spPr>
          <a:xfrm>
            <a:off x="12545289" y="2506903"/>
            <a:ext cx="3839286" cy="5062421"/>
          </a:xfrm>
          <a:prstGeom prst="rect">
            <a:avLst/>
          </a:prstGeom>
          <a:noFill/>
          <a:ln>
            <a:noFill/>
          </a:ln>
        </p:spPr>
      </p:pic>
      <p:sp>
        <p:nvSpPr>
          <p:cNvPr id="247" name="Google Shape;247;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3"/>
          <p:cNvSpPr txBox="1"/>
          <p:nvPr/>
        </p:nvSpPr>
        <p:spPr>
          <a:xfrm>
            <a:off x="3969776" y="2215163"/>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
        <p:nvSpPr>
          <p:cNvPr id="257" name="Google Shape;257;p13"/>
          <p:cNvSpPr txBox="1"/>
          <p:nvPr/>
        </p:nvSpPr>
        <p:spPr>
          <a:xfrm>
            <a:off x="11887200" y="7408850"/>
            <a:ext cx="3733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Jacob Rodrigues Pereira </a:t>
            </a:r>
            <a:r>
              <a:rPr i="0" lang="en-GB" sz="1800" u="none" cap="none" strike="noStrike">
                <a:solidFill>
                  <a:schemeClr val="lt1"/>
                </a:solidFill>
                <a:latin typeface="Quicksand"/>
                <a:ea typeface="Quicksand"/>
                <a:cs typeface="Quicksand"/>
                <a:sym typeface="Quicksand"/>
              </a:rPr>
              <a:t>(1715–1780) </a:t>
            </a:r>
            <a:endParaRPr i="0" sz="1800" u="none" cap="none" strike="noStrike">
              <a:solidFill>
                <a:schemeClr val="lt1"/>
              </a:solidFill>
              <a:latin typeface="Quicksand"/>
              <a:ea typeface="Quicksand"/>
              <a:cs typeface="Quicksand"/>
              <a:sym typeface="Quicksand"/>
            </a:endParaRPr>
          </a:p>
        </p:txBody>
      </p:sp>
      <p:sp>
        <p:nvSpPr>
          <p:cNvPr id="258" name="Google Shape;258;p13"/>
          <p:cNvSpPr txBox="1"/>
          <p:nvPr/>
        </p:nvSpPr>
        <p:spPr>
          <a:xfrm>
            <a:off x="3963914" y="3805056"/>
            <a:ext cx="6705600" cy="267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Eerste leraar voor doven: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Jacob Rodrigues Pereira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lang="en-GB" sz="2799">
                <a:solidFill>
                  <a:schemeClr val="lt1"/>
                </a:solidFill>
                <a:latin typeface="Quicksand"/>
                <a:ea typeface="Quicksand"/>
                <a:cs typeface="Quicksand"/>
                <a:sym typeface="Quicksand"/>
              </a:rPr>
              <a:t>Orale</a:t>
            </a:r>
            <a:r>
              <a:rPr b="1" i="0" lang="en-GB" sz="2799" u="none" cap="none" strike="noStrike">
                <a:solidFill>
                  <a:schemeClr val="lt1"/>
                </a:solidFill>
                <a:latin typeface="Quicksand"/>
                <a:ea typeface="Quicksand"/>
                <a:cs typeface="Quicksand"/>
                <a:sym typeface="Quicksand"/>
              </a:rPr>
              <a:t> methode + 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Frankrijk 1744</a:t>
            </a:r>
            <a:endParaRPr b="0" i="0" sz="1400" u="none" cap="none" strike="noStrike">
              <a:solidFill>
                <a:srgbClr val="000000"/>
              </a:solidFill>
              <a:latin typeface="Arial"/>
              <a:ea typeface="Arial"/>
              <a:cs typeface="Arial"/>
              <a:sym typeface="Arial"/>
            </a:endParaRPr>
          </a:p>
        </p:txBody>
      </p:sp>
      <p:sp>
        <p:nvSpPr>
          <p:cNvPr id="259" name="Google Shape;259;p13"/>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https://en.wikipedia.org/wiki/Jacob_Rodrigues_Pereira#/media/File:Jacob_Rodrigues_Pereira.png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Kleidung, Menschliches Gesicht, Bild, Person enthält.&#10;&#10;KI-generierte Inhalte können fehlerhaft sein." id="260" name="Google Shape;260;p13"/>
          <p:cNvPicPr preferRelativeResize="0"/>
          <p:nvPr/>
        </p:nvPicPr>
        <p:blipFill rotWithShape="1">
          <a:blip r:embed="rId6">
            <a:alphaModFix/>
          </a:blip>
          <a:srcRect b="0" l="0" r="0" t="0"/>
          <a:stretch/>
        </p:blipFill>
        <p:spPr>
          <a:xfrm>
            <a:off x="11790121" y="2153181"/>
            <a:ext cx="4059479" cy="5238693"/>
          </a:xfrm>
          <a:prstGeom prst="rect">
            <a:avLst/>
          </a:prstGeom>
          <a:noFill/>
          <a:ln>
            <a:noFill/>
          </a:ln>
        </p:spPr>
      </p:pic>
      <p:sp>
        <p:nvSpPr>
          <p:cNvPr id="261" name="Google Shape;261;p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1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9" name="Google Shape;269;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p14"/>
          <p:cNvSpPr txBox="1"/>
          <p:nvPr/>
        </p:nvSpPr>
        <p:spPr>
          <a:xfrm>
            <a:off x="1907350" y="1708325"/>
            <a:ext cx="5791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271" name="Google Shape;271;p14"/>
          <p:cNvSpPr txBox="1"/>
          <p:nvPr/>
        </p:nvSpPr>
        <p:spPr>
          <a:xfrm>
            <a:off x="11887200" y="7408850"/>
            <a:ext cx="4648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Abbé Charles-Michel de l’Épée </a:t>
            </a:r>
            <a:r>
              <a:rPr i="0" lang="en-GB" sz="1800" u="none" cap="none" strike="noStrike">
                <a:solidFill>
                  <a:schemeClr val="lt1"/>
                </a:solidFill>
                <a:latin typeface="Quicksand"/>
                <a:ea typeface="Quicksand"/>
                <a:cs typeface="Quicksand"/>
                <a:sym typeface="Quicksand"/>
              </a:rPr>
              <a:t>(1712-1789)</a:t>
            </a:r>
            <a:endParaRPr i="0" sz="1800" u="none" cap="none" strike="noStrike">
              <a:solidFill>
                <a:schemeClr val="lt1"/>
              </a:solidFill>
              <a:latin typeface="Quicksand"/>
              <a:ea typeface="Quicksand"/>
              <a:cs typeface="Quicksand"/>
              <a:sym typeface="Quicksand"/>
            </a:endParaRPr>
          </a:p>
        </p:txBody>
      </p:sp>
      <p:sp>
        <p:nvSpPr>
          <p:cNvPr id="272" name="Google Shape;272;p14"/>
          <p:cNvSpPr txBox="1"/>
          <p:nvPr/>
        </p:nvSpPr>
        <p:spPr>
          <a:xfrm>
            <a:off x="1066800" y="3429000"/>
            <a:ext cx="10421400" cy="353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"Franse methode"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Abbé de l’Épée</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Franse priester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lesmethode: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een combinatie van gebaren, schrijven</a:t>
            </a:r>
            <a:r>
              <a:rPr lang="en-GB" sz="2799">
                <a:solidFill>
                  <a:schemeClr val="lt1"/>
                </a:solidFill>
                <a:latin typeface="Quicksand"/>
                <a:ea typeface="Quicksand"/>
                <a:cs typeface="Quicksand"/>
                <a:sym typeface="Quicksand"/>
              </a:rPr>
              <a:t> en </a:t>
            </a:r>
            <a:r>
              <a:rPr b="0" i="0" lang="en-GB" sz="2799" u="none" cap="none" strike="noStrike">
                <a:solidFill>
                  <a:schemeClr val="lt1"/>
                </a:solidFill>
                <a:latin typeface="Quicksand"/>
                <a:ea typeface="Quicksand"/>
                <a:cs typeface="Quicksand"/>
                <a:sym typeface="Quicksand"/>
              </a:rPr>
              <a:t>vingerspellen</a:t>
            </a:r>
            <a:endParaRPr b="0" i="0" sz="2799" u="none" cap="none" strike="noStrike">
              <a:solidFill>
                <a:schemeClr val="lt1"/>
              </a:solidFill>
              <a:latin typeface="Quicksand"/>
              <a:ea typeface="Quicksand"/>
              <a:cs typeface="Quicksand"/>
              <a:sym typeface="Quicksand"/>
            </a:endParaRPr>
          </a:p>
        </p:txBody>
      </p:sp>
      <p:sp>
        <p:nvSpPr>
          <p:cNvPr id="273" name="Google Shape;273;p14"/>
          <p:cNvSpPr txBox="1"/>
          <p:nvPr/>
        </p:nvSpPr>
        <p:spPr>
          <a:xfrm>
            <a:off x="953675" y="9244364"/>
            <a:ext cx="100584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 https://en.wikipedia.org/wiki/Charles-Michel_de_l%27%C3%89p%C3%A9e#/media/File:Charles-Michel_de_L</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'%C3%89p%C3%A9e.jpg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Menschliches Gesicht, Porträt, Kleidung, Person enthält.&#10;&#10;KI-generierte Inhalte können fehlerhaft sein." id="274" name="Google Shape;274;p14"/>
          <p:cNvPicPr preferRelativeResize="0"/>
          <p:nvPr/>
        </p:nvPicPr>
        <p:blipFill rotWithShape="1">
          <a:blip r:embed="rId6">
            <a:alphaModFix/>
          </a:blip>
          <a:srcRect b="0" l="0" r="0" t="0"/>
          <a:stretch/>
        </p:blipFill>
        <p:spPr>
          <a:xfrm>
            <a:off x="11734800" y="1333500"/>
            <a:ext cx="4648201" cy="5972939"/>
          </a:xfrm>
          <a:prstGeom prst="rect">
            <a:avLst/>
          </a:prstGeom>
          <a:noFill/>
          <a:ln>
            <a:noFill/>
          </a:ln>
        </p:spPr>
      </p:pic>
      <p:sp>
        <p:nvSpPr>
          <p:cNvPr id="275" name="Google Shape;275;p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6" name="Google Shape;276;p1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14"/>
          <p:cNvSpPr txBox="1"/>
          <p:nvPr/>
        </p:nvSpPr>
        <p:spPr>
          <a:xfrm>
            <a:off x="8026408" y="2252797"/>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7</a:t>
            </a:r>
            <a:r>
              <a:rPr i="0" lang="en-GB" sz="2800" u="none" cap="none" strike="noStrike">
                <a:solidFill>
                  <a:schemeClr val="lt1"/>
                </a:solidFill>
                <a:latin typeface="Quicksand"/>
                <a:ea typeface="Quicksand"/>
                <a:cs typeface="Quicksand"/>
                <a:sym typeface="Quicksand"/>
              </a:rPr>
              <a:t>00-1</a:t>
            </a:r>
            <a:r>
              <a:rPr lang="en-GB" sz="2800">
                <a:solidFill>
                  <a:schemeClr val="lt1"/>
                </a:solidFill>
                <a:latin typeface="Quicksand"/>
                <a:ea typeface="Quicksand"/>
                <a:cs typeface="Quicksand"/>
                <a:sym typeface="Quicksand"/>
              </a:rPr>
              <a:t>8</a:t>
            </a:r>
            <a:r>
              <a:rPr lang="en-GB" sz="2800">
                <a:solidFill>
                  <a:schemeClr val="lt1"/>
                </a:solidFill>
                <a:latin typeface="Quicksand"/>
                <a:ea typeface="Quicksand"/>
                <a:cs typeface="Quicksand"/>
                <a:sym typeface="Quicksand"/>
              </a:rPr>
              <a:t>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5"/>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4" name="Google Shape;284;p1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15"/>
          <p:cNvSpPr txBox="1"/>
          <p:nvPr/>
        </p:nvSpPr>
        <p:spPr>
          <a:xfrm>
            <a:off x="9374416" y="6194323"/>
            <a:ext cx="7706891" cy="2674963"/>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Clr>
                <a:srgbClr val="000000"/>
              </a:buClr>
              <a:buSzPts val="4800"/>
              <a:buFont typeface="Arial"/>
              <a:buNone/>
            </a:pPr>
            <a:r>
              <a:rPr b="0" i="0" lang="en-GB" sz="4800" u="none" cap="none" strike="noStrike">
                <a:solidFill>
                  <a:schemeClr val="lt1"/>
                </a:solidFill>
                <a:latin typeface="Anton"/>
                <a:ea typeface="Anton"/>
                <a:cs typeface="Anton"/>
                <a:sym typeface="Anton"/>
              </a:rPr>
              <a:t>Charles-Michel Abbé de l’Épée </a:t>
            </a:r>
            <a:endParaRPr b="0" i="0" sz="1400" u="none" cap="none" strike="noStrike">
              <a:solidFill>
                <a:srgbClr val="000000"/>
              </a:solidFill>
              <a:latin typeface="Arial"/>
              <a:ea typeface="Arial"/>
              <a:cs typeface="Arial"/>
              <a:sym typeface="Arial"/>
            </a:endParaRPr>
          </a:p>
          <a:p>
            <a:pPr indent="0" lvl="0" marL="0" marR="0" rtl="0" algn="l">
              <a:lnSpc>
                <a:spcPct val="233333"/>
              </a:lnSpc>
              <a:spcBef>
                <a:spcPts val="0"/>
              </a:spcBef>
              <a:spcAft>
                <a:spcPts val="0"/>
              </a:spcAft>
              <a:buClr>
                <a:srgbClr val="000000"/>
              </a:buClr>
              <a:buSzPts val="4800"/>
              <a:buFont typeface="Arial"/>
              <a:buNone/>
            </a:pPr>
            <a:r>
              <a:rPr b="0" i="0" lang="en-GB" sz="4800" u="none" cap="none" strike="noStrike">
                <a:solidFill>
                  <a:schemeClr val="lt1"/>
                </a:solidFill>
                <a:latin typeface="Anton"/>
                <a:ea typeface="Anton"/>
                <a:cs typeface="Anton"/>
                <a:sym typeface="Anton"/>
              </a:rPr>
              <a:t>(1712-1789)</a:t>
            </a:r>
            <a:endParaRPr b="0" i="0" sz="4800" u="none" cap="none" strike="noStrike">
              <a:solidFill>
                <a:schemeClr val="lt1"/>
              </a:solidFill>
              <a:latin typeface="Anton"/>
              <a:ea typeface="Anton"/>
              <a:cs typeface="Anton"/>
              <a:sym typeface="Anton"/>
            </a:endParaRPr>
          </a:p>
        </p:txBody>
      </p:sp>
      <p:sp>
        <p:nvSpPr>
          <p:cNvPr id="286" name="Google Shape;286;p15"/>
          <p:cNvSpPr txBox="1"/>
          <p:nvPr/>
        </p:nvSpPr>
        <p:spPr>
          <a:xfrm>
            <a:off x="927333" y="2026321"/>
            <a:ext cx="7971600" cy="7203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Calibri"/>
                <a:ea typeface="Calibri"/>
                <a:cs typeface="Calibri"/>
                <a:sym typeface="Calibri"/>
              </a:rPr>
              <a:t>1760 en 1771: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rPr lang="en-GB" sz="3600">
                <a:solidFill>
                  <a:schemeClr val="lt1"/>
                </a:solidFill>
                <a:latin typeface="Calibri"/>
                <a:ea typeface="Calibri"/>
                <a:cs typeface="Calibri"/>
                <a:sym typeface="Calibri"/>
              </a:rPr>
              <a:t>Institution Nationale </a:t>
            </a:r>
            <a:r>
              <a:rPr b="0" i="0" lang="en-GB" sz="3600" u="none" cap="none" strike="noStrike">
                <a:solidFill>
                  <a:schemeClr val="lt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Calibri"/>
                <a:ea typeface="Calibri"/>
                <a:cs typeface="Calibri"/>
                <a:sym typeface="Calibri"/>
              </a:rPr>
              <a:t>des Sourds-Muets de Paris </a:t>
            </a:r>
            <a:r>
              <a:rPr lang="en-GB" sz="3600">
                <a:solidFill>
                  <a:schemeClr val="lt1"/>
                </a:solidFill>
                <a:latin typeface="Calibri"/>
                <a:ea typeface="Calibri"/>
                <a:cs typeface="Calibri"/>
                <a:sym typeface="Calibri"/>
              </a:rPr>
              <a:t>(Parijs, Frankrijk)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3600"/>
              <a:buFont typeface="Noto Sans Symbols"/>
              <a:buChar char="🡪"/>
            </a:pPr>
            <a:r>
              <a:rPr b="0" i="0" lang="en-GB" sz="3600" u="none" cap="none" strike="noStrike">
                <a:solidFill>
                  <a:schemeClr val="lt1"/>
                </a:solidFill>
                <a:latin typeface="Calibri"/>
                <a:ea typeface="Calibri"/>
                <a:cs typeface="Calibri"/>
                <a:sym typeface="Calibri"/>
              </a:rPr>
              <a:t>de </a:t>
            </a:r>
            <a:r>
              <a:rPr b="1" i="0" lang="en-GB" sz="3600" u="none" cap="none" strike="noStrike">
                <a:solidFill>
                  <a:schemeClr val="lt1"/>
                </a:solidFill>
                <a:latin typeface="Calibri"/>
                <a:ea typeface="Calibri"/>
                <a:cs typeface="Calibri"/>
                <a:sym typeface="Calibri"/>
              </a:rPr>
              <a:t>eerste openbare dovenschool </a:t>
            </a:r>
            <a:r>
              <a:rPr b="0" i="0" lang="en-GB" sz="3600" u="none" cap="none" strike="noStrike">
                <a:solidFill>
                  <a:schemeClr val="lt1"/>
                </a:solidFill>
                <a:latin typeface="Calibri"/>
                <a:ea typeface="Calibri"/>
                <a:cs typeface="Calibri"/>
                <a:sym typeface="Calibri"/>
              </a:rPr>
              <a:t>ter wereld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3600"/>
              <a:buFont typeface="Noto Sans Symbols"/>
              <a:buChar char="🡪"/>
            </a:pPr>
            <a:r>
              <a:rPr lang="en-GB" sz="3600">
                <a:solidFill>
                  <a:schemeClr val="lt1"/>
                </a:solidFill>
                <a:latin typeface="Calibri"/>
                <a:ea typeface="Calibri"/>
                <a:cs typeface="Calibri"/>
                <a:sym typeface="Calibri"/>
              </a:rPr>
              <a:t>Verspreiding</a:t>
            </a:r>
            <a:r>
              <a:rPr b="0" i="0" lang="en-GB" sz="3600" u="none" cap="none" strike="noStrike">
                <a:solidFill>
                  <a:schemeClr val="lt1"/>
                </a:solidFill>
                <a:latin typeface="Calibri"/>
                <a:ea typeface="Calibri"/>
                <a:cs typeface="Calibri"/>
                <a:sym typeface="Calibri"/>
              </a:rPr>
              <a:t> dovenscholen</a:t>
            </a:r>
            <a:r>
              <a:rPr lang="en-GB" sz="3600">
                <a:solidFill>
                  <a:schemeClr val="lt1"/>
                </a:solidFill>
                <a:latin typeface="Calibri"/>
                <a:ea typeface="Calibri"/>
                <a:cs typeface="Calibri"/>
                <a:sym typeface="Calibri"/>
              </a:rPr>
              <a:t> met gebarentaal</a:t>
            </a:r>
            <a:r>
              <a:rPr b="0" i="0" lang="en-GB" sz="3600" u="none" cap="none" strike="noStrike">
                <a:solidFill>
                  <a:schemeClr val="lt1"/>
                </a:solidFill>
                <a:latin typeface="Calibri"/>
                <a:ea typeface="Calibri"/>
                <a:cs typeface="Calibri"/>
                <a:sym typeface="Calibri"/>
              </a:rPr>
              <a:t> </a:t>
            </a:r>
            <a:endParaRPr sz="3600">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3600">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3600"/>
              <a:buFont typeface="Noto Sans Symbols"/>
              <a:buChar char="🡪"/>
            </a:pPr>
            <a:r>
              <a:rPr lang="en-GB" sz="3600">
                <a:solidFill>
                  <a:schemeClr val="lt1"/>
                </a:solidFill>
                <a:latin typeface="Calibri"/>
                <a:ea typeface="Calibri"/>
                <a:cs typeface="Calibri"/>
                <a:sym typeface="Calibri"/>
              </a:rPr>
              <a:t>O</a:t>
            </a:r>
            <a:r>
              <a:rPr b="0" i="0" lang="en-GB" sz="3600" u="none" cap="none" strike="noStrike">
                <a:solidFill>
                  <a:schemeClr val="lt1"/>
                </a:solidFill>
                <a:latin typeface="Calibri"/>
                <a:ea typeface="Calibri"/>
                <a:cs typeface="Calibri"/>
                <a:sym typeface="Calibri"/>
              </a:rPr>
              <a:t>nderwijs in gebarentaal</a:t>
            </a:r>
            <a:r>
              <a:rPr lang="en-GB" sz="3600">
                <a:solidFill>
                  <a:schemeClr val="lt1"/>
                </a:solidFill>
                <a:latin typeface="Calibri"/>
                <a:ea typeface="Calibri"/>
                <a:cs typeface="Calibri"/>
                <a:sym typeface="Calibri"/>
              </a:rPr>
              <a:t>, </a:t>
            </a:r>
            <a:r>
              <a:rPr b="0" i="0" lang="en-GB" sz="3600" u="none" cap="none" strike="noStrike">
                <a:solidFill>
                  <a:schemeClr val="lt1"/>
                </a:solidFill>
                <a:latin typeface="Calibri"/>
                <a:ea typeface="Calibri"/>
                <a:cs typeface="Calibri"/>
                <a:sym typeface="Calibri"/>
              </a:rPr>
              <a:t>dove mensen in Europa </a:t>
            </a:r>
            <a:r>
              <a:rPr b="1" i="0" lang="en-GB" sz="3600" u="none" cap="none" strike="noStrike">
                <a:solidFill>
                  <a:schemeClr val="lt1"/>
                </a:solidFill>
                <a:latin typeface="Calibri"/>
                <a:ea typeface="Calibri"/>
                <a:cs typeface="Calibri"/>
                <a:sym typeface="Calibri"/>
              </a:rPr>
              <a:t>"gouden jaren"</a:t>
            </a:r>
            <a:endParaRPr b="0" i="0" sz="1400" u="none" cap="none" strike="noStrike">
              <a:solidFill>
                <a:srgbClr val="000000"/>
              </a:solidFill>
              <a:latin typeface="Arial"/>
              <a:ea typeface="Arial"/>
              <a:cs typeface="Arial"/>
              <a:sym typeface="Arial"/>
            </a:endParaRPr>
          </a:p>
        </p:txBody>
      </p:sp>
      <p:pic>
        <p:nvPicPr>
          <p:cNvPr descr="Ein Bild, das Kleidung, Bild, Person, Wand enthält.&#10;&#10;KI-generierte Inhalte können fehlerhaft sein." id="287" name="Google Shape;287;p15"/>
          <p:cNvPicPr preferRelativeResize="0"/>
          <p:nvPr/>
        </p:nvPicPr>
        <p:blipFill rotWithShape="1">
          <a:blip r:embed="rId5">
            <a:alphaModFix/>
          </a:blip>
          <a:srcRect b="0" l="0" r="0" t="0"/>
          <a:stretch/>
        </p:blipFill>
        <p:spPr>
          <a:xfrm>
            <a:off x="9323125" y="1074515"/>
            <a:ext cx="7706891" cy="4827584"/>
          </a:xfrm>
          <a:prstGeom prst="rect">
            <a:avLst/>
          </a:prstGeom>
          <a:noFill/>
          <a:ln>
            <a:noFill/>
          </a:ln>
        </p:spPr>
      </p:pic>
      <p:sp>
        <p:nvSpPr>
          <p:cNvPr id="288" name="Google Shape;288;p1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9" name="Google Shape;289;p1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5" name="Google Shape;295;p1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19"/>
          <p:cNvSpPr txBox="1"/>
          <p:nvPr/>
        </p:nvSpPr>
        <p:spPr>
          <a:xfrm>
            <a:off x="3708650" y="1349505"/>
            <a:ext cx="13156800" cy="877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5700" u="none" cap="none" strike="noStrike">
                <a:solidFill>
                  <a:schemeClr val="lt1"/>
                </a:solidFill>
                <a:latin typeface="Anton"/>
                <a:ea typeface="Anton"/>
                <a:cs typeface="Anton"/>
                <a:sym typeface="Anton"/>
              </a:rPr>
              <a:t>Frankrijk: eerste school voor doven in Parijs</a:t>
            </a:r>
            <a:endParaRPr b="0" i="0" sz="100" u="none" cap="none" strike="noStrike">
              <a:solidFill>
                <a:srgbClr val="000000"/>
              </a:solidFill>
              <a:latin typeface="Arial"/>
              <a:ea typeface="Arial"/>
              <a:cs typeface="Arial"/>
              <a:sym typeface="Arial"/>
            </a:endParaRPr>
          </a:p>
        </p:txBody>
      </p:sp>
      <p:pic>
        <p:nvPicPr>
          <p:cNvPr id="297" name="Google Shape;297;p19"/>
          <p:cNvPicPr preferRelativeResize="0"/>
          <p:nvPr/>
        </p:nvPicPr>
        <p:blipFill rotWithShape="1">
          <a:blip r:embed="rId5">
            <a:alphaModFix/>
          </a:blip>
          <a:srcRect b="0" l="0" r="0" t="0"/>
          <a:stretch/>
        </p:blipFill>
        <p:spPr>
          <a:xfrm>
            <a:off x="2916800" y="2581430"/>
            <a:ext cx="8926550" cy="6694925"/>
          </a:xfrm>
          <a:prstGeom prst="rect">
            <a:avLst/>
          </a:prstGeom>
          <a:noFill/>
          <a:ln>
            <a:noFill/>
          </a:ln>
        </p:spPr>
      </p:pic>
      <p:sp>
        <p:nvSpPr>
          <p:cNvPr id="298" name="Google Shape;298;p19"/>
          <p:cNvSpPr txBox="1"/>
          <p:nvPr/>
        </p:nvSpPr>
        <p:spPr>
          <a:xfrm>
            <a:off x="1879875" y="9553628"/>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i="0" lang="en-GB" sz="1800" u="none" cap="none" strike="noStrike">
                <a:solidFill>
                  <a:schemeClr val="lt1"/>
                </a:solidFill>
                <a:latin typeface="Calibri"/>
                <a:ea typeface="Calibri"/>
                <a:cs typeface="Calibri"/>
                <a:sym typeface="Calibri"/>
              </a:rPr>
              <a:t>Foto: Wikipedia</a:t>
            </a:r>
            <a:endParaRPr i="0" sz="1800" u="none" cap="none" strike="noStrike">
              <a:solidFill>
                <a:schemeClr val="lt1"/>
              </a:solidFill>
              <a:latin typeface="Calibri"/>
              <a:ea typeface="Calibri"/>
              <a:cs typeface="Calibri"/>
              <a:sym typeface="Calibri"/>
            </a:endParaRPr>
          </a:p>
        </p:txBody>
      </p:sp>
      <p:sp>
        <p:nvSpPr>
          <p:cNvPr id="299" name="Google Shape;299;p19"/>
          <p:cNvSpPr txBox="1"/>
          <p:nvPr/>
        </p:nvSpPr>
        <p:spPr>
          <a:xfrm>
            <a:off x="12245425" y="6200075"/>
            <a:ext cx="57150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Calibri"/>
                <a:ea typeface="Calibri"/>
                <a:cs typeface="Calibri"/>
                <a:sym typeface="Calibri"/>
              </a:rPr>
              <a:t>L’Institut National de Jeunes Sourds de Paris</a:t>
            </a:r>
            <a:br>
              <a:rPr b="0" i="0" lang="en-GB" sz="3600" u="none" cap="none" strike="noStrike">
                <a:solidFill>
                  <a:schemeClr val="lt1"/>
                </a:solidFill>
                <a:latin typeface="Calibri"/>
                <a:ea typeface="Calibri"/>
                <a:cs typeface="Calibri"/>
                <a:sym typeface="Calibri"/>
              </a:rPr>
            </a:br>
            <a:r>
              <a:rPr b="0" i="0" lang="en-GB" sz="3600" u="none" cap="none" strike="noStrike">
                <a:solidFill>
                  <a:schemeClr val="lt1"/>
                </a:solidFill>
                <a:latin typeface="Calibri"/>
                <a:ea typeface="Calibri"/>
                <a:cs typeface="Calibri"/>
                <a:sym typeface="Calibri"/>
              </a:rPr>
              <a:t>(Nationaal Instituut voor dove </a:t>
            </a:r>
            <a:r>
              <a:rPr lang="en-GB" sz="3600">
                <a:solidFill>
                  <a:schemeClr val="lt1"/>
                </a:solidFill>
                <a:latin typeface="Calibri"/>
                <a:ea typeface="Calibri"/>
                <a:cs typeface="Calibri"/>
                <a:sym typeface="Calibri"/>
              </a:rPr>
              <a:t>kinderen</a:t>
            </a:r>
            <a:r>
              <a:rPr b="0" i="0" lang="en-GB" sz="3600" u="none" cap="none" strike="noStrike">
                <a:solidFill>
                  <a:schemeClr val="lt1"/>
                </a:solidFill>
                <a:latin typeface="Calibri"/>
                <a:ea typeface="Calibri"/>
                <a:cs typeface="Calibri"/>
                <a:sym typeface="Calibri"/>
              </a:rPr>
              <a:t>, Parijs).</a:t>
            </a:r>
            <a:endParaRPr b="0" i="0" sz="1800" u="none" cap="none" strike="noStrike">
              <a:solidFill>
                <a:schemeClr val="lt1"/>
              </a:solidFill>
              <a:latin typeface="Calibri"/>
              <a:ea typeface="Calibri"/>
              <a:cs typeface="Calibri"/>
              <a:sym typeface="Calibri"/>
            </a:endParaRPr>
          </a:p>
        </p:txBody>
      </p:sp>
      <p:sp>
        <p:nvSpPr>
          <p:cNvPr id="300" name="Google Shape;300;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1" name="Google Shape;301;p1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8" name="Google Shape;308;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p16"/>
          <p:cNvSpPr txBox="1"/>
          <p:nvPr/>
        </p:nvSpPr>
        <p:spPr>
          <a:xfrm>
            <a:off x="2133600" y="185916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310" name="Google Shape;310;p16"/>
          <p:cNvSpPr txBox="1"/>
          <p:nvPr/>
        </p:nvSpPr>
        <p:spPr>
          <a:xfrm>
            <a:off x="11887200" y="7399425"/>
            <a:ext cx="46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Calibri"/>
                <a:ea typeface="Calibri"/>
                <a:cs typeface="Calibri"/>
                <a:sym typeface="Calibri"/>
              </a:rPr>
              <a:t>Étienne Bonnot de Condillac </a:t>
            </a:r>
            <a:r>
              <a:rPr i="0" lang="en-GB" sz="1800" u="none" cap="none" strike="noStrike">
                <a:solidFill>
                  <a:schemeClr val="lt1"/>
                </a:solidFill>
                <a:latin typeface="Calibri"/>
                <a:ea typeface="Calibri"/>
                <a:cs typeface="Calibri"/>
                <a:sym typeface="Calibri"/>
              </a:rPr>
              <a:t>(1714-1780)</a:t>
            </a:r>
            <a:endParaRPr i="0" sz="1800" u="none" cap="none" strike="noStrike">
              <a:solidFill>
                <a:schemeClr val="lt1"/>
              </a:solidFill>
              <a:latin typeface="Calibri"/>
              <a:ea typeface="Calibri"/>
              <a:cs typeface="Calibri"/>
              <a:sym typeface="Calibri"/>
            </a:endParaRPr>
          </a:p>
        </p:txBody>
      </p:sp>
      <p:sp>
        <p:nvSpPr>
          <p:cNvPr id="311" name="Google Shape;311;p16"/>
          <p:cNvSpPr txBox="1"/>
          <p:nvPr/>
        </p:nvSpPr>
        <p:spPr>
          <a:xfrm>
            <a:off x="1219200" y="3390900"/>
            <a:ext cx="9372881" cy="48306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Condillac (1714-1780)</a:t>
            </a:r>
            <a:br>
              <a:rPr b="1" i="0" lang="en-GB" sz="2799" u="none" cap="none" strike="noStrike">
                <a:solidFill>
                  <a:schemeClr val="lt1"/>
                </a:solidFill>
                <a:latin typeface="Quicksand"/>
                <a:ea typeface="Quicksand"/>
                <a:cs typeface="Quicksand"/>
                <a:sym typeface="Quicksand"/>
              </a:rPr>
            </a:br>
            <a:r>
              <a:rPr b="1" i="0" lang="en-GB" sz="2799" u="none" cap="none" strike="noStrike">
                <a:solidFill>
                  <a:schemeClr val="lt1"/>
                </a:solidFill>
                <a:latin typeface="Quicksand"/>
                <a:ea typeface="Quicksand"/>
                <a:cs typeface="Quicksand"/>
                <a:sym typeface="Quicksand"/>
              </a:rPr>
              <a:t>filosoof</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volgde lessen bij de l'Épée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prees gebarentaal en de methode van de l'Épée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debatteerde over de aard van taal, waaronder discussies over het gebruik van gebarentaal versus mondelinge methoden in het onderwijs aan doven</a:t>
            </a:r>
            <a:endParaRPr b="0" i="0" sz="1400" u="none" cap="none" strike="noStrike">
              <a:solidFill>
                <a:srgbClr val="000000"/>
              </a:solidFill>
              <a:latin typeface="Arial"/>
              <a:ea typeface="Arial"/>
              <a:cs typeface="Arial"/>
              <a:sym typeface="Arial"/>
            </a:endParaRPr>
          </a:p>
        </p:txBody>
      </p:sp>
      <p:sp>
        <p:nvSpPr>
          <p:cNvPr id="312" name="Google Shape;312;p16"/>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https://en.wikipedia.org/wiki/%C3%89tienne_Bonnot_de_Condillac#/media/File:Etienne_de_Condillac.jpg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Menschliches Gesicht, Porträt, Oval, Kinn enthält.&#10;&#10;KI-generierte Inhalte können fehlerhaft sein." id="313" name="Google Shape;313;p16"/>
          <p:cNvPicPr preferRelativeResize="0"/>
          <p:nvPr/>
        </p:nvPicPr>
        <p:blipFill rotWithShape="1">
          <a:blip r:embed="rId6">
            <a:alphaModFix/>
          </a:blip>
          <a:srcRect b="0" l="0" r="0" t="0"/>
          <a:stretch/>
        </p:blipFill>
        <p:spPr>
          <a:xfrm>
            <a:off x="11595158" y="1409700"/>
            <a:ext cx="4767651" cy="5816535"/>
          </a:xfrm>
          <a:prstGeom prst="rect">
            <a:avLst/>
          </a:prstGeom>
          <a:noFill/>
          <a:ln>
            <a:noFill/>
          </a:ln>
        </p:spPr>
      </p:pic>
      <p:sp>
        <p:nvSpPr>
          <p:cNvPr id="314" name="Google Shape;314;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5" name="Google Shape;315;p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d80c86ab38_0_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2" name="Google Shape;322;g3d80c86ab38_0_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g3d80c86ab38_0_14"/>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324" name="Google Shape;324;g3d80c86ab38_0_14"/>
          <p:cNvSpPr txBox="1"/>
          <p:nvPr/>
        </p:nvSpPr>
        <p:spPr>
          <a:xfrm>
            <a:off x="11887200" y="7399425"/>
            <a:ext cx="46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GB" sz="1800">
                <a:solidFill>
                  <a:schemeClr val="lt1"/>
                </a:solidFill>
                <a:latin typeface="Calibri"/>
                <a:ea typeface="Calibri"/>
                <a:cs typeface="Calibri"/>
                <a:sym typeface="Calibri"/>
              </a:rPr>
              <a:t>Henri Daniel Guyot</a:t>
            </a:r>
            <a:r>
              <a:rPr b="1" i="0" lang="en-GB" sz="1800" u="none" cap="none" strike="noStrike">
                <a:solidFill>
                  <a:schemeClr val="lt1"/>
                </a:solidFill>
                <a:latin typeface="Calibri"/>
                <a:ea typeface="Calibri"/>
                <a:cs typeface="Calibri"/>
                <a:sym typeface="Calibri"/>
              </a:rPr>
              <a:t> </a:t>
            </a:r>
            <a:r>
              <a:rPr i="0" lang="en-GB" sz="1800" u="none" cap="none" strike="noStrike">
                <a:solidFill>
                  <a:schemeClr val="lt1"/>
                </a:solidFill>
                <a:latin typeface="Calibri"/>
                <a:ea typeface="Calibri"/>
                <a:cs typeface="Calibri"/>
                <a:sym typeface="Calibri"/>
              </a:rPr>
              <a:t>(</a:t>
            </a:r>
            <a:r>
              <a:rPr i="0" lang="en-GB" sz="1800" u="none" cap="none" strike="noStrike">
                <a:solidFill>
                  <a:schemeClr val="lt1"/>
                </a:solidFill>
                <a:latin typeface="Calibri"/>
                <a:ea typeface="Calibri"/>
                <a:cs typeface="Calibri"/>
                <a:sym typeface="Calibri"/>
              </a:rPr>
              <a:t>17</a:t>
            </a:r>
            <a:r>
              <a:rPr lang="en-GB" sz="1800">
                <a:solidFill>
                  <a:schemeClr val="lt1"/>
                </a:solidFill>
                <a:latin typeface="Calibri"/>
                <a:ea typeface="Calibri"/>
                <a:cs typeface="Calibri"/>
                <a:sym typeface="Calibri"/>
              </a:rPr>
              <a:t>53</a:t>
            </a:r>
            <a:r>
              <a:rPr i="0" lang="en-GB" sz="1800" u="none" cap="none" strike="noStrike">
                <a:solidFill>
                  <a:schemeClr val="lt1"/>
                </a:solidFill>
                <a:latin typeface="Calibri"/>
                <a:ea typeface="Calibri"/>
                <a:cs typeface="Calibri"/>
                <a:sym typeface="Calibri"/>
              </a:rPr>
              <a:t>-1</a:t>
            </a:r>
            <a:r>
              <a:rPr lang="en-GB" sz="1800">
                <a:solidFill>
                  <a:schemeClr val="lt1"/>
                </a:solidFill>
                <a:latin typeface="Calibri"/>
                <a:ea typeface="Calibri"/>
                <a:cs typeface="Calibri"/>
                <a:sym typeface="Calibri"/>
              </a:rPr>
              <a:t>828</a:t>
            </a:r>
            <a:r>
              <a:rPr i="0" lang="en-GB" sz="1800" u="none" cap="none" strike="noStrike">
                <a:solidFill>
                  <a:schemeClr val="lt1"/>
                </a:solidFill>
                <a:latin typeface="Calibri"/>
                <a:ea typeface="Calibri"/>
                <a:cs typeface="Calibri"/>
                <a:sym typeface="Calibri"/>
              </a:rPr>
              <a:t>)</a:t>
            </a:r>
            <a:endParaRPr i="0" sz="1800" u="none" cap="none" strike="noStrike">
              <a:solidFill>
                <a:schemeClr val="lt1"/>
              </a:solidFill>
              <a:latin typeface="Calibri"/>
              <a:ea typeface="Calibri"/>
              <a:cs typeface="Calibri"/>
              <a:sym typeface="Calibri"/>
            </a:endParaRPr>
          </a:p>
        </p:txBody>
      </p:sp>
      <p:sp>
        <p:nvSpPr>
          <p:cNvPr id="325" name="Google Shape;325;g3d80c86ab38_0_14"/>
          <p:cNvSpPr txBox="1"/>
          <p:nvPr/>
        </p:nvSpPr>
        <p:spPr>
          <a:xfrm>
            <a:off x="1219200" y="3390900"/>
            <a:ext cx="9372900" cy="50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lang="en-GB" sz="2799">
                <a:solidFill>
                  <a:schemeClr val="lt1"/>
                </a:solidFill>
                <a:latin typeface="Quicksand"/>
                <a:ea typeface="Quicksand"/>
                <a:cs typeface="Quicksand"/>
                <a:sym typeface="Quicksand"/>
              </a:rPr>
              <a:t>Guyot</a:t>
            </a:r>
            <a:r>
              <a:rPr b="1" i="0" lang="en-GB" sz="2799" u="none" cap="none" strike="noStrike">
                <a:solidFill>
                  <a:schemeClr val="lt1"/>
                </a:solidFill>
                <a:latin typeface="Quicksand"/>
                <a:ea typeface="Quicksand"/>
                <a:cs typeface="Quicksand"/>
                <a:sym typeface="Quicksand"/>
              </a:rPr>
              <a:t> (</a:t>
            </a:r>
            <a:r>
              <a:rPr b="1" lang="en-GB" sz="2799">
                <a:solidFill>
                  <a:schemeClr val="lt1"/>
                </a:solidFill>
                <a:latin typeface="Quicksand"/>
                <a:ea typeface="Quicksand"/>
                <a:cs typeface="Quicksand"/>
                <a:sym typeface="Quicksand"/>
              </a:rPr>
              <a:t>1753-1828</a:t>
            </a:r>
            <a:r>
              <a:rPr b="1" i="0" lang="en-GB" sz="2799" u="none" cap="none" strike="noStrike">
                <a:solidFill>
                  <a:schemeClr val="lt1"/>
                </a:solidFill>
                <a:latin typeface="Quicksand"/>
                <a:ea typeface="Quicksand"/>
                <a:cs typeface="Quicksand"/>
                <a:sym typeface="Quicksand"/>
              </a:rPr>
              <a:t>)</a:t>
            </a:r>
            <a:br>
              <a:rPr b="1" i="0" lang="en-GB" sz="2799" u="none" cap="none" strike="noStrike">
                <a:solidFill>
                  <a:schemeClr val="lt1"/>
                </a:solidFill>
                <a:latin typeface="Quicksand"/>
                <a:ea typeface="Quicksand"/>
                <a:cs typeface="Quicksand"/>
                <a:sym typeface="Quicksand"/>
              </a:rPr>
            </a:br>
            <a:r>
              <a:rPr b="1" lang="en-GB" sz="2799">
                <a:solidFill>
                  <a:schemeClr val="lt1"/>
                </a:solidFill>
                <a:latin typeface="Quicksand"/>
                <a:ea typeface="Quicksand"/>
                <a:cs typeface="Quicksand"/>
                <a:sym typeface="Quicksand"/>
              </a:rPr>
              <a:t>predikant</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volgde ook lessen bij de l'Épée (178</a:t>
            </a:r>
            <a:r>
              <a:rPr lang="en-GB" sz="2799">
                <a:solidFill>
                  <a:schemeClr val="lt1"/>
                </a:solidFill>
                <a:latin typeface="Quicksand"/>
                <a:ea typeface="Quicksand"/>
                <a:cs typeface="Quicksand"/>
                <a:sym typeface="Quicksand"/>
              </a:rPr>
              <a:t>5)</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2799"/>
              <a:buFont typeface="Arial"/>
              <a:buNone/>
            </a:pPr>
            <a:r>
              <a:rPr lang="en-GB" sz="2799">
                <a:solidFill>
                  <a:schemeClr val="lt1"/>
                </a:solidFill>
                <a:latin typeface="Quicksand"/>
                <a:ea typeface="Quicksand"/>
                <a:cs typeface="Quicksand"/>
                <a:sym typeface="Quicksand"/>
              </a:rPr>
              <a:t>🡪 richtte in Groningen eerste doveninstituut van Nederland op (1790)</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2799"/>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2799"/>
              <a:buFont typeface="Arial"/>
              <a:buNone/>
            </a:pPr>
            <a:r>
              <a:rPr lang="en-GB" sz="2799">
                <a:solidFill>
                  <a:schemeClr val="lt1"/>
                </a:solidFill>
                <a:latin typeface="Quicksand"/>
                <a:ea typeface="Quicksand"/>
                <a:cs typeface="Quicksand"/>
                <a:sym typeface="Quicksand"/>
              </a:rPr>
              <a:t>🡪 welkom voor alle geloven, jongens en meisjes.</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g3d80c86ab38_0_14"/>
          <p:cNvSpPr txBox="1"/>
          <p:nvPr/>
        </p:nvSpPr>
        <p:spPr>
          <a:xfrm>
            <a:off x="609350" y="9415025"/>
            <a:ext cx="13634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lang="en-GB" sz="1800" u="sng">
                <a:solidFill>
                  <a:schemeClr val="lt1"/>
                </a:solidFill>
                <a:latin typeface="Calibri"/>
                <a:ea typeface="Calibri"/>
                <a:cs typeface="Calibri"/>
                <a:sym typeface="Calibri"/>
              </a:rPr>
              <a:t>https://www.deverhalenvangroningen.nl/alle-verhalen/henri-daniel-guyot-1753-1828-grondlegger-dovenonderwijs#:~:text=Veel%20van%20de%20eerste%20leerlingen%20op%20de,en%20later%20aan%20de%20Turftorenstraat%20en%20de</a:t>
            </a:r>
            <a:endParaRPr b="0" i="0" sz="1800" u="sng" cap="none" strike="noStrike">
              <a:solidFill>
                <a:schemeClr val="lt1"/>
              </a:solidFill>
              <a:latin typeface="Calibri"/>
              <a:ea typeface="Calibri"/>
              <a:cs typeface="Calibri"/>
              <a:sym typeface="Calibri"/>
            </a:endParaRPr>
          </a:p>
        </p:txBody>
      </p:sp>
      <p:sp>
        <p:nvSpPr>
          <p:cNvPr id="327" name="Google Shape;327;g3d80c86ab38_0_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8" name="Google Shape;328;g3d80c86ab38_0_1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29" name="Google Shape;329;g3d80c86ab38_0_14"/>
          <p:cNvPicPr preferRelativeResize="0"/>
          <p:nvPr/>
        </p:nvPicPr>
        <p:blipFill>
          <a:blip r:embed="rId7">
            <a:alphaModFix/>
          </a:blip>
          <a:stretch>
            <a:fillRect/>
          </a:stretch>
        </p:blipFill>
        <p:spPr>
          <a:xfrm>
            <a:off x="11615819" y="1101375"/>
            <a:ext cx="4730926" cy="62980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5" name="Google Shape;335;p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21"/>
          <p:cNvSpPr txBox="1"/>
          <p:nvPr/>
        </p:nvSpPr>
        <p:spPr>
          <a:xfrm>
            <a:off x="3962400" y="88840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GB" sz="8000">
                <a:solidFill>
                  <a:schemeClr val="lt1"/>
                </a:solidFill>
                <a:latin typeface="Anton"/>
                <a:ea typeface="Anton"/>
                <a:cs typeface="Anton"/>
                <a:sym typeface="Anton"/>
              </a:rPr>
              <a:t>Groningen - 1928</a:t>
            </a:r>
            <a:endParaRPr b="0" i="0" sz="1400" u="none" cap="none" strike="noStrike">
              <a:solidFill>
                <a:srgbClr val="000000"/>
              </a:solidFill>
              <a:latin typeface="Arial"/>
              <a:ea typeface="Arial"/>
              <a:cs typeface="Arial"/>
              <a:sym typeface="Arial"/>
            </a:endParaRPr>
          </a:p>
        </p:txBody>
      </p:sp>
      <p:sp>
        <p:nvSpPr>
          <p:cNvPr id="337" name="Google Shape;337;p21"/>
          <p:cNvSpPr txBox="1"/>
          <p:nvPr/>
        </p:nvSpPr>
        <p:spPr>
          <a:xfrm>
            <a:off x="2328150" y="9213925"/>
            <a:ext cx="10778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 </a:t>
            </a:r>
            <a:r>
              <a:rPr lang="en-GB" sz="1800">
                <a:solidFill>
                  <a:schemeClr val="lt1"/>
                </a:solidFill>
                <a:latin typeface="Calibri"/>
                <a:ea typeface="Calibri"/>
                <a:cs typeface="Calibri"/>
                <a:sym typeface="Calibri"/>
              </a:rPr>
              <a:t>https://www.house-of-cards.nl/product/groningen-guyotplein-met-doofstommen-instituut-1928-hc23884/</a:t>
            </a:r>
            <a:endParaRPr b="0" i="0" sz="1400" u="none" cap="none" strike="noStrike">
              <a:solidFill>
                <a:srgbClr val="000000"/>
              </a:solidFill>
              <a:latin typeface="Arial"/>
              <a:ea typeface="Arial"/>
              <a:cs typeface="Arial"/>
              <a:sym typeface="Arial"/>
            </a:endParaRPr>
          </a:p>
        </p:txBody>
      </p:sp>
      <p:sp>
        <p:nvSpPr>
          <p:cNvPr id="338" name="Google Shape;338;p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9" name="Google Shape;339;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0" name="Google Shape;340;p21"/>
          <p:cNvPicPr preferRelativeResize="0"/>
          <p:nvPr/>
        </p:nvPicPr>
        <p:blipFill>
          <a:blip r:embed="rId7">
            <a:alphaModFix/>
          </a:blip>
          <a:stretch>
            <a:fillRect/>
          </a:stretch>
        </p:blipFill>
        <p:spPr>
          <a:xfrm>
            <a:off x="3510750" y="2424702"/>
            <a:ext cx="10557868" cy="67892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17"/>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7" name="Google Shape;347;p1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8" name="Google Shape;348;p17"/>
          <p:cNvSpPr txBox="1"/>
          <p:nvPr/>
        </p:nvSpPr>
        <p:spPr>
          <a:xfrm>
            <a:off x="1133475" y="3497500"/>
            <a:ext cx="10694100" cy="6156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tegelijkertijd met de l’Épée: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Samuel Heinicke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Duitse dove opvoeder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begon les te geven volgens de orale methode 🡪 de orale methode werd bekend als de </a:t>
            </a:r>
            <a:r>
              <a:rPr b="1" i="0" lang="en-GB" sz="3200" u="none" cap="none" strike="noStrike">
                <a:solidFill>
                  <a:schemeClr val="lt1"/>
                </a:solidFill>
                <a:latin typeface="Quicksand"/>
                <a:ea typeface="Quicksand"/>
                <a:cs typeface="Quicksand"/>
                <a:sym typeface="Quicksand"/>
              </a:rPr>
              <a:t>"Duitse methode"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br>
              <a:rPr b="0" i="0" lang="en-GB" sz="3200" u="none" cap="none" strike="noStrike">
                <a:solidFill>
                  <a:schemeClr val="lt1"/>
                </a:solidFill>
                <a:latin typeface="Quicksand"/>
                <a:ea typeface="Quicksand"/>
                <a:cs typeface="Quicksand"/>
                <a:sym typeface="Quicksand"/>
              </a:rPr>
            </a:br>
            <a:r>
              <a:rPr b="0" i="0" lang="en-GB" sz="3200" u="none" cap="none" strike="noStrike">
                <a:solidFill>
                  <a:schemeClr val="lt1"/>
                </a:solidFill>
                <a:latin typeface="Quicksand"/>
                <a:ea typeface="Quicksand"/>
                <a:cs typeface="Quicksand"/>
                <a:sym typeface="Quicksand"/>
              </a:rPr>
              <a:t>🡪 controverse tussen </a:t>
            </a:r>
            <a:r>
              <a:rPr b="1" i="0" lang="en-GB" sz="3200" u="none" cap="none" strike="noStrike">
                <a:solidFill>
                  <a:schemeClr val="lt1"/>
                </a:solidFill>
                <a:latin typeface="Quicksand"/>
                <a:ea typeface="Quicksand"/>
                <a:cs typeface="Quicksand"/>
                <a:sym typeface="Quicksand"/>
              </a:rPr>
              <a:t>Heinicke en de l’Épée "Methoden</a:t>
            </a:r>
            <a:r>
              <a:rPr b="1" lang="en-GB" sz="3200">
                <a:solidFill>
                  <a:schemeClr val="lt1"/>
                </a:solidFill>
                <a:latin typeface="Quicksand"/>
                <a:ea typeface="Quicksand"/>
                <a:cs typeface="Quicksand"/>
                <a:sym typeface="Quicksand"/>
              </a:rPr>
              <a:t>strijd</a:t>
            </a:r>
            <a:r>
              <a:rPr b="1" i="0" lang="en-GB" sz="3200" u="none" cap="none" strike="noStrike">
                <a:solidFill>
                  <a:schemeClr val="lt1"/>
                </a:solidFill>
                <a:latin typeface="Quicksand"/>
                <a:ea typeface="Quicksand"/>
                <a:cs typeface="Quicksand"/>
                <a:sym typeface="Quicksand"/>
              </a:rPr>
              <a:t>"</a:t>
            </a:r>
            <a:r>
              <a:rPr b="0" i="0" lang="en-GB" sz="3200" u="none" cap="none" strike="noStrike">
                <a:solidFill>
                  <a:schemeClr val="lt1"/>
                </a:solidFill>
                <a:latin typeface="Quicksand"/>
                <a:ea typeface="Quicksand"/>
                <a:cs typeface="Quicksand"/>
                <a:sym typeface="Quicksand"/>
              </a:rPr>
              <a:t> 🡪 duurt tot op de dag van vandaag voort.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Foto:</a:t>
            </a:r>
            <a:r>
              <a:rPr b="0" i="0" lang="en-GB" sz="24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https://deafhistory.eu/index.php/component/zoo/item/samuel-heinicke-de</a:t>
            </a:r>
            <a:r>
              <a:rPr b="0" i="0" lang="en-GB" sz="2400" u="none" cap="none" strike="noStrike">
                <a:solidFill>
                  <a:schemeClr val="lt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49" name="Google Shape;349;p17"/>
          <p:cNvSpPr txBox="1"/>
          <p:nvPr/>
        </p:nvSpPr>
        <p:spPr>
          <a:xfrm>
            <a:off x="1110029" y="199856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GB" sz="8000">
                <a:solidFill>
                  <a:schemeClr val="lt1"/>
                </a:solidFill>
                <a:latin typeface="Anton"/>
                <a:ea typeface="Anton"/>
                <a:cs typeface="Anton"/>
                <a:sym typeface="Anton"/>
              </a:rPr>
              <a:t>Strijd</a:t>
            </a:r>
            <a:r>
              <a:rPr b="0" i="0" lang="en-GB" sz="8000" u="none" cap="none" strike="noStrike">
                <a:solidFill>
                  <a:schemeClr val="lt1"/>
                </a:solidFill>
                <a:latin typeface="Anton"/>
                <a:ea typeface="Anton"/>
                <a:cs typeface="Anton"/>
                <a:sym typeface="Anton"/>
              </a:rPr>
              <a:t> over methoden</a:t>
            </a:r>
            <a:endParaRPr b="0" i="0" sz="8000" u="none" cap="none" strike="noStrike">
              <a:solidFill>
                <a:schemeClr val="lt1"/>
              </a:solidFill>
              <a:latin typeface="Anton"/>
              <a:ea typeface="Anton"/>
              <a:cs typeface="Anton"/>
              <a:sym typeface="Anton"/>
            </a:endParaRPr>
          </a:p>
        </p:txBody>
      </p:sp>
      <p:pic>
        <p:nvPicPr>
          <p:cNvPr id="350" name="Google Shape;350;p17"/>
          <p:cNvPicPr preferRelativeResize="0"/>
          <p:nvPr/>
        </p:nvPicPr>
        <p:blipFill rotWithShape="1">
          <a:blip r:embed="rId6">
            <a:alphaModFix/>
          </a:blip>
          <a:srcRect b="0" l="0" r="0" t="0"/>
          <a:stretch/>
        </p:blipFill>
        <p:spPr>
          <a:xfrm>
            <a:off x="12573000" y="1181100"/>
            <a:ext cx="4100547" cy="5758990"/>
          </a:xfrm>
          <a:prstGeom prst="rect">
            <a:avLst/>
          </a:prstGeom>
          <a:noFill/>
          <a:ln>
            <a:noFill/>
          </a:ln>
        </p:spPr>
      </p:pic>
      <p:sp>
        <p:nvSpPr>
          <p:cNvPr id="351" name="Google Shape;351;p17"/>
          <p:cNvSpPr txBox="1"/>
          <p:nvPr/>
        </p:nvSpPr>
        <p:spPr>
          <a:xfrm>
            <a:off x="12868275" y="7045014"/>
            <a:ext cx="428625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Play"/>
                <a:ea typeface="Play"/>
                <a:cs typeface="Play"/>
                <a:sym typeface="Play"/>
              </a:rPr>
              <a:t>Samuel Heinicke </a:t>
            </a:r>
            <a:r>
              <a:rPr b="0" i="0" lang="en-GB" sz="1800" u="none" cap="none" strike="noStrike">
                <a:solidFill>
                  <a:schemeClr val="lt1"/>
                </a:solidFill>
                <a:latin typeface="Play"/>
                <a:ea typeface="Play"/>
                <a:cs typeface="Play"/>
                <a:sym typeface="Play"/>
              </a:rPr>
              <a:t>(1727-1790)</a:t>
            </a:r>
            <a:endParaRPr b="0" i="0" sz="1800" u="none" cap="none" strike="noStrike">
              <a:solidFill>
                <a:schemeClr val="lt1"/>
              </a:solidFill>
              <a:latin typeface="Play"/>
              <a:ea typeface="Play"/>
              <a:cs typeface="Play"/>
              <a:sym typeface="Play"/>
            </a:endParaRPr>
          </a:p>
        </p:txBody>
      </p:sp>
      <p:sp>
        <p:nvSpPr>
          <p:cNvPr id="352" name="Google Shape;352;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3" name="Google Shape;353;p1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0" name="Google Shape;360;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1" name="Google Shape;361;p18"/>
          <p:cNvSpPr txBox="1"/>
          <p:nvPr/>
        </p:nvSpPr>
        <p:spPr>
          <a:xfrm>
            <a:off x="2133600" y="185916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362" name="Google Shape;362;p18"/>
          <p:cNvSpPr txBox="1"/>
          <p:nvPr/>
        </p:nvSpPr>
        <p:spPr>
          <a:xfrm>
            <a:off x="12192000" y="7332344"/>
            <a:ext cx="4648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Calibri"/>
                <a:ea typeface="Calibri"/>
                <a:cs typeface="Calibri"/>
                <a:sym typeface="Calibri"/>
              </a:rPr>
              <a:t>Thomas Braidwood </a:t>
            </a:r>
            <a:r>
              <a:rPr i="0" lang="en-GB" sz="1800" u="none" cap="none" strike="noStrike">
                <a:solidFill>
                  <a:schemeClr val="lt1"/>
                </a:solidFill>
                <a:latin typeface="Calibri"/>
                <a:ea typeface="Calibri"/>
                <a:cs typeface="Calibri"/>
                <a:sym typeface="Calibri"/>
              </a:rPr>
              <a:t>(1730–1806) </a:t>
            </a:r>
            <a:endParaRPr i="0" sz="1800" u="none" cap="none" strike="noStrike">
              <a:solidFill>
                <a:schemeClr val="lt1"/>
              </a:solidFill>
              <a:latin typeface="Calibri"/>
              <a:ea typeface="Calibri"/>
              <a:cs typeface="Calibri"/>
              <a:sym typeface="Calibri"/>
            </a:endParaRPr>
          </a:p>
        </p:txBody>
      </p:sp>
      <p:sp>
        <p:nvSpPr>
          <p:cNvPr id="363" name="Google Shape;363;p18"/>
          <p:cNvSpPr txBox="1"/>
          <p:nvPr/>
        </p:nvSpPr>
        <p:spPr>
          <a:xfrm>
            <a:off x="901325" y="3587900"/>
            <a:ext cx="9474600" cy="440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Thomas Braidwood </a:t>
            </a:r>
            <a:r>
              <a:rPr b="0" i="0" lang="en-GB" sz="2799" u="none" cap="none" strike="noStrike">
                <a:solidFill>
                  <a:schemeClr val="lt1"/>
                </a:solidFill>
                <a:latin typeface="Quicksand"/>
                <a:ea typeface="Quicksand"/>
                <a:cs typeface="Quicksand"/>
                <a:sym typeface="Quicksand"/>
              </a:rPr>
              <a:t>(1730–1806)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Schots pedagoog: een pionier in het onderwijs aan doven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799"/>
              <a:buFont typeface="Noto Sans Symbols"/>
              <a:buChar char="🡪"/>
            </a:pPr>
            <a:r>
              <a:rPr b="0" i="0" lang="en-GB" sz="2799" u="none" cap="none" strike="noStrike">
                <a:solidFill>
                  <a:schemeClr val="lt1"/>
                </a:solidFill>
                <a:latin typeface="Quicksand"/>
                <a:ea typeface="Quicksand"/>
                <a:cs typeface="Quicksand"/>
                <a:sym typeface="Quicksand"/>
              </a:rPr>
              <a:t>richtte </a:t>
            </a:r>
            <a:r>
              <a:rPr b="1" i="0" lang="en-GB" sz="2799" u="none" cap="none" strike="noStrike">
                <a:solidFill>
                  <a:schemeClr val="lt1"/>
                </a:solidFill>
                <a:latin typeface="Quicksand"/>
                <a:ea typeface="Quicksand"/>
                <a:cs typeface="Quicksand"/>
                <a:sym typeface="Quicksand"/>
              </a:rPr>
              <a:t>de Braidwood’s Academy for the Deaf and Dumb </a:t>
            </a:r>
            <a:r>
              <a:rPr b="0" i="0" lang="en-GB" sz="2799" u="none" cap="none" strike="noStrike">
                <a:solidFill>
                  <a:schemeClr val="lt1"/>
                </a:solidFill>
                <a:latin typeface="Quicksand"/>
                <a:ea typeface="Quicksand"/>
                <a:cs typeface="Quicksand"/>
                <a:sym typeface="Quicksand"/>
              </a:rPr>
              <a:t>op </a:t>
            </a:r>
            <a:r>
              <a:rPr b="1" i="0" lang="en-GB" sz="2799" u="none" cap="none" strike="noStrike">
                <a:solidFill>
                  <a:schemeClr val="lt1"/>
                </a:solidFill>
                <a:latin typeface="Quicksand"/>
                <a:ea typeface="Quicksand"/>
                <a:cs typeface="Quicksand"/>
                <a:sym typeface="Quicksand"/>
              </a:rPr>
              <a:t>= </a:t>
            </a:r>
            <a:r>
              <a:rPr b="0" i="0" lang="en-GB" sz="2799" u="none" cap="none" strike="noStrike">
                <a:solidFill>
                  <a:schemeClr val="lt1"/>
                </a:solidFill>
                <a:latin typeface="Quicksand"/>
                <a:ea typeface="Quicksand"/>
                <a:cs typeface="Quicksand"/>
                <a:sym typeface="Quicksand"/>
              </a:rPr>
              <a:t>de eerste school in zijn soort in Groot-Brittannië. </a:t>
            </a:r>
            <a:endParaRPr b="0" i="0" sz="1400" u="none" cap="none" strike="noStrike">
              <a:solidFill>
                <a:srgbClr val="000000"/>
              </a:solidFill>
              <a:latin typeface="Arial"/>
              <a:ea typeface="Arial"/>
              <a:cs typeface="Arial"/>
              <a:sym typeface="Arial"/>
            </a:endParaRPr>
          </a:p>
          <a:p>
            <a:pPr indent="-279464" lvl="0" marL="457200" marR="0" rtl="0" algn="l">
              <a:lnSpc>
                <a:spcPct val="100000"/>
              </a:lnSpc>
              <a:spcBef>
                <a:spcPts val="0"/>
              </a:spcBef>
              <a:spcAft>
                <a:spcPts val="0"/>
              </a:spcAft>
              <a:buClr>
                <a:schemeClr val="dk1"/>
              </a:buClr>
              <a:buSzPts val="2799"/>
              <a:buFont typeface="Noto Sans Symbols"/>
              <a:buNone/>
            </a:pPr>
            <a:r>
              <a:t/>
            </a:r>
            <a:endParaRPr b="0" i="0" sz="2799"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799"/>
              <a:buFont typeface="Noto Sans Symbols"/>
              <a:buChar char="🡪"/>
            </a:pPr>
            <a:r>
              <a:rPr b="0" i="0" lang="en-GB" sz="2799" u="none" cap="none" strike="noStrike">
                <a:solidFill>
                  <a:schemeClr val="lt1"/>
                </a:solidFill>
                <a:latin typeface="Quicksand"/>
                <a:ea typeface="Quicksand"/>
                <a:cs typeface="Quicksand"/>
                <a:sym typeface="Quicksand"/>
              </a:rPr>
              <a:t>Zijn methoden waren gericht op het leren spreken en liplezen door dove leerlingen: </a:t>
            </a:r>
            <a:r>
              <a:rPr b="1" i="0" lang="en-GB" sz="2799" u="none" cap="none" strike="noStrike">
                <a:solidFill>
                  <a:schemeClr val="lt1"/>
                </a:solidFill>
                <a:latin typeface="Quicksand"/>
                <a:ea typeface="Quicksand"/>
                <a:cs typeface="Quicksand"/>
                <a:sym typeface="Quicksand"/>
              </a:rPr>
              <a:t>oralism</a:t>
            </a:r>
            <a:endParaRPr b="0" i="0" sz="1400" u="none" cap="none" strike="noStrike">
              <a:solidFill>
                <a:srgbClr val="000000"/>
              </a:solidFill>
              <a:latin typeface="Arial"/>
              <a:ea typeface="Arial"/>
              <a:cs typeface="Arial"/>
              <a:sym typeface="Arial"/>
            </a:endParaRPr>
          </a:p>
        </p:txBody>
      </p:sp>
      <p:sp>
        <p:nvSpPr>
          <p:cNvPr id="364" name="Google Shape;364;p18"/>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https://deafhistory.eu/index.php/component/zoo/item/17</a:t>
            </a:r>
            <a:endParaRPr b="0" i="0" sz="1800" u="none" cap="none" strike="noStrike">
              <a:solidFill>
                <a:schemeClr val="lt1"/>
              </a:solidFill>
              <a:latin typeface="Calibri"/>
              <a:ea typeface="Calibri"/>
              <a:cs typeface="Calibri"/>
              <a:sym typeface="Calibri"/>
            </a:endParaRPr>
          </a:p>
        </p:txBody>
      </p:sp>
      <p:pic>
        <p:nvPicPr>
          <p:cNvPr descr="Ein Bild, das Porträt, Menschliches Gesicht, Entwurf, Kleidung enthält.&#10;&#10;KI-generierte Inhalte können fehlerhaft sein." id="365" name="Google Shape;365;p18"/>
          <p:cNvPicPr preferRelativeResize="0"/>
          <p:nvPr/>
        </p:nvPicPr>
        <p:blipFill rotWithShape="1">
          <a:blip r:embed="rId6">
            <a:alphaModFix/>
          </a:blip>
          <a:srcRect b="0" l="0" r="0" t="0"/>
          <a:stretch/>
        </p:blipFill>
        <p:spPr>
          <a:xfrm>
            <a:off x="12039600" y="1638300"/>
            <a:ext cx="3857625" cy="5657850"/>
          </a:xfrm>
          <a:prstGeom prst="rect">
            <a:avLst/>
          </a:prstGeom>
          <a:noFill/>
          <a:ln>
            <a:noFill/>
          </a:ln>
        </p:spPr>
      </p:pic>
      <p:sp>
        <p:nvSpPr>
          <p:cNvPr id="366" name="Google Shape;366;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7" name="Google Shape;367;p1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4" name="Google Shape;374;p2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5" name="Google Shape;375;p25"/>
          <p:cNvSpPr txBox="1"/>
          <p:nvPr/>
        </p:nvSpPr>
        <p:spPr>
          <a:xfrm>
            <a:off x="1225062" y="1959058"/>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19e eeuw</a:t>
            </a:r>
            <a:endParaRPr b="0" i="0" sz="1400" u="none" cap="none" strike="noStrike">
              <a:solidFill>
                <a:srgbClr val="000000"/>
              </a:solidFill>
              <a:latin typeface="Arial"/>
              <a:ea typeface="Arial"/>
              <a:cs typeface="Arial"/>
              <a:sym typeface="Arial"/>
            </a:endParaRPr>
          </a:p>
        </p:txBody>
      </p:sp>
      <p:sp>
        <p:nvSpPr>
          <p:cNvPr id="376" name="Google Shape;376;p25"/>
          <p:cNvSpPr txBox="1"/>
          <p:nvPr/>
        </p:nvSpPr>
        <p:spPr>
          <a:xfrm>
            <a:off x="11914414" y="7051222"/>
            <a:ext cx="4648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Thomas Hopkins Gallaudet </a:t>
            </a:r>
            <a:r>
              <a:rPr i="0" lang="en-GB" sz="1800" u="none" cap="none" strike="noStrike">
                <a:solidFill>
                  <a:schemeClr val="lt1"/>
                </a:solidFill>
                <a:latin typeface="Quicksand"/>
                <a:ea typeface="Quicksand"/>
                <a:cs typeface="Quicksand"/>
                <a:sym typeface="Quicksand"/>
              </a:rPr>
              <a:t>(1787-1851) en </a:t>
            </a:r>
            <a:r>
              <a:rPr b="1" i="0" lang="en-GB" sz="1800" u="none" cap="none" strike="noStrike">
                <a:solidFill>
                  <a:schemeClr val="lt1"/>
                </a:solidFill>
                <a:latin typeface="Quicksand"/>
                <a:ea typeface="Quicksand"/>
                <a:cs typeface="Quicksand"/>
                <a:sym typeface="Quicksand"/>
              </a:rPr>
              <a:t>Alice Cogswell </a:t>
            </a:r>
            <a:r>
              <a:rPr i="0" lang="en-GB" sz="1800" u="none" cap="none" strike="noStrike">
                <a:solidFill>
                  <a:schemeClr val="lt1"/>
                </a:solidFill>
                <a:latin typeface="Quicksand"/>
                <a:ea typeface="Quicksand"/>
                <a:cs typeface="Quicksand"/>
                <a:sym typeface="Quicksand"/>
              </a:rPr>
              <a:t>(1805-1830)</a:t>
            </a:r>
            <a:endParaRPr i="0" sz="1800" u="none" cap="none" strike="noStrike">
              <a:solidFill>
                <a:schemeClr val="lt1"/>
              </a:solidFill>
              <a:latin typeface="Quicksand"/>
              <a:ea typeface="Quicksand"/>
              <a:cs typeface="Quicksand"/>
              <a:sym typeface="Quicksand"/>
            </a:endParaRPr>
          </a:p>
        </p:txBody>
      </p:sp>
      <p:sp>
        <p:nvSpPr>
          <p:cNvPr id="377" name="Google Shape;377;p25"/>
          <p:cNvSpPr txBox="1"/>
          <p:nvPr/>
        </p:nvSpPr>
        <p:spPr>
          <a:xfrm>
            <a:off x="1219200" y="3390900"/>
            <a:ext cx="9601200" cy="48306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In 1815 ontmoette de Amerikaanse predikant </a:t>
            </a:r>
            <a:r>
              <a:rPr b="1" i="0" lang="en-GB" sz="2799" u="none" cap="none" strike="noStrike">
                <a:solidFill>
                  <a:schemeClr val="lt1"/>
                </a:solidFill>
                <a:latin typeface="Quicksand"/>
                <a:ea typeface="Quicksand"/>
                <a:cs typeface="Quicksand"/>
                <a:sym typeface="Quicksand"/>
              </a:rPr>
              <a:t>Thomas Hopkins Gallaudet </a:t>
            </a:r>
            <a:r>
              <a:rPr b="0" i="0" lang="en-GB" sz="2799" u="none" cap="none" strike="noStrike">
                <a:solidFill>
                  <a:schemeClr val="lt1"/>
                </a:solidFill>
                <a:latin typeface="Quicksand"/>
                <a:ea typeface="Quicksand"/>
                <a:cs typeface="Quicksand"/>
                <a:sym typeface="Quicksand"/>
              </a:rPr>
              <a:t>de negenjarige dove dochter van zijn buurman, </a:t>
            </a:r>
            <a:r>
              <a:rPr b="1" i="0" lang="en-GB" sz="2799" u="none" cap="none" strike="noStrike">
                <a:solidFill>
                  <a:schemeClr val="lt1"/>
                </a:solidFill>
                <a:latin typeface="Quicksand"/>
                <a:ea typeface="Quicksand"/>
                <a:cs typeface="Quicksand"/>
                <a:sym typeface="Quicksand"/>
              </a:rPr>
              <a:t>Alice Cogswell</a:t>
            </a:r>
            <a:r>
              <a:rPr b="0" i="0" lang="en-GB" sz="2799"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Hij zag dat Alice apart van de andere kinderen speelde, dus probeerde hij manieren te vinden om met haar te communiceren en begon hij haar les te geven door de namen van voorwerpen te schrijven en met een stokje in de aarde te tekenen.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Omdat er in Amerika geen scholen voor doven waren, reisde Gallaudet naar Europa om een geschikte onderwijsmethode te vinden.</a:t>
            </a:r>
            <a:endParaRPr b="0" i="0" sz="1400" u="none" cap="none" strike="noStrike">
              <a:solidFill>
                <a:srgbClr val="000000"/>
              </a:solidFill>
              <a:latin typeface="Arial"/>
              <a:ea typeface="Arial"/>
              <a:cs typeface="Arial"/>
              <a:sym typeface="Arial"/>
            </a:endParaRPr>
          </a:p>
        </p:txBody>
      </p:sp>
      <p:sp>
        <p:nvSpPr>
          <p:cNvPr id="378" name="Google Shape;378;p25"/>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https://americacomesalive.com/alice-cogswell-bright-child-who-inspired-education-for-deaf-in-u-s/</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Baum, draußen, Menschliches Gesicht, Monument enthält.&#10;&#10;KI-generierte Inhalte können fehlerhaft sein." id="379" name="Google Shape;379;p25"/>
          <p:cNvPicPr preferRelativeResize="0"/>
          <p:nvPr/>
        </p:nvPicPr>
        <p:blipFill rotWithShape="1">
          <a:blip r:embed="rId6">
            <a:alphaModFix/>
          </a:blip>
          <a:srcRect b="0" l="0" r="0" t="0"/>
          <a:stretch/>
        </p:blipFill>
        <p:spPr>
          <a:xfrm>
            <a:off x="10983686" y="2308325"/>
            <a:ext cx="6096000" cy="4572000"/>
          </a:xfrm>
          <a:prstGeom prst="rect">
            <a:avLst/>
          </a:prstGeom>
          <a:noFill/>
          <a:ln>
            <a:noFill/>
          </a:ln>
        </p:spPr>
      </p:pic>
      <p:sp>
        <p:nvSpPr>
          <p:cNvPr id="380" name="Google Shape;380;p2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1" name="Google Shape;381;p2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2" name="Google Shape;382;p25"/>
          <p:cNvSpPr txBox="1"/>
          <p:nvPr/>
        </p:nvSpPr>
        <p:spPr>
          <a:xfrm>
            <a:off x="5995808" y="2442472"/>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8</a:t>
            </a:r>
            <a:r>
              <a:rPr i="0" lang="en-GB" sz="2800" u="none" cap="none" strike="noStrike">
                <a:solidFill>
                  <a:schemeClr val="lt1"/>
                </a:solidFill>
                <a:latin typeface="Quicksand"/>
                <a:ea typeface="Quicksand"/>
                <a:cs typeface="Quicksand"/>
                <a:sym typeface="Quicksand"/>
              </a:rPr>
              <a:t>00-1</a:t>
            </a:r>
            <a:r>
              <a:rPr lang="en-GB" sz="2800">
                <a:solidFill>
                  <a:schemeClr val="lt1"/>
                </a:solidFill>
                <a:latin typeface="Quicksand"/>
                <a:ea typeface="Quicksand"/>
                <a:cs typeface="Quicksand"/>
                <a:sym typeface="Quicksand"/>
              </a:rPr>
              <a:t>9</a:t>
            </a:r>
            <a:r>
              <a:rPr lang="en-GB" sz="2800">
                <a:solidFill>
                  <a:schemeClr val="lt1"/>
                </a:solidFill>
                <a:latin typeface="Quicksand"/>
                <a:ea typeface="Quicksand"/>
                <a:cs typeface="Quicksand"/>
                <a:sym typeface="Quicksand"/>
              </a:rPr>
              <a:t>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9" name="Google Shape;389;p2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p26"/>
          <p:cNvSpPr txBox="1"/>
          <p:nvPr/>
        </p:nvSpPr>
        <p:spPr>
          <a:xfrm>
            <a:off x="1430783" y="1859159"/>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Negentiende eeuw</a:t>
            </a:r>
            <a:endParaRPr b="0" i="0" sz="1400" u="none" cap="none" strike="noStrike">
              <a:solidFill>
                <a:srgbClr val="000000"/>
              </a:solidFill>
              <a:latin typeface="Arial"/>
              <a:ea typeface="Arial"/>
              <a:cs typeface="Arial"/>
              <a:sym typeface="Arial"/>
            </a:endParaRPr>
          </a:p>
        </p:txBody>
      </p:sp>
      <p:sp>
        <p:nvSpPr>
          <p:cNvPr id="391" name="Google Shape;391;p26"/>
          <p:cNvSpPr txBox="1"/>
          <p:nvPr/>
        </p:nvSpPr>
        <p:spPr>
          <a:xfrm>
            <a:off x="10208690" y="7081447"/>
            <a:ext cx="4648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Thomas Hopkins Gallaudet </a:t>
            </a:r>
            <a:r>
              <a:rPr i="0" lang="en-GB" sz="1800" u="none" cap="none" strike="noStrike">
                <a:solidFill>
                  <a:schemeClr val="lt1"/>
                </a:solidFill>
                <a:latin typeface="Quicksand"/>
                <a:ea typeface="Quicksand"/>
                <a:cs typeface="Quicksand"/>
                <a:sym typeface="Quicksand"/>
              </a:rPr>
              <a:t>(1787-1851)</a:t>
            </a:r>
            <a:endParaRPr i="0" sz="1800" u="none" cap="none" strike="noStrike">
              <a:solidFill>
                <a:schemeClr val="lt1"/>
              </a:solidFill>
              <a:latin typeface="Quicksand"/>
              <a:ea typeface="Quicksand"/>
              <a:cs typeface="Quicksand"/>
              <a:sym typeface="Quicksand"/>
            </a:endParaRPr>
          </a:p>
        </p:txBody>
      </p:sp>
      <p:sp>
        <p:nvSpPr>
          <p:cNvPr id="392" name="Google Shape;392;p26"/>
          <p:cNvSpPr txBox="1"/>
          <p:nvPr/>
        </p:nvSpPr>
        <p:spPr>
          <a:xfrm>
            <a:off x="1219200" y="3390900"/>
            <a:ext cx="8534400" cy="4185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Gallaudet ging naar Parijs, waar hij </a:t>
            </a:r>
            <a:r>
              <a:rPr b="1" i="0" lang="en-GB" sz="2799" u="none" cap="none" strike="noStrike">
                <a:solidFill>
                  <a:schemeClr val="lt1"/>
                </a:solidFill>
                <a:latin typeface="Quicksand"/>
                <a:ea typeface="Quicksand"/>
                <a:cs typeface="Quicksand"/>
                <a:sym typeface="Quicksand"/>
              </a:rPr>
              <a:t>Laurent Clerc </a:t>
            </a:r>
            <a:r>
              <a:rPr b="0" i="0" lang="en-GB" sz="2799" u="none" cap="none" strike="noStrike">
                <a:solidFill>
                  <a:schemeClr val="lt1"/>
                </a:solidFill>
                <a:latin typeface="Quicksand"/>
                <a:ea typeface="Quicksand"/>
                <a:cs typeface="Quicksand"/>
                <a:sym typeface="Quicksand"/>
              </a:rPr>
              <a:t>ontmoette</a:t>
            </a:r>
            <a:r>
              <a:rPr b="1" i="0" lang="en-GB" sz="2799" u="none" cap="none" strike="noStrike">
                <a:solidFill>
                  <a:schemeClr val="lt1"/>
                </a:solidFill>
                <a:latin typeface="Quicksand"/>
                <a:ea typeface="Quicksand"/>
                <a:cs typeface="Quicksand"/>
                <a:sym typeface="Quicksand"/>
              </a:rPr>
              <a:t>, </a:t>
            </a:r>
            <a:r>
              <a:rPr b="0" i="0" lang="en-GB" sz="2799" u="none" cap="none" strike="noStrike">
                <a:solidFill>
                  <a:schemeClr val="lt1"/>
                </a:solidFill>
                <a:latin typeface="Quicksand"/>
                <a:ea typeface="Quicksand"/>
                <a:cs typeface="Quicksand"/>
                <a:sym typeface="Quicksand"/>
              </a:rPr>
              <a:t>een dove leraar aan de school die door de l’Épée was opgericht. Clerc ging met Gallaudet mee terug naar</a:t>
            </a:r>
            <a:r>
              <a:rPr lang="en-GB" sz="2799">
                <a:solidFill>
                  <a:schemeClr val="lt1"/>
                </a:solidFill>
                <a:latin typeface="Quicksand"/>
                <a:ea typeface="Quicksand"/>
                <a:cs typeface="Quicksand"/>
                <a:sym typeface="Quicksand"/>
              </a:rPr>
              <a:t> de VS. </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lang="en-GB" sz="2799">
                <a:solidFill>
                  <a:schemeClr val="lt1"/>
                </a:solidFill>
                <a:latin typeface="Quicksand"/>
                <a:ea typeface="Quicksand"/>
                <a:cs typeface="Quicksand"/>
                <a:sym typeface="Quicksand"/>
              </a:rPr>
              <a:t>Op de boot</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Clerc leerde Gallaudet Franse gebarentaal,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Gallaudet leerde hem Engels.</a:t>
            </a:r>
            <a:endParaRPr b="0" i="0" sz="1400" u="none" cap="none" strike="noStrike">
              <a:solidFill>
                <a:srgbClr val="000000"/>
              </a:solidFill>
              <a:latin typeface="Arial"/>
              <a:ea typeface="Arial"/>
              <a:cs typeface="Arial"/>
              <a:sym typeface="Arial"/>
            </a:endParaRPr>
          </a:p>
        </p:txBody>
      </p:sp>
      <p:sp>
        <p:nvSpPr>
          <p:cNvPr id="393" name="Google Shape;393;p26"/>
          <p:cNvSpPr txBox="1"/>
          <p:nvPr/>
        </p:nvSpPr>
        <p:spPr>
          <a:xfrm>
            <a:off x="1066800" y="9001441"/>
            <a:ext cx="10820400"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Foto's:</a:t>
            </a:r>
            <a:r>
              <a:rPr b="0" i="0" lang="en-GB" sz="1800" u="sng" cap="none" strike="noStrike">
                <a:solidFill>
                  <a:schemeClr val="dk1"/>
                </a:solidFill>
                <a:latin typeface="Calibri"/>
                <a:ea typeface="Calibri"/>
                <a:cs typeface="Calibri"/>
                <a:sym typeface="Calibri"/>
                <a:hlinkClick r:id="rId5">
                  <a:extLst>
                    <a:ext uri="{A12FA001-AC4F-418D-AE19-62706E023703}">
                      <ahyp:hlinkClr val="tx"/>
                    </a:ext>
                  </a:extLst>
                </a:hlinkClick>
              </a:rPr>
              <a:t> https://upload.wikimedia.org/wikipedia/commons/4/41/Thomas_hopkins_gallaudet_posthumous_oil_painting_by_george_f_wright_1851.jpg</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Calibri"/>
                <a:ea typeface="Calibri"/>
                <a:cs typeface="Calibri"/>
                <a:sym typeface="Calibri"/>
                <a:hlinkClick r:id="rId6">
                  <a:extLst>
                    <a:ext uri="{A12FA001-AC4F-418D-AE19-62706E023703}">
                      <ahyp:hlinkClr val="tx"/>
                    </a:ext>
                  </a:extLst>
                </a:hlinkClick>
              </a:rPr>
              <a:t>https://deafhistory.eu/index.php/component/zoo/item/laurent-clerc-2</a:t>
            </a:r>
            <a:r>
              <a:rPr b="0" i="0" lang="en-GB"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Person, Menschliches Gesicht, Kleidung, Porträt enthält.&#10;&#10;KI-generierte Inhalte können fehlerhaft sein." id="394" name="Google Shape;394;p26"/>
          <p:cNvPicPr preferRelativeResize="0"/>
          <p:nvPr/>
        </p:nvPicPr>
        <p:blipFill rotWithShape="1">
          <a:blip r:embed="rId7">
            <a:alphaModFix/>
          </a:blip>
          <a:srcRect b="0" l="0" r="0" t="0"/>
          <a:stretch/>
        </p:blipFill>
        <p:spPr>
          <a:xfrm>
            <a:off x="14336399" y="3091681"/>
            <a:ext cx="3337838" cy="3946066"/>
          </a:xfrm>
          <a:prstGeom prst="rect">
            <a:avLst/>
          </a:prstGeom>
          <a:noFill/>
          <a:ln>
            <a:noFill/>
          </a:ln>
        </p:spPr>
      </p:pic>
      <p:pic>
        <p:nvPicPr>
          <p:cNvPr descr="Ein Bild, das Porträt, Menschliches Gesicht, Entwurf, Mann enthält.&#10;&#10;KI-generierte Inhalte können fehlerhaft sein." id="395" name="Google Shape;395;p26"/>
          <p:cNvPicPr preferRelativeResize="0"/>
          <p:nvPr/>
        </p:nvPicPr>
        <p:blipFill rotWithShape="1">
          <a:blip r:embed="rId8">
            <a:alphaModFix/>
          </a:blip>
          <a:srcRect b="0" l="0" r="0" t="0"/>
          <a:stretch/>
        </p:blipFill>
        <p:spPr>
          <a:xfrm>
            <a:off x="10524510" y="3091681"/>
            <a:ext cx="3355596" cy="3946066"/>
          </a:xfrm>
          <a:prstGeom prst="rect">
            <a:avLst/>
          </a:prstGeom>
          <a:noFill/>
          <a:ln>
            <a:noFill/>
          </a:ln>
        </p:spPr>
      </p:pic>
      <p:sp>
        <p:nvSpPr>
          <p:cNvPr id="396" name="Google Shape;396;p26"/>
          <p:cNvSpPr txBox="1"/>
          <p:nvPr/>
        </p:nvSpPr>
        <p:spPr>
          <a:xfrm>
            <a:off x="14605286" y="7081447"/>
            <a:ext cx="308528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Laurent Clerc </a:t>
            </a:r>
            <a:r>
              <a:rPr i="0" lang="en-GB" sz="1800" u="none" cap="none" strike="noStrike">
                <a:solidFill>
                  <a:schemeClr val="lt1"/>
                </a:solidFill>
                <a:latin typeface="Quicksand"/>
                <a:ea typeface="Quicksand"/>
                <a:cs typeface="Quicksand"/>
                <a:sym typeface="Quicksand"/>
              </a:rPr>
              <a:t>(1785-1869)</a:t>
            </a:r>
            <a:endParaRPr i="0" sz="1800" u="none" cap="none" strike="noStrike">
              <a:solidFill>
                <a:schemeClr val="lt1"/>
              </a:solidFill>
              <a:latin typeface="Quicksand"/>
              <a:ea typeface="Quicksand"/>
              <a:cs typeface="Quicksand"/>
              <a:sym typeface="Quicksand"/>
            </a:endParaRPr>
          </a:p>
        </p:txBody>
      </p:sp>
      <p:sp>
        <p:nvSpPr>
          <p:cNvPr id="397" name="Google Shape;397;p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8" name="Google Shape;398;p2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5" name="Google Shape;405;p2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6" name="Google Shape;406;p27"/>
          <p:cNvSpPr txBox="1"/>
          <p:nvPr/>
        </p:nvSpPr>
        <p:spPr>
          <a:xfrm>
            <a:off x="1236785" y="1822981"/>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19e eeuw</a:t>
            </a:r>
            <a:endParaRPr b="0" i="0" sz="1400" u="none" cap="none" strike="noStrike">
              <a:solidFill>
                <a:srgbClr val="000000"/>
              </a:solidFill>
              <a:latin typeface="Arial"/>
              <a:ea typeface="Arial"/>
              <a:cs typeface="Arial"/>
              <a:sym typeface="Arial"/>
            </a:endParaRPr>
          </a:p>
        </p:txBody>
      </p:sp>
      <p:sp>
        <p:nvSpPr>
          <p:cNvPr id="407" name="Google Shape;407;p27"/>
          <p:cNvSpPr txBox="1"/>
          <p:nvPr/>
        </p:nvSpPr>
        <p:spPr>
          <a:xfrm>
            <a:off x="10372221" y="7316151"/>
            <a:ext cx="7162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Thomas Hopkins Gallaudet </a:t>
            </a:r>
            <a:r>
              <a:rPr i="0" lang="en-GB" sz="1800" u="none" cap="none" strike="noStrike">
                <a:solidFill>
                  <a:schemeClr val="lt1"/>
                </a:solidFill>
                <a:latin typeface="Quicksand"/>
                <a:ea typeface="Quicksand"/>
                <a:cs typeface="Quicksand"/>
                <a:sym typeface="Quicksand"/>
              </a:rPr>
              <a:t>(1787-1851) en </a:t>
            </a:r>
            <a:r>
              <a:rPr b="1" i="0" lang="en-GB" sz="1800" u="none" cap="none" strike="noStrike">
                <a:solidFill>
                  <a:schemeClr val="lt1"/>
                </a:solidFill>
                <a:latin typeface="Quicksand"/>
                <a:ea typeface="Quicksand"/>
                <a:cs typeface="Quicksand"/>
                <a:sym typeface="Quicksand"/>
              </a:rPr>
              <a:t> Alice Cogswell </a:t>
            </a:r>
            <a:r>
              <a:rPr i="0" lang="en-GB" sz="1800" u="none" cap="none" strike="noStrike">
                <a:solidFill>
                  <a:schemeClr val="lt1"/>
                </a:solidFill>
                <a:latin typeface="Quicksand"/>
                <a:ea typeface="Quicksand"/>
                <a:cs typeface="Quicksand"/>
                <a:sym typeface="Quicksand"/>
              </a:rPr>
              <a:t>(1805-1830)</a:t>
            </a:r>
            <a:endParaRPr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Play"/>
              <a:ea typeface="Play"/>
              <a:cs typeface="Play"/>
              <a:sym typeface="Play"/>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8" name="Google Shape;408;p27"/>
          <p:cNvSpPr txBox="1"/>
          <p:nvPr/>
        </p:nvSpPr>
        <p:spPr>
          <a:xfrm>
            <a:off x="1219200" y="3390900"/>
            <a:ext cx="7924800" cy="52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1817: Eerste Amerikaanse school voor doven in Hartford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De Franse gebarentaal, door Clerc naar Amerika gebracht: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799"/>
              <a:buFont typeface="Noto Sans Symbols"/>
              <a:buChar char="🡪"/>
            </a:pPr>
            <a:r>
              <a:rPr b="0" i="0" lang="en-GB" sz="2799" u="none" cap="none" strike="noStrike">
                <a:solidFill>
                  <a:schemeClr val="lt1"/>
                </a:solidFill>
                <a:latin typeface="Quicksand"/>
                <a:ea typeface="Quicksand"/>
                <a:cs typeface="Quicksand"/>
                <a:sym typeface="Quicksand"/>
              </a:rPr>
              <a:t>vermengde zich al snel met de Amerikaanse 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799"/>
              <a:buFont typeface="Noto Sans Symbols"/>
              <a:buChar char="🡪"/>
            </a:pPr>
            <a:r>
              <a:rPr b="1" i="0" lang="en-GB" sz="2799" u="none" cap="none" strike="noStrike">
                <a:solidFill>
                  <a:schemeClr val="lt1"/>
                </a:solidFill>
                <a:latin typeface="Quicksand"/>
                <a:ea typeface="Quicksand"/>
                <a:cs typeface="Quicksand"/>
                <a:sym typeface="Quicksand"/>
              </a:rPr>
              <a:t>Amerikaanse gebarentaal (ASL)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er blijven sterke overeenkomsten bestaan tussen de Franse gebarentaal (LSF) en ASL.</a:t>
            </a:r>
            <a:endParaRPr b="0" i="0" sz="1400" u="none" cap="none" strike="noStrike">
              <a:solidFill>
                <a:srgbClr val="000000"/>
              </a:solidFill>
              <a:latin typeface="Arial"/>
              <a:ea typeface="Arial"/>
              <a:cs typeface="Arial"/>
              <a:sym typeface="Arial"/>
            </a:endParaRPr>
          </a:p>
        </p:txBody>
      </p:sp>
      <p:sp>
        <p:nvSpPr>
          <p:cNvPr id="409" name="Google Shape;409;p27"/>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https://abilitymagazine.com/gallaudet-universitys-virtual-challenge/</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draußen, Skulptur, Baum, Himmel enthält.&#10;&#10;KI-generierte Inhalte können fehlerhaft sein." id="410" name="Google Shape;410;p27"/>
          <p:cNvPicPr preferRelativeResize="0"/>
          <p:nvPr/>
        </p:nvPicPr>
        <p:blipFill rotWithShape="1">
          <a:blip r:embed="rId6">
            <a:alphaModFix/>
          </a:blip>
          <a:srcRect b="0" l="0" r="0" t="0"/>
          <a:stretch/>
        </p:blipFill>
        <p:spPr>
          <a:xfrm>
            <a:off x="10152642" y="2171700"/>
            <a:ext cx="7601958" cy="5067972"/>
          </a:xfrm>
          <a:prstGeom prst="rect">
            <a:avLst/>
          </a:prstGeom>
          <a:noFill/>
          <a:ln>
            <a:noFill/>
          </a:ln>
        </p:spPr>
      </p:pic>
      <p:sp>
        <p:nvSpPr>
          <p:cNvPr id="411" name="Google Shape;411;p2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2" name="Google Shape;412;p2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descr="Ein Bild, das Gebäude, draußen, Himmel, Haus enthält.&#10;&#10;KI-generierte Inhalte können fehlerhaft sein." id="418" name="Google Shape;418;p28"/>
          <p:cNvPicPr preferRelativeResize="0"/>
          <p:nvPr/>
        </p:nvPicPr>
        <p:blipFill rotWithShape="1">
          <a:blip r:embed="rId3">
            <a:alphaModFix/>
          </a:blip>
          <a:srcRect b="0" l="0" r="0" t="0"/>
          <a:stretch/>
        </p:blipFill>
        <p:spPr>
          <a:xfrm>
            <a:off x="12068700" y="4496945"/>
            <a:ext cx="5289567" cy="4592212"/>
          </a:xfrm>
          <a:prstGeom prst="rect">
            <a:avLst/>
          </a:prstGeom>
          <a:noFill/>
          <a:ln>
            <a:noFill/>
          </a:ln>
        </p:spPr>
      </p:pic>
      <p:sp>
        <p:nvSpPr>
          <p:cNvPr id="419" name="Google Shape;419;p2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0" name="Google Shape;420;p2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28"/>
          <p:cNvSpPr txBox="1"/>
          <p:nvPr/>
        </p:nvSpPr>
        <p:spPr>
          <a:xfrm>
            <a:off x="2269939" y="1340235"/>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19e eeuw</a:t>
            </a:r>
            <a:endParaRPr b="0" i="0" sz="1400" u="none" cap="none" strike="noStrike">
              <a:solidFill>
                <a:srgbClr val="000000"/>
              </a:solidFill>
              <a:latin typeface="Arial"/>
              <a:ea typeface="Arial"/>
              <a:cs typeface="Arial"/>
              <a:sym typeface="Arial"/>
            </a:endParaRPr>
          </a:p>
        </p:txBody>
      </p:sp>
      <p:sp>
        <p:nvSpPr>
          <p:cNvPr id="422" name="Google Shape;422;p28"/>
          <p:cNvSpPr txBox="1"/>
          <p:nvPr/>
        </p:nvSpPr>
        <p:spPr>
          <a:xfrm>
            <a:off x="11193063" y="416824"/>
            <a:ext cx="38208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Edward Miner Gallaudet </a:t>
            </a:r>
            <a:r>
              <a:rPr i="0" lang="en-GB" sz="1800" u="none" cap="none" strike="noStrike">
                <a:solidFill>
                  <a:schemeClr val="lt1"/>
                </a:solidFill>
                <a:latin typeface="Quicksand"/>
                <a:ea typeface="Quicksand"/>
                <a:cs typeface="Quicksand"/>
                <a:sym typeface="Quicksand"/>
              </a:rPr>
              <a:t>(1837-1917)</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3" name="Google Shape;423;p28"/>
          <p:cNvSpPr txBox="1"/>
          <p:nvPr/>
        </p:nvSpPr>
        <p:spPr>
          <a:xfrm>
            <a:off x="464875" y="2814625"/>
            <a:ext cx="10533000" cy="52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In</a:t>
            </a:r>
            <a:r>
              <a:rPr b="1" i="0" lang="en-GB" sz="2799" u="none" cap="none" strike="noStrike">
                <a:solidFill>
                  <a:schemeClr val="lt1"/>
                </a:solidFill>
                <a:latin typeface="Quicksand"/>
                <a:ea typeface="Quicksand"/>
                <a:cs typeface="Quicksand"/>
                <a:sym typeface="Quicksand"/>
              </a:rPr>
              <a:t> 1864 </a:t>
            </a:r>
            <a:r>
              <a:rPr b="0" i="0" lang="en-GB" sz="2799" u="none" cap="none" strike="noStrike">
                <a:solidFill>
                  <a:schemeClr val="lt1"/>
                </a:solidFill>
                <a:latin typeface="Quicksand"/>
                <a:ea typeface="Quicksand"/>
                <a:cs typeface="Quicksand"/>
                <a:sym typeface="Quicksand"/>
              </a:rPr>
              <a:t>keurde het Congres een wet goed waarmee de "Columbia Institution for the Deaf and the Blind"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Washington: </a:t>
            </a:r>
            <a:r>
              <a:rPr b="0" i="0" lang="en-GB" sz="2799" u="none" cap="none" strike="noStrike">
                <a:solidFill>
                  <a:schemeClr val="lt1"/>
                </a:solidFill>
                <a:latin typeface="Quicksand"/>
                <a:ea typeface="Quicksand"/>
                <a:cs typeface="Quicksand"/>
                <a:sym typeface="Quicksand"/>
              </a:rPr>
              <a:t>National College for the Deaf.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Dit was de eerste instelling voor hoger onderwijs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Edward Miner Gallaudet: </a:t>
            </a:r>
            <a:r>
              <a:rPr b="0" i="0" lang="en-GB" sz="2799" u="none" cap="none" strike="noStrike">
                <a:solidFill>
                  <a:schemeClr val="lt1"/>
                </a:solidFill>
                <a:latin typeface="Quicksand"/>
                <a:ea typeface="Quicksand"/>
                <a:cs typeface="Quicksand"/>
                <a:sym typeface="Quicksand"/>
              </a:rPr>
              <a:t>de zoon van Thomas Hopkins Gallaudet werd de eerste voorzitter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Tegenwoordig 🡪 </a:t>
            </a:r>
            <a:r>
              <a:rPr b="1" i="0" lang="en-GB" sz="2799" u="none" cap="none" strike="noStrike">
                <a:solidFill>
                  <a:schemeClr val="lt1"/>
                </a:solidFill>
                <a:latin typeface="Quicksand"/>
                <a:ea typeface="Quicksand"/>
                <a:cs typeface="Quicksand"/>
                <a:sym typeface="Quicksand"/>
              </a:rPr>
              <a:t>de </a:t>
            </a:r>
            <a:r>
              <a:rPr b="0" i="0" lang="en-GB" sz="2799" u="none" cap="none" strike="noStrike">
                <a:solidFill>
                  <a:schemeClr val="lt1"/>
                </a:solidFill>
                <a:latin typeface="Quicksand"/>
                <a:ea typeface="Quicksand"/>
                <a:cs typeface="Quicksand"/>
                <a:sym typeface="Quicksand"/>
              </a:rPr>
              <a:t>beroemde </a:t>
            </a:r>
            <a:r>
              <a:rPr b="1" i="0" lang="en-GB" sz="2799" u="none" cap="none" strike="noStrike">
                <a:solidFill>
                  <a:schemeClr val="lt1"/>
                </a:solidFill>
                <a:latin typeface="Quicksand"/>
                <a:ea typeface="Quicksand"/>
                <a:cs typeface="Quicksand"/>
                <a:sym typeface="Quicksand"/>
              </a:rPr>
              <a:t>Gallaudet University, </a:t>
            </a:r>
            <a:r>
              <a:rPr b="0" i="0" lang="en-GB" sz="2799" u="none" cap="none" strike="noStrike">
                <a:solidFill>
                  <a:schemeClr val="lt1"/>
                </a:solidFill>
                <a:latin typeface="Quicksand"/>
                <a:ea typeface="Quicksand"/>
                <a:cs typeface="Quicksand"/>
                <a:sym typeface="Quicksand"/>
              </a:rPr>
              <a:t>de enige universiteit ter wereld die zich voornamelijk richt op dove studenten.</a:t>
            </a:r>
            <a:endParaRPr b="0" i="0" sz="1400" u="none" cap="none" strike="noStrike">
              <a:solidFill>
                <a:srgbClr val="000000"/>
              </a:solidFill>
              <a:latin typeface="Arial"/>
              <a:ea typeface="Arial"/>
              <a:cs typeface="Arial"/>
              <a:sym typeface="Arial"/>
            </a:endParaRPr>
          </a:p>
        </p:txBody>
      </p:sp>
      <p:sp>
        <p:nvSpPr>
          <p:cNvPr id="424" name="Google Shape;424;p28"/>
          <p:cNvSpPr txBox="1"/>
          <p:nvPr/>
        </p:nvSpPr>
        <p:spPr>
          <a:xfrm>
            <a:off x="533400" y="8634800"/>
            <a:ext cx="98949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Foto's:</a:t>
            </a:r>
            <a:r>
              <a:rPr b="0" i="0" lang="en-GB" sz="1800" u="sng" cap="none" strike="noStrike">
                <a:solidFill>
                  <a:schemeClr val="lt1"/>
                </a:solidFill>
                <a:latin typeface="Calibri"/>
                <a:ea typeface="Calibri"/>
                <a:cs typeface="Calibri"/>
                <a:sym typeface="Calibri"/>
                <a:hlinkClick r:id="rId6">
                  <a:extLst>
                    <a:ext uri="{A12FA001-AC4F-418D-AE19-62706E023703}">
                      <ahyp:hlinkClr val="tx"/>
                    </a:ext>
                  </a:extLst>
                </a:hlinkClick>
              </a:rPr>
              <a:t> https://de.wikipedia.org/wiki/Gallaudet_University#/media/Datei:College_Hall,_Gallaudet_University.jpg</a:t>
            </a:r>
            <a:br>
              <a:rPr b="0" i="0" lang="en-GB" sz="1800" u="none" cap="none" strike="noStrike">
                <a:solidFill>
                  <a:schemeClr val="lt1"/>
                </a:solidFill>
                <a:latin typeface="Calibri"/>
                <a:ea typeface="Calibri"/>
                <a:cs typeface="Calibri"/>
                <a:sym typeface="Calibri"/>
              </a:rPr>
            </a:br>
            <a:r>
              <a:rPr b="0" i="0" lang="en-GB" sz="1800" u="sng" cap="none" strike="noStrike">
                <a:solidFill>
                  <a:schemeClr val="lt1"/>
                </a:solidFill>
                <a:latin typeface="Calibri"/>
                <a:ea typeface="Calibri"/>
                <a:cs typeface="Calibri"/>
                <a:sym typeface="Calibri"/>
                <a:hlinkClick r:id="rId7">
                  <a:extLst>
                    <a:ext uri="{A12FA001-AC4F-418D-AE19-62706E023703}">
                      <ahyp:hlinkClr val="tx"/>
                    </a:ext>
                  </a:extLst>
                </a:hlinkClick>
              </a:rPr>
              <a:t>https://de.wikipedia.org/wiki/Edward_Miner_Gallaudet#/media/Datei:Edward_Miner_Gallaudet_-_Brady-Handy.jpg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425" name="Google Shape;425;p28"/>
          <p:cNvSpPr txBox="1"/>
          <p:nvPr/>
        </p:nvSpPr>
        <p:spPr>
          <a:xfrm>
            <a:off x="11095877" y="3797447"/>
            <a:ext cx="3733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College Hall, Gallaudet University</a:t>
            </a:r>
            <a:endParaRPr i="0" sz="1400" u="none" cap="none" strike="noStrike">
              <a:solidFill>
                <a:srgbClr val="000000"/>
              </a:solidFill>
              <a:latin typeface="Quicksand"/>
              <a:ea typeface="Quicksand"/>
              <a:cs typeface="Quicksand"/>
              <a:sym typeface="Quicksand"/>
            </a:endParaRPr>
          </a:p>
        </p:txBody>
      </p:sp>
      <p:pic>
        <p:nvPicPr>
          <p:cNvPr descr="Ein Bild, das Kleidung, Person, Menschliches Gesicht, Mann enthält.&#10;&#10;KI-generierte Inhalte können fehlerhaft sein." id="426" name="Google Shape;426;p28"/>
          <p:cNvPicPr preferRelativeResize="0"/>
          <p:nvPr/>
        </p:nvPicPr>
        <p:blipFill rotWithShape="1">
          <a:blip r:embed="rId8">
            <a:alphaModFix/>
          </a:blip>
          <a:srcRect b="0" l="0" r="0" t="0"/>
          <a:stretch/>
        </p:blipFill>
        <p:spPr>
          <a:xfrm>
            <a:off x="14927561" y="294674"/>
            <a:ext cx="2910124" cy="3688587"/>
          </a:xfrm>
          <a:prstGeom prst="rect">
            <a:avLst/>
          </a:prstGeom>
          <a:noFill/>
          <a:ln>
            <a:noFill/>
          </a:ln>
        </p:spPr>
      </p:pic>
      <p:sp>
        <p:nvSpPr>
          <p:cNvPr id="427" name="Google Shape;427;p2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8" name="Google Shape;428;p2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grpSp>
        <p:nvGrpSpPr>
          <p:cNvPr id="433" name="Google Shape;433;p29"/>
          <p:cNvGrpSpPr/>
          <p:nvPr/>
        </p:nvGrpSpPr>
        <p:grpSpPr>
          <a:xfrm>
            <a:off x="14260155" y="-232426"/>
            <a:ext cx="4033707" cy="11251137"/>
            <a:chOff x="0" y="-57150"/>
            <a:chExt cx="769602" cy="2766483"/>
          </a:xfrm>
        </p:grpSpPr>
        <p:sp>
          <p:nvSpPr>
            <p:cNvPr id="434" name="Google Shape;434;p2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5" name="Google Shape;435;p2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36" name="Google Shape;436;p29"/>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7" name="Google Shape;437;p2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8" name="Google Shape;438;p29"/>
          <p:cNvSpPr txBox="1"/>
          <p:nvPr/>
        </p:nvSpPr>
        <p:spPr>
          <a:xfrm>
            <a:off x="1143000" y="4456869"/>
            <a:ext cx="12243712" cy="1373261"/>
          </a:xfrm>
          <a:prstGeom prst="rect">
            <a:avLst/>
          </a:prstGeom>
          <a:noFill/>
          <a:ln>
            <a:noFill/>
          </a:ln>
        </p:spPr>
        <p:txBody>
          <a:bodyPr anchorCtr="0" anchor="t" bIns="0" lIns="0" spcFirstLastPara="1" rIns="0" wrap="square" tIns="0">
            <a:spAutoFit/>
          </a:bodyPr>
          <a:lstStyle/>
          <a:p>
            <a:pPr indent="0" lvl="0" marL="0" marR="0" rtl="0" algn="l">
              <a:lnSpc>
                <a:spcPct val="127272"/>
              </a:lnSpc>
              <a:spcBef>
                <a:spcPts val="0"/>
              </a:spcBef>
              <a:spcAft>
                <a:spcPts val="0"/>
              </a:spcAft>
              <a:buClr>
                <a:srgbClr val="000000"/>
              </a:buClr>
              <a:buSzPts val="8800"/>
              <a:buFont typeface="Arial"/>
              <a:buNone/>
            </a:pPr>
            <a:r>
              <a:rPr b="0" i="0" lang="en-GB" sz="8800" u="none" cap="none" strike="noStrike">
                <a:solidFill>
                  <a:schemeClr val="lt1"/>
                </a:solidFill>
                <a:latin typeface="Anton"/>
                <a:ea typeface="Anton"/>
                <a:cs typeface="Anton"/>
                <a:sym typeface="Anton"/>
              </a:rPr>
              <a:t>School voor doven – Tijdlijn</a:t>
            </a:r>
            <a:endParaRPr b="0" i="0" sz="8800" u="none" cap="none" strike="noStrike">
              <a:solidFill>
                <a:schemeClr val="lt1"/>
              </a:solidFill>
              <a:latin typeface="Anton"/>
              <a:ea typeface="Anton"/>
              <a:cs typeface="Anton"/>
              <a:sym typeface="Anton"/>
            </a:endParaRPr>
          </a:p>
        </p:txBody>
      </p:sp>
      <p:sp>
        <p:nvSpPr>
          <p:cNvPr id="439" name="Google Shape;439;p29"/>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Boek: The History of Deaf People: A Source Book</a:t>
            </a:r>
            <a:endParaRPr b="0" i="0" sz="1400" u="none" cap="none" strike="noStrike">
              <a:solidFill>
                <a:srgbClr val="000000"/>
              </a:solidFill>
              <a:latin typeface="Arial"/>
              <a:ea typeface="Arial"/>
              <a:cs typeface="Arial"/>
              <a:sym typeface="Arial"/>
            </a:endParaRPr>
          </a:p>
        </p:txBody>
      </p:sp>
      <p:sp>
        <p:nvSpPr>
          <p:cNvPr id="440" name="Google Shape;440;p2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6" name="Google Shape;446;p3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7" name="Google Shape;447;p30"/>
          <p:cNvSpPr txBox="1"/>
          <p:nvPr/>
        </p:nvSpPr>
        <p:spPr>
          <a:xfrm>
            <a:off x="3440150" y="393633"/>
            <a:ext cx="14465400" cy="831300"/>
          </a:xfrm>
          <a:prstGeom prst="rect">
            <a:avLst/>
          </a:prstGeom>
          <a:noFill/>
          <a:ln>
            <a:noFill/>
          </a:ln>
        </p:spPr>
        <p:txBody>
          <a:bodyPr anchorCtr="0" anchor="t" bIns="0" lIns="0" spcFirstLastPara="1" rIns="0" wrap="square" tIns="0">
            <a:spAutoFit/>
          </a:bodyPr>
          <a:lstStyle/>
          <a:p>
            <a:pPr indent="0" lvl="0" marL="0" marR="0" rtl="0" algn="l">
              <a:lnSpc>
                <a:spcPct val="207407"/>
              </a:lnSpc>
              <a:spcBef>
                <a:spcPts val="0"/>
              </a:spcBef>
              <a:spcAft>
                <a:spcPts val="0"/>
              </a:spcAft>
              <a:buClr>
                <a:srgbClr val="000000"/>
              </a:buClr>
              <a:buSzPts val="5400"/>
              <a:buFont typeface="Arial"/>
              <a:buNone/>
            </a:pPr>
            <a:r>
              <a:rPr b="0" i="0" lang="en-GB" sz="5400" u="none" cap="none" strike="noStrike">
                <a:solidFill>
                  <a:schemeClr val="lt1"/>
                </a:solidFill>
                <a:latin typeface="Anton"/>
                <a:ea typeface="Anton"/>
                <a:cs typeface="Anton"/>
                <a:sym typeface="Anton"/>
              </a:rPr>
              <a:t>School voor doven – Tijdlijn</a:t>
            </a:r>
            <a:endParaRPr b="0" i="0" sz="5400" u="none" cap="none" strike="noStrike">
              <a:solidFill>
                <a:schemeClr val="lt1"/>
              </a:solidFill>
              <a:latin typeface="Anton"/>
              <a:ea typeface="Anton"/>
              <a:cs typeface="Anton"/>
              <a:sym typeface="Anton"/>
            </a:endParaRPr>
          </a:p>
        </p:txBody>
      </p:sp>
      <p:pic>
        <p:nvPicPr>
          <p:cNvPr descr="Ein Bild, das Diagramm, Text, Reihe, Karte enthält.&#10;&#10;KI-generierte Inhalte können fehlerhaft sein." id="448" name="Google Shape;448;p30"/>
          <p:cNvPicPr preferRelativeResize="0"/>
          <p:nvPr/>
        </p:nvPicPr>
        <p:blipFill rotWithShape="1">
          <a:blip r:embed="rId5">
            <a:alphaModFix/>
          </a:blip>
          <a:srcRect b="0" l="0" r="0" t="0"/>
          <a:stretch/>
        </p:blipFill>
        <p:spPr>
          <a:xfrm>
            <a:off x="2831229" y="1224923"/>
            <a:ext cx="11963400" cy="8610428"/>
          </a:xfrm>
          <a:prstGeom prst="rect">
            <a:avLst/>
          </a:prstGeom>
          <a:noFill/>
          <a:ln>
            <a:noFill/>
          </a:ln>
        </p:spPr>
      </p:pic>
      <p:sp>
        <p:nvSpPr>
          <p:cNvPr id="449" name="Google Shape;449;p30"/>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Boek: The History of Deaf People: A Source Book</a:t>
            </a:r>
            <a:endParaRPr b="0" i="0" sz="1400" u="none" cap="none" strike="noStrike">
              <a:solidFill>
                <a:srgbClr val="000000"/>
              </a:solidFill>
              <a:latin typeface="Arial"/>
              <a:ea typeface="Arial"/>
              <a:cs typeface="Arial"/>
              <a:sym typeface="Arial"/>
            </a:endParaRPr>
          </a:p>
        </p:txBody>
      </p:sp>
      <p:sp>
        <p:nvSpPr>
          <p:cNvPr id="450" name="Google Shape;450;p3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1" name="Google Shape;451;p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1"/>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7" name="Google Shape;457;p3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8" name="Google Shape;458;p31"/>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Boek: De geschiedenis van dove mensen: een bronnenboek</a:t>
            </a:r>
            <a:endParaRPr b="0" i="0" sz="1400" u="none" cap="none" strike="noStrike">
              <a:solidFill>
                <a:srgbClr val="000000"/>
              </a:solidFill>
              <a:latin typeface="Arial"/>
              <a:ea typeface="Arial"/>
              <a:cs typeface="Arial"/>
              <a:sym typeface="Arial"/>
            </a:endParaRPr>
          </a:p>
        </p:txBody>
      </p:sp>
      <p:pic>
        <p:nvPicPr>
          <p:cNvPr descr="Ein Bild, das Text, Screenshot, Karte enthält.&#10;&#10;KI-generierte Inhalte können fehlerhaft sein." id="459" name="Google Shape;459;p31"/>
          <p:cNvPicPr preferRelativeResize="0"/>
          <p:nvPr/>
        </p:nvPicPr>
        <p:blipFill rotWithShape="1">
          <a:blip r:embed="rId5">
            <a:alphaModFix/>
          </a:blip>
          <a:srcRect b="0" l="0" r="0" t="0"/>
          <a:stretch/>
        </p:blipFill>
        <p:spPr>
          <a:xfrm>
            <a:off x="3583415" y="543475"/>
            <a:ext cx="11827306" cy="8801100"/>
          </a:xfrm>
          <a:prstGeom prst="rect">
            <a:avLst/>
          </a:prstGeom>
          <a:noFill/>
          <a:ln>
            <a:noFill/>
          </a:ln>
        </p:spPr>
      </p:pic>
      <p:sp>
        <p:nvSpPr>
          <p:cNvPr id="460" name="Google Shape;460;p3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1" name="Google Shape;461;p3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3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8" name="Google Shape;468;p3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9" name="Google Shape;469;p32"/>
          <p:cNvSpPr txBox="1"/>
          <p:nvPr/>
        </p:nvSpPr>
        <p:spPr>
          <a:xfrm>
            <a:off x="2018700" y="1571700"/>
            <a:ext cx="16487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Controverse over onderwijsmethoden</a:t>
            </a:r>
            <a:endParaRPr b="0" i="0" sz="1400" u="none" cap="none" strike="noStrike">
              <a:solidFill>
                <a:srgbClr val="000000"/>
              </a:solidFill>
              <a:latin typeface="Arial"/>
              <a:ea typeface="Arial"/>
              <a:cs typeface="Arial"/>
              <a:sym typeface="Arial"/>
            </a:endParaRPr>
          </a:p>
        </p:txBody>
      </p:sp>
      <p:sp>
        <p:nvSpPr>
          <p:cNvPr id="470" name="Google Shape;470;p32"/>
          <p:cNvSpPr txBox="1"/>
          <p:nvPr/>
        </p:nvSpPr>
        <p:spPr>
          <a:xfrm>
            <a:off x="1219200" y="3390900"/>
            <a:ext cx="7391400" cy="5261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1" lang="en-GB" sz="2799" u="none" cap="none" strike="noStrike">
                <a:solidFill>
                  <a:schemeClr val="lt1"/>
                </a:solidFill>
                <a:latin typeface="Quicksand"/>
                <a:ea typeface="Quicksand"/>
                <a:cs typeface="Quicksand"/>
                <a:sym typeface="Quicksand"/>
              </a:rPr>
              <a:t>“De grote impuls voor het onderwijs aan en de emancipatie van doven, die zich tussen 1770 en 1820 over Frankrijk had verspreid, zette zijn triomftocht voort in de Verenigde Staten, waar deze beweging tot 1870 invloed uitoefende. […] Maar toen – en dit is het keerpunt in de geschiedenis – keerde alles zich om, keerde alles zich tegen gebarentaal, tegen het gebruik ervan door en voor doven, en binnen twintig jaar werd het werk van een hele eeuw tenietgedaan.”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(Oliver Sacks 49)</a:t>
            </a:r>
            <a:endParaRPr b="0" i="0" sz="2799" u="none" cap="none" strike="noStrike">
              <a:solidFill>
                <a:schemeClr val="lt1"/>
              </a:solidFill>
              <a:latin typeface="Quicksand"/>
              <a:ea typeface="Quicksand"/>
              <a:cs typeface="Quicksand"/>
              <a:sym typeface="Quicksand"/>
            </a:endParaRPr>
          </a:p>
        </p:txBody>
      </p:sp>
      <p:sp>
        <p:nvSpPr>
          <p:cNvPr id="471" name="Google Shape;471;p32"/>
          <p:cNvSpPr txBox="1"/>
          <p:nvPr/>
        </p:nvSpPr>
        <p:spPr>
          <a:xfrm>
            <a:off x="9299812" y="3387752"/>
            <a:ext cx="7391400" cy="5261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1" lang="en-GB" sz="2799" u="none" cap="none" strike="noStrike">
                <a:solidFill>
                  <a:schemeClr val="lt1"/>
                </a:solidFill>
                <a:latin typeface="Quicksand"/>
                <a:ea typeface="Quicksand"/>
                <a:cs typeface="Quicksand"/>
                <a:sym typeface="Quicksand"/>
              </a:rPr>
              <a:t>Bijna 200 jaar lang had zich onder ouders en leraren van doven een tegenbeweging van oralisten ontwikkeld. “Wat er met de doven en hun gebarentaal gebeurde, maakte eigenlijk deel uit van een algemene (en, zo u wilt, politieke) beweging van die tijd: de Victoriaanse trend naar onderdrukking en conformiteit, naar intolerantie jegens minderheden en hun gewoonten, of die nu religieus, taalkundig of etnisch waren.”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1" i="1" lang="en-GB" sz="2799" u="none" cap="none" strike="noStrike">
                <a:solidFill>
                  <a:schemeClr val="lt1"/>
                </a:solidFill>
                <a:latin typeface="Quicksand"/>
                <a:ea typeface="Quicksand"/>
                <a:cs typeface="Quicksand"/>
                <a:sym typeface="Quicksand"/>
              </a:rPr>
              <a:t>(Sacks 49)</a:t>
            </a:r>
            <a:endParaRPr b="1" i="1" sz="2799" u="none" cap="none" strike="noStrike">
              <a:solidFill>
                <a:schemeClr val="lt1"/>
              </a:solidFill>
              <a:latin typeface="Quicksand"/>
              <a:ea typeface="Quicksand"/>
              <a:cs typeface="Quicksand"/>
              <a:sym typeface="Quicksand"/>
            </a:endParaRPr>
          </a:p>
        </p:txBody>
      </p:sp>
      <p:sp>
        <p:nvSpPr>
          <p:cNvPr id="472" name="Google Shape;472;p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3" name="Google Shape;473;p3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33"/>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0" name="Google Shape;480;p3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1" name="Google Shape;481;p33"/>
          <p:cNvSpPr txBox="1"/>
          <p:nvPr/>
        </p:nvSpPr>
        <p:spPr>
          <a:xfrm>
            <a:off x="1469233" y="4703650"/>
            <a:ext cx="8909100" cy="307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000"/>
              <a:buFont typeface="Arial"/>
              <a:buNone/>
            </a:pPr>
            <a:r>
              <a:rPr i="0" lang="en-GB" sz="4000" u="none" cap="none" strike="noStrike">
                <a:solidFill>
                  <a:schemeClr val="lt1"/>
                </a:solidFill>
                <a:latin typeface="Quicksand"/>
                <a:ea typeface="Quicksand"/>
                <a:cs typeface="Quicksand"/>
                <a:sym typeface="Quicksand"/>
              </a:rPr>
              <a:t>Het </a:t>
            </a:r>
            <a:r>
              <a:rPr b="1" i="0" lang="en-GB" sz="4000" u="none" cap="none" strike="noStrike">
                <a:solidFill>
                  <a:schemeClr val="lt1"/>
                </a:solidFill>
                <a:latin typeface="Quicksand"/>
                <a:ea typeface="Quicksand"/>
                <a:cs typeface="Quicksand"/>
                <a:sym typeface="Quicksand"/>
              </a:rPr>
              <a:t>congres in Milaan </a:t>
            </a:r>
            <a:r>
              <a:rPr i="0" lang="en-GB" sz="4000" u="none" cap="none" strike="noStrike">
                <a:solidFill>
                  <a:schemeClr val="lt1"/>
                </a:solidFill>
                <a:latin typeface="Quicksand"/>
                <a:ea typeface="Quicksand"/>
                <a:cs typeface="Quicksand"/>
                <a:sym typeface="Quicksand"/>
              </a:rPr>
              <a:t>luidde het begin in van de verspreiding 🡪 </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Quicksand"/>
                <a:ea typeface="Quicksand"/>
                <a:cs typeface="Quicksand"/>
                <a:sym typeface="Quicksand"/>
              </a:rPr>
              <a:t>Oralisme in dovenscholen </a:t>
            </a:r>
            <a:r>
              <a:rPr i="0" lang="en-GB" sz="4000" u="none" cap="none" strike="noStrike">
                <a:solidFill>
                  <a:schemeClr val="lt1"/>
                </a:solidFill>
                <a:latin typeface="Quicksand"/>
                <a:ea typeface="Quicksand"/>
                <a:cs typeface="Quicksand"/>
                <a:sym typeface="Quicksand"/>
              </a:rPr>
              <a:t>in </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i="0" lang="en-GB" sz="4000" u="none" cap="none" strike="noStrike">
                <a:solidFill>
                  <a:schemeClr val="lt1"/>
                </a:solidFill>
                <a:latin typeface="Quicksand"/>
                <a:ea typeface="Quicksand"/>
                <a:cs typeface="Quicksand"/>
                <a:sym typeface="Quicksand"/>
              </a:rPr>
              <a:t>Europa en de Verenigde Staten</a:t>
            </a:r>
            <a:endParaRPr i="0" sz="1400" u="none" cap="none" strike="noStrike">
              <a:solidFill>
                <a:srgbClr val="000000"/>
              </a:solidFill>
              <a:latin typeface="Quicksand"/>
              <a:ea typeface="Quicksand"/>
              <a:cs typeface="Quicksand"/>
              <a:sym typeface="Quicksand"/>
            </a:endParaRPr>
          </a:p>
        </p:txBody>
      </p:sp>
      <p:sp>
        <p:nvSpPr>
          <p:cNvPr id="482" name="Google Shape;482;p33"/>
          <p:cNvSpPr txBox="1"/>
          <p:nvPr/>
        </p:nvSpPr>
        <p:spPr>
          <a:xfrm>
            <a:off x="1371600" y="1974320"/>
            <a:ext cx="13156800" cy="24096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en-GB" sz="7700" u="none" cap="none" strike="noStrike">
                <a:solidFill>
                  <a:schemeClr val="lt1"/>
                </a:solidFill>
                <a:latin typeface="Anton"/>
                <a:ea typeface="Anton"/>
                <a:cs typeface="Anton"/>
                <a:sym typeface="Anton"/>
              </a:rPr>
              <a:t>Conferentie van Milaan</a:t>
            </a:r>
            <a:br>
              <a:rPr b="0" i="0" lang="en-GB" sz="7700" u="none" cap="none" strike="noStrike">
                <a:solidFill>
                  <a:schemeClr val="lt1"/>
                </a:solidFill>
                <a:latin typeface="Anton"/>
                <a:ea typeface="Anton"/>
                <a:cs typeface="Anton"/>
                <a:sym typeface="Anton"/>
              </a:rPr>
            </a:br>
            <a:r>
              <a:rPr b="0" i="0" lang="en-GB" sz="6800" u="none" cap="none" strike="noStrike">
                <a:solidFill>
                  <a:schemeClr val="lt1"/>
                </a:solidFill>
                <a:latin typeface="Anton"/>
                <a:ea typeface="Anton"/>
                <a:cs typeface="Anton"/>
                <a:sym typeface="Anton"/>
              </a:rPr>
              <a:t>1880</a:t>
            </a:r>
            <a:endParaRPr b="0" i="0" sz="6800" u="none" cap="none" strike="noStrike">
              <a:solidFill>
                <a:schemeClr val="lt1"/>
              </a:solidFill>
              <a:latin typeface="Anton"/>
              <a:ea typeface="Anton"/>
              <a:cs typeface="Anton"/>
              <a:sym typeface="Anton"/>
            </a:endParaRPr>
          </a:p>
        </p:txBody>
      </p:sp>
      <p:pic>
        <p:nvPicPr>
          <p:cNvPr descr="Ein Bild, das Text, Zeitung, Zeitungspapier, Veröffentlichung enthält.&#10;&#10;KI-generierte Inhalte können fehlerhaft sein." id="483" name="Google Shape;483;p33"/>
          <p:cNvPicPr preferRelativeResize="0"/>
          <p:nvPr/>
        </p:nvPicPr>
        <p:blipFill rotWithShape="1">
          <a:blip r:embed="rId5">
            <a:alphaModFix/>
          </a:blip>
          <a:srcRect b="0" l="0" r="0" t="0"/>
          <a:stretch/>
        </p:blipFill>
        <p:spPr>
          <a:xfrm>
            <a:off x="10972800" y="2004210"/>
            <a:ext cx="5815758" cy="7159844"/>
          </a:xfrm>
          <a:prstGeom prst="rect">
            <a:avLst/>
          </a:prstGeom>
          <a:noFill/>
          <a:ln>
            <a:noFill/>
          </a:ln>
        </p:spPr>
      </p:pic>
      <p:sp>
        <p:nvSpPr>
          <p:cNvPr id="484" name="Google Shape;484;p33"/>
          <p:cNvSpPr txBox="1"/>
          <p:nvPr/>
        </p:nvSpPr>
        <p:spPr>
          <a:xfrm>
            <a:off x="1117212" y="9551533"/>
            <a:ext cx="817205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6">
                  <a:extLst>
                    <a:ext uri="{A12FA001-AC4F-418D-AE19-62706E023703}">
                      <ahyp:hlinkClr val="tx"/>
                    </a:ext>
                  </a:extLst>
                </a:hlinkClick>
              </a:rPr>
              <a:t> https://deafhistory.eu/index.php/component/zoo/item/1880?Itemid=144</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485" name="Google Shape;485;p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6" name="Google Shape;486;p3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4"/>
          <p:cNvSpPr/>
          <p:nvPr/>
        </p:nvSpPr>
        <p:spPr>
          <a:xfrm>
            <a:off x="0" y="0"/>
            <a:ext cx="3499232" cy="10287000"/>
          </a:xfrm>
          <a:custGeom>
            <a:rect b="b" l="l" r="r" t="t"/>
            <a:pathLst>
              <a:path extrusionOk="0" h="2709333" w="769602">
                <a:moveTo>
                  <a:pt x="0" y="0"/>
                </a:moveTo>
                <a:lnTo>
                  <a:pt x="769602" y="0"/>
                </a:lnTo>
                <a:lnTo>
                  <a:pt x="769602" y="2709333"/>
                </a:lnTo>
                <a:lnTo>
                  <a:pt x="0" y="2709333"/>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2" name="Google Shape;492;p3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3" name="Google Shape;493;p3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4" name="Google Shape;494;p34"/>
          <p:cNvSpPr txBox="1"/>
          <p:nvPr/>
        </p:nvSpPr>
        <p:spPr>
          <a:xfrm>
            <a:off x="4114800" y="240030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Onderwijs aan doven in het hedendaagse Europa</a:t>
            </a:r>
            <a:endParaRPr b="0" i="0" sz="1400" u="none" cap="none" strike="noStrike">
              <a:solidFill>
                <a:srgbClr val="000000"/>
              </a:solidFill>
              <a:latin typeface="Arial"/>
              <a:ea typeface="Arial"/>
              <a:cs typeface="Arial"/>
              <a:sym typeface="Arial"/>
            </a:endParaRPr>
          </a:p>
        </p:txBody>
      </p:sp>
      <p:sp>
        <p:nvSpPr>
          <p:cNvPr id="495" name="Google Shape;495;p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6" name="Google Shape;496;p3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2" name="Google Shape;502;p3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3" name="Google Shape;503;p35"/>
          <p:cNvSpPr txBox="1"/>
          <p:nvPr/>
        </p:nvSpPr>
        <p:spPr>
          <a:xfrm>
            <a:off x="3784297" y="673861"/>
            <a:ext cx="13990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Soorten scholen in Europa</a:t>
            </a:r>
            <a:endParaRPr b="0" i="0" sz="8000" u="none" cap="none" strike="noStrike">
              <a:solidFill>
                <a:schemeClr val="lt1"/>
              </a:solidFill>
              <a:latin typeface="Anton"/>
              <a:ea typeface="Anton"/>
              <a:cs typeface="Anton"/>
              <a:sym typeface="Anton"/>
            </a:endParaRPr>
          </a:p>
        </p:txBody>
      </p:sp>
      <p:sp>
        <p:nvSpPr>
          <p:cNvPr id="504" name="Google Shape;504;p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5" name="Google Shape;505;p3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06" name="Google Shape;506;p35"/>
          <p:cNvGrpSpPr/>
          <p:nvPr/>
        </p:nvGrpSpPr>
        <p:grpSpPr>
          <a:xfrm>
            <a:off x="178493" y="3683539"/>
            <a:ext cx="17596376" cy="3570900"/>
            <a:chOff x="451616" y="4504408"/>
            <a:chExt cx="17596376" cy="3570900"/>
          </a:xfrm>
        </p:grpSpPr>
        <p:sp>
          <p:nvSpPr>
            <p:cNvPr id="507" name="Google Shape;507;p35"/>
            <p:cNvSpPr txBox="1"/>
            <p:nvPr/>
          </p:nvSpPr>
          <p:spPr>
            <a:xfrm>
              <a:off x="451616" y="4504408"/>
              <a:ext cx="5175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“Scholen voor doven”</a:t>
              </a:r>
              <a:br>
                <a:rPr b="0" i="0" lang="en-GB" sz="4000" u="none" cap="none" strike="noStrike">
                  <a:solidFill>
                    <a:schemeClr val="lt1"/>
                  </a:solidFill>
                  <a:latin typeface="Calibri"/>
                  <a:ea typeface="Calibri"/>
                  <a:cs typeface="Calibri"/>
                  <a:sym typeface="Calibri"/>
                </a:rPr>
              </a:br>
              <a:r>
                <a:rPr b="0" i="0" lang="en-GB" sz="3200" u="none" cap="none" strike="noStrike">
                  <a:solidFill>
                    <a:schemeClr val="lt1"/>
                  </a:solidFill>
                  <a:latin typeface="Calibri"/>
                  <a:ea typeface="Calibri"/>
                  <a:cs typeface="Calibri"/>
                  <a:sym typeface="Calibri"/>
                </a:rPr>
                <a:t>Onderwijstaal: voornamelijk gebarentaal</a:t>
              </a:r>
              <a:endParaRPr b="0" i="0" sz="600" u="none" cap="none" strike="noStrike">
                <a:solidFill>
                  <a:srgbClr val="000000"/>
                </a:solidFill>
                <a:latin typeface="Arial"/>
                <a:ea typeface="Arial"/>
                <a:cs typeface="Arial"/>
                <a:sym typeface="Arial"/>
              </a:endParaRPr>
            </a:p>
          </p:txBody>
        </p:sp>
        <p:sp>
          <p:nvSpPr>
            <p:cNvPr id="508" name="Google Shape;508;p35"/>
            <p:cNvSpPr txBox="1"/>
            <p:nvPr/>
          </p:nvSpPr>
          <p:spPr>
            <a:xfrm>
              <a:off x="6433801" y="4504408"/>
              <a:ext cx="5420400" cy="3570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Gespecialiseerde scholen met gemengde onderwijstaal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en-GB" sz="3600" u="none" cap="none" strike="noStrike">
                  <a:solidFill>
                    <a:schemeClr val="lt1"/>
                  </a:solidFill>
                  <a:latin typeface="Calibri"/>
                  <a:ea typeface="Calibri"/>
                  <a:cs typeface="Calibri"/>
                  <a:sym typeface="Calibri"/>
                </a:rPr>
                <a:t>(gesproken taal, liplezen, ondersteuning gebarentaal)</a:t>
              </a:r>
              <a:endParaRPr b="0" i="0" sz="1000" u="none" cap="none" strike="noStrike">
                <a:solidFill>
                  <a:srgbClr val="000000"/>
                </a:solidFill>
                <a:latin typeface="Arial"/>
                <a:ea typeface="Arial"/>
                <a:cs typeface="Arial"/>
                <a:sym typeface="Arial"/>
              </a:endParaRPr>
            </a:p>
          </p:txBody>
        </p:sp>
        <p:sp>
          <p:nvSpPr>
            <p:cNvPr id="509" name="Google Shape;509;p35"/>
            <p:cNvSpPr txBox="1"/>
            <p:nvPr/>
          </p:nvSpPr>
          <p:spPr>
            <a:xfrm>
              <a:off x="12332992" y="4504408"/>
              <a:ext cx="5715000" cy="2893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Inclusieve/integratieve benaderingen </a:t>
              </a:r>
              <a:br>
                <a:rPr b="0" i="0" lang="en-GB" sz="4000" u="none" cap="none" strike="noStrike">
                  <a:solidFill>
                    <a:schemeClr val="lt1"/>
                  </a:solidFill>
                  <a:latin typeface="Calibri"/>
                  <a:ea typeface="Calibri"/>
                  <a:cs typeface="Calibri"/>
                  <a:sym typeface="Calibri"/>
                </a:rPr>
              </a:br>
              <a:r>
                <a:rPr b="0" i="0" lang="en-GB" sz="3400" u="none" cap="none" strike="noStrike">
                  <a:solidFill>
                    <a:schemeClr val="lt1"/>
                  </a:solidFill>
                  <a:latin typeface="Calibri"/>
                  <a:ea typeface="Calibri"/>
                  <a:cs typeface="Calibri"/>
                  <a:sym typeface="Calibri"/>
                </a:rPr>
                <a:t>leerlingen gaan naar ‘gewone’ scholen met ondersteuning </a:t>
              </a:r>
              <a:endParaRPr b="0" i="0" sz="800" u="none" cap="none" strike="noStrike">
                <a:solidFill>
                  <a:srgbClr val="000000"/>
                </a:solidFill>
                <a:latin typeface="Arial"/>
                <a:ea typeface="Arial"/>
                <a:cs typeface="Arial"/>
                <a:sym typeface="Arial"/>
              </a:endParaRPr>
            </a:p>
          </p:txBody>
        </p:sp>
      </p:grpSp>
      <p:grpSp>
        <p:nvGrpSpPr>
          <p:cNvPr id="510" name="Google Shape;510;p35"/>
          <p:cNvGrpSpPr/>
          <p:nvPr/>
        </p:nvGrpSpPr>
        <p:grpSpPr>
          <a:xfrm>
            <a:off x="700091" y="8089533"/>
            <a:ext cx="16887818" cy="967670"/>
            <a:chOff x="685800" y="1880587"/>
            <a:chExt cx="16592623" cy="1019204"/>
          </a:xfrm>
        </p:grpSpPr>
        <p:pic>
          <p:nvPicPr>
            <p:cNvPr id="511" name="Google Shape;511;p35"/>
            <p:cNvPicPr preferRelativeResize="0"/>
            <p:nvPr/>
          </p:nvPicPr>
          <p:blipFill rotWithShape="1">
            <a:blip r:embed="rId6">
              <a:alphaModFix amt="45000"/>
            </a:blip>
            <a:srcRect b="0" l="0" r="0" t="0"/>
            <a:stretch/>
          </p:blipFill>
          <p:spPr>
            <a:xfrm>
              <a:off x="685800" y="1982410"/>
              <a:ext cx="1353538" cy="904163"/>
            </a:xfrm>
            <a:prstGeom prst="rect">
              <a:avLst/>
            </a:prstGeom>
            <a:noFill/>
            <a:ln>
              <a:noFill/>
            </a:ln>
          </p:spPr>
        </p:pic>
        <p:pic>
          <p:nvPicPr>
            <p:cNvPr id="512" name="Google Shape;512;p35"/>
            <p:cNvPicPr preferRelativeResize="0"/>
            <p:nvPr/>
          </p:nvPicPr>
          <p:blipFill rotWithShape="1">
            <a:blip r:embed="rId7">
              <a:alphaModFix amt="45000"/>
            </a:blip>
            <a:srcRect b="0" l="0" r="0" t="0"/>
            <a:stretch/>
          </p:blipFill>
          <p:spPr>
            <a:xfrm>
              <a:off x="5652468" y="1962248"/>
              <a:ext cx="1403507" cy="937543"/>
            </a:xfrm>
            <a:prstGeom prst="rect">
              <a:avLst/>
            </a:prstGeom>
            <a:noFill/>
            <a:ln>
              <a:noFill/>
            </a:ln>
          </p:spPr>
        </p:pic>
        <p:pic>
          <p:nvPicPr>
            <p:cNvPr id="513" name="Google Shape;513;p35"/>
            <p:cNvPicPr preferRelativeResize="0"/>
            <p:nvPr/>
          </p:nvPicPr>
          <p:blipFill rotWithShape="1">
            <a:blip r:embed="rId8">
              <a:alphaModFix amt="45000"/>
            </a:blip>
            <a:srcRect b="0" l="0" r="0" t="0"/>
            <a:stretch/>
          </p:blipFill>
          <p:spPr>
            <a:xfrm>
              <a:off x="3086705" y="1939965"/>
              <a:ext cx="1518396" cy="911037"/>
            </a:xfrm>
            <a:prstGeom prst="rect">
              <a:avLst/>
            </a:prstGeom>
            <a:noFill/>
            <a:ln>
              <a:noFill/>
            </a:ln>
          </p:spPr>
        </p:pic>
        <p:pic>
          <p:nvPicPr>
            <p:cNvPr id="514" name="Google Shape;514;p35"/>
            <p:cNvPicPr preferRelativeResize="0"/>
            <p:nvPr/>
          </p:nvPicPr>
          <p:blipFill rotWithShape="1">
            <a:blip r:embed="rId9">
              <a:alphaModFix amt="45000"/>
            </a:blip>
            <a:srcRect b="0" l="0" r="0" t="0"/>
            <a:stretch/>
          </p:blipFill>
          <p:spPr>
            <a:xfrm>
              <a:off x="13066575" y="1880587"/>
              <a:ext cx="1621786" cy="1018482"/>
            </a:xfrm>
            <a:prstGeom prst="rect">
              <a:avLst/>
            </a:prstGeom>
            <a:noFill/>
            <a:ln>
              <a:noFill/>
            </a:ln>
          </p:spPr>
        </p:pic>
        <p:pic>
          <p:nvPicPr>
            <p:cNvPr id="515" name="Google Shape;515;p35"/>
            <p:cNvPicPr preferRelativeResize="0"/>
            <p:nvPr/>
          </p:nvPicPr>
          <p:blipFill rotWithShape="1">
            <a:blip r:embed="rId10">
              <a:alphaModFix amt="45000"/>
            </a:blip>
            <a:srcRect b="0" l="0" r="0" t="0"/>
            <a:stretch/>
          </p:blipFill>
          <p:spPr>
            <a:xfrm>
              <a:off x="10579459" y="1894723"/>
              <a:ext cx="1439749" cy="961752"/>
            </a:xfrm>
            <a:prstGeom prst="rect">
              <a:avLst/>
            </a:prstGeom>
            <a:noFill/>
            <a:ln>
              <a:noFill/>
            </a:ln>
          </p:spPr>
        </p:pic>
        <p:pic>
          <p:nvPicPr>
            <p:cNvPr id="516" name="Google Shape;516;p35"/>
            <p:cNvPicPr preferRelativeResize="0"/>
            <p:nvPr/>
          </p:nvPicPr>
          <p:blipFill rotWithShape="1">
            <a:blip r:embed="rId11">
              <a:alphaModFix amt="45000"/>
            </a:blip>
            <a:srcRect b="0" l="0" r="0" t="0"/>
            <a:stretch/>
          </p:blipFill>
          <p:spPr>
            <a:xfrm>
              <a:off x="8103342" y="1944664"/>
              <a:ext cx="1428750" cy="954405"/>
            </a:xfrm>
            <a:prstGeom prst="rect">
              <a:avLst/>
            </a:prstGeom>
            <a:noFill/>
            <a:ln>
              <a:noFill/>
            </a:ln>
          </p:spPr>
        </p:pic>
        <p:pic>
          <p:nvPicPr>
            <p:cNvPr id="517" name="Google Shape;517;p35"/>
            <p:cNvPicPr preferRelativeResize="0"/>
            <p:nvPr/>
          </p:nvPicPr>
          <p:blipFill rotWithShape="1">
            <a:blip r:embed="rId12">
              <a:alphaModFix amt="45000"/>
            </a:blip>
            <a:srcRect b="0" l="0" r="0" t="0"/>
            <a:stretch/>
          </p:blipFill>
          <p:spPr>
            <a:xfrm>
              <a:off x="15771484" y="1946839"/>
              <a:ext cx="1506939" cy="904163"/>
            </a:xfrm>
            <a:prstGeom prst="rect">
              <a:avLst/>
            </a:prstGeom>
            <a:noFill/>
            <a:ln>
              <a:noFill/>
            </a:ln>
          </p:spPr>
        </p:pic>
      </p:grpSp>
      <p:sp>
        <p:nvSpPr>
          <p:cNvPr id="518" name="Google Shape;518;p35"/>
          <p:cNvSpPr txBox="1"/>
          <p:nvPr/>
        </p:nvSpPr>
        <p:spPr>
          <a:xfrm>
            <a:off x="3248035" y="2245378"/>
            <a:ext cx="12777600" cy="1046700"/>
          </a:xfrm>
          <a:prstGeom prst="rect">
            <a:avLst/>
          </a:prstGeom>
          <a:noFill/>
          <a:ln>
            <a:noFill/>
          </a:ln>
        </p:spPr>
        <p:txBody>
          <a:bodyPr anchorCtr="0" anchor="t" bIns="45700" lIns="91425" spcFirstLastPara="1" rIns="91425" wrap="square" tIns="45700">
            <a:spAutoFit/>
          </a:bodyPr>
          <a:lstStyle/>
          <a:p>
            <a:pPr indent="-400050" lvl="0" marL="457200" marR="0" rtl="0" algn="l">
              <a:lnSpc>
                <a:spcPct val="100000"/>
              </a:lnSpc>
              <a:spcBef>
                <a:spcPts val="0"/>
              </a:spcBef>
              <a:spcAft>
                <a:spcPts val="0"/>
              </a:spcAft>
              <a:buClr>
                <a:schemeClr val="lt1"/>
              </a:buClr>
              <a:buSzPts val="3100"/>
              <a:buFont typeface="Arial"/>
              <a:buChar char="•"/>
            </a:pPr>
            <a:r>
              <a:rPr b="0" i="0" lang="en-GB" sz="3100" u="none" cap="none" strike="noStrike">
                <a:solidFill>
                  <a:schemeClr val="lt1"/>
                </a:solidFill>
                <a:latin typeface="Quicksand"/>
                <a:ea typeface="Quicksand"/>
                <a:cs typeface="Quicksand"/>
                <a:sym typeface="Quicksand"/>
              </a:rPr>
              <a:t>Verschillende schooltypes binnen elk land en elke regio</a:t>
            </a:r>
            <a:endParaRPr b="0" i="0" sz="500" u="none" cap="none" strike="noStrike">
              <a:solidFill>
                <a:srgbClr val="000000"/>
              </a:solidFill>
              <a:latin typeface="Arial"/>
              <a:ea typeface="Arial"/>
              <a:cs typeface="Arial"/>
              <a:sym typeface="Arial"/>
            </a:endParaRPr>
          </a:p>
          <a:p>
            <a:pPr indent="-400050" lvl="0" marL="457200" marR="0" rtl="0" algn="l">
              <a:lnSpc>
                <a:spcPct val="100000"/>
              </a:lnSpc>
              <a:spcBef>
                <a:spcPts val="0"/>
              </a:spcBef>
              <a:spcAft>
                <a:spcPts val="0"/>
              </a:spcAft>
              <a:buClr>
                <a:schemeClr val="lt1"/>
              </a:buClr>
              <a:buSzPts val="3100"/>
              <a:buFont typeface="Arial"/>
              <a:buChar char="•"/>
            </a:pPr>
            <a:r>
              <a:rPr b="0" i="0" lang="en-GB" sz="3100" u="none" cap="none" strike="noStrike">
                <a:solidFill>
                  <a:schemeClr val="lt1"/>
                </a:solidFill>
                <a:latin typeface="Quicksand"/>
                <a:ea typeface="Quicksand"/>
                <a:cs typeface="Quicksand"/>
                <a:sym typeface="Quicksand"/>
              </a:rPr>
              <a:t>DRIE overkoepelende modellen: </a:t>
            </a:r>
            <a:endParaRPr b="0" i="0" sz="5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6"/>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4" name="Google Shape;524;p36"/>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25" name="Google Shape;525;p36"/>
          <p:cNvSpPr txBox="1"/>
          <p:nvPr/>
        </p:nvSpPr>
        <p:spPr>
          <a:xfrm>
            <a:off x="1388900" y="1651714"/>
            <a:ext cx="15146500"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Trend naar inclusief onderwijs</a:t>
            </a:r>
            <a:endParaRPr b="0" i="0" sz="8000" u="none" cap="none" strike="noStrike">
              <a:solidFill>
                <a:schemeClr val="lt1"/>
              </a:solidFill>
              <a:latin typeface="Anton"/>
              <a:ea typeface="Anton"/>
              <a:cs typeface="Anton"/>
              <a:sym typeface="Anton"/>
            </a:endParaRPr>
          </a:p>
        </p:txBody>
      </p:sp>
      <p:sp>
        <p:nvSpPr>
          <p:cNvPr id="526" name="Google Shape;526;p3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7" name="Google Shape;527;p3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28" name="Google Shape;528;p36"/>
          <p:cNvGrpSpPr/>
          <p:nvPr/>
        </p:nvGrpSpPr>
        <p:grpSpPr>
          <a:xfrm>
            <a:off x="700091" y="8089533"/>
            <a:ext cx="16887818" cy="967670"/>
            <a:chOff x="685800" y="1880587"/>
            <a:chExt cx="16592623" cy="1019204"/>
          </a:xfrm>
        </p:grpSpPr>
        <p:pic>
          <p:nvPicPr>
            <p:cNvPr id="529" name="Google Shape;529;p36"/>
            <p:cNvPicPr preferRelativeResize="0"/>
            <p:nvPr/>
          </p:nvPicPr>
          <p:blipFill rotWithShape="1">
            <a:blip r:embed="rId6">
              <a:alphaModFix amt="45000"/>
            </a:blip>
            <a:srcRect b="0" l="0" r="0" t="0"/>
            <a:stretch/>
          </p:blipFill>
          <p:spPr>
            <a:xfrm>
              <a:off x="685800" y="1982410"/>
              <a:ext cx="1353538" cy="904163"/>
            </a:xfrm>
            <a:prstGeom prst="rect">
              <a:avLst/>
            </a:prstGeom>
            <a:noFill/>
            <a:ln>
              <a:noFill/>
            </a:ln>
          </p:spPr>
        </p:pic>
        <p:pic>
          <p:nvPicPr>
            <p:cNvPr id="530" name="Google Shape;530;p36"/>
            <p:cNvPicPr preferRelativeResize="0"/>
            <p:nvPr/>
          </p:nvPicPr>
          <p:blipFill rotWithShape="1">
            <a:blip r:embed="rId7">
              <a:alphaModFix amt="45000"/>
            </a:blip>
            <a:srcRect b="0" l="0" r="0" t="0"/>
            <a:stretch/>
          </p:blipFill>
          <p:spPr>
            <a:xfrm>
              <a:off x="5652468" y="1962248"/>
              <a:ext cx="1403507" cy="937543"/>
            </a:xfrm>
            <a:prstGeom prst="rect">
              <a:avLst/>
            </a:prstGeom>
            <a:noFill/>
            <a:ln>
              <a:noFill/>
            </a:ln>
          </p:spPr>
        </p:pic>
        <p:pic>
          <p:nvPicPr>
            <p:cNvPr id="531" name="Google Shape;531;p36"/>
            <p:cNvPicPr preferRelativeResize="0"/>
            <p:nvPr/>
          </p:nvPicPr>
          <p:blipFill rotWithShape="1">
            <a:blip r:embed="rId8">
              <a:alphaModFix amt="45000"/>
            </a:blip>
            <a:srcRect b="0" l="0" r="0" t="0"/>
            <a:stretch/>
          </p:blipFill>
          <p:spPr>
            <a:xfrm>
              <a:off x="3086705" y="1939965"/>
              <a:ext cx="1518396" cy="911037"/>
            </a:xfrm>
            <a:prstGeom prst="rect">
              <a:avLst/>
            </a:prstGeom>
            <a:noFill/>
            <a:ln>
              <a:noFill/>
            </a:ln>
          </p:spPr>
        </p:pic>
        <p:pic>
          <p:nvPicPr>
            <p:cNvPr id="532" name="Google Shape;532;p36"/>
            <p:cNvPicPr preferRelativeResize="0"/>
            <p:nvPr/>
          </p:nvPicPr>
          <p:blipFill rotWithShape="1">
            <a:blip r:embed="rId9">
              <a:alphaModFix amt="45000"/>
            </a:blip>
            <a:srcRect b="0" l="0" r="0" t="0"/>
            <a:stretch/>
          </p:blipFill>
          <p:spPr>
            <a:xfrm>
              <a:off x="13066575" y="1880587"/>
              <a:ext cx="1621786" cy="1018482"/>
            </a:xfrm>
            <a:prstGeom prst="rect">
              <a:avLst/>
            </a:prstGeom>
            <a:noFill/>
            <a:ln>
              <a:noFill/>
            </a:ln>
          </p:spPr>
        </p:pic>
        <p:pic>
          <p:nvPicPr>
            <p:cNvPr id="533" name="Google Shape;533;p36"/>
            <p:cNvPicPr preferRelativeResize="0"/>
            <p:nvPr/>
          </p:nvPicPr>
          <p:blipFill rotWithShape="1">
            <a:blip r:embed="rId10">
              <a:alphaModFix amt="45000"/>
            </a:blip>
            <a:srcRect b="0" l="0" r="0" t="0"/>
            <a:stretch/>
          </p:blipFill>
          <p:spPr>
            <a:xfrm>
              <a:off x="10579459" y="1894723"/>
              <a:ext cx="1439749" cy="961752"/>
            </a:xfrm>
            <a:prstGeom prst="rect">
              <a:avLst/>
            </a:prstGeom>
            <a:noFill/>
            <a:ln>
              <a:noFill/>
            </a:ln>
          </p:spPr>
        </p:pic>
        <p:pic>
          <p:nvPicPr>
            <p:cNvPr id="534" name="Google Shape;534;p36"/>
            <p:cNvPicPr preferRelativeResize="0"/>
            <p:nvPr/>
          </p:nvPicPr>
          <p:blipFill rotWithShape="1">
            <a:blip r:embed="rId11">
              <a:alphaModFix amt="45000"/>
            </a:blip>
            <a:srcRect b="0" l="0" r="0" t="0"/>
            <a:stretch/>
          </p:blipFill>
          <p:spPr>
            <a:xfrm>
              <a:off x="8103342" y="1944664"/>
              <a:ext cx="1428750" cy="954405"/>
            </a:xfrm>
            <a:prstGeom prst="rect">
              <a:avLst/>
            </a:prstGeom>
            <a:noFill/>
            <a:ln>
              <a:noFill/>
            </a:ln>
          </p:spPr>
        </p:pic>
        <p:pic>
          <p:nvPicPr>
            <p:cNvPr id="535" name="Google Shape;535;p36"/>
            <p:cNvPicPr preferRelativeResize="0"/>
            <p:nvPr/>
          </p:nvPicPr>
          <p:blipFill rotWithShape="1">
            <a:blip r:embed="rId12">
              <a:alphaModFix amt="45000"/>
            </a:blip>
            <a:srcRect b="0" l="0" r="0" t="0"/>
            <a:stretch/>
          </p:blipFill>
          <p:spPr>
            <a:xfrm>
              <a:off x="15771484" y="1946839"/>
              <a:ext cx="1506939" cy="904163"/>
            </a:xfrm>
            <a:prstGeom prst="rect">
              <a:avLst/>
            </a:prstGeom>
            <a:noFill/>
            <a:ln>
              <a:noFill/>
            </a:ln>
          </p:spPr>
        </p:pic>
      </p:grpSp>
      <p:sp>
        <p:nvSpPr>
          <p:cNvPr id="536" name="Google Shape;536;p36"/>
          <p:cNvSpPr txBox="1"/>
          <p:nvPr/>
        </p:nvSpPr>
        <p:spPr>
          <a:xfrm>
            <a:off x="1323517" y="3029392"/>
            <a:ext cx="16559700" cy="364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en-GB" sz="5400" u="none" cap="none" strike="noStrike">
                <a:solidFill>
                  <a:schemeClr val="lt1"/>
                </a:solidFill>
                <a:latin typeface="Quicksand"/>
                <a:ea typeface="Quicksand"/>
                <a:cs typeface="Quicksand"/>
                <a:sym typeface="Quicksand"/>
              </a:rPr>
              <a:t>-&gt; </a:t>
            </a:r>
            <a:r>
              <a:rPr b="0" i="0" lang="en-GB" sz="4100" u="none" cap="none" strike="noStrike">
                <a:solidFill>
                  <a:schemeClr val="lt1"/>
                </a:solidFill>
                <a:latin typeface="Quicksand"/>
                <a:ea typeface="Quicksand"/>
                <a:cs typeface="Quicksand"/>
                <a:sym typeface="Quicksand"/>
              </a:rPr>
              <a:t>Wijst op maatschappelijke, wetenschappelijke en onderwijsgerelateerde veranderingen die </a:t>
            </a:r>
            <a:r>
              <a:rPr b="1" i="0" lang="en-GB" sz="4100" u="none" cap="none" strike="noStrike">
                <a:solidFill>
                  <a:schemeClr val="lt1"/>
                </a:solidFill>
                <a:latin typeface="Quicksand"/>
                <a:ea typeface="Quicksand"/>
                <a:cs typeface="Quicksand"/>
                <a:sym typeface="Quicksand"/>
              </a:rPr>
              <a:t>van invloed</a:t>
            </a:r>
            <a:r>
              <a:rPr b="0" i="0" lang="en-GB" sz="4100" u="none" cap="none" strike="noStrike">
                <a:solidFill>
                  <a:schemeClr val="lt1"/>
                </a:solidFill>
                <a:latin typeface="Quicksand"/>
                <a:ea typeface="Quicksand"/>
                <a:cs typeface="Quicksand"/>
                <a:sym typeface="Quicksand"/>
              </a:rPr>
              <a:t> zijn </a:t>
            </a:r>
            <a:r>
              <a:rPr b="1" i="0" lang="en-GB" sz="4100" u="none" cap="none" strike="noStrike">
                <a:solidFill>
                  <a:schemeClr val="lt1"/>
                </a:solidFill>
                <a:latin typeface="Quicksand"/>
                <a:ea typeface="Quicksand"/>
                <a:cs typeface="Quicksand"/>
                <a:sym typeface="Quicksand"/>
              </a:rPr>
              <a:t>geweest op de manier waarop dove mensen </a:t>
            </a:r>
            <a:r>
              <a:rPr b="0" i="0" lang="en-GB" sz="4100" u="none" cap="none" strike="noStrike">
                <a:solidFill>
                  <a:schemeClr val="lt1"/>
                </a:solidFill>
                <a:latin typeface="Quicksand"/>
                <a:ea typeface="Quicksand"/>
                <a:cs typeface="Quicksand"/>
                <a:sym typeface="Quicksand"/>
              </a:rPr>
              <a:t>in de samenleving </a:t>
            </a:r>
            <a:r>
              <a:rPr b="1" i="0" lang="en-GB" sz="4100" u="none" cap="none" strike="noStrike">
                <a:solidFill>
                  <a:schemeClr val="lt1"/>
                </a:solidFill>
                <a:latin typeface="Quicksand"/>
                <a:ea typeface="Quicksand"/>
                <a:cs typeface="Quicksand"/>
                <a:sym typeface="Quicksand"/>
              </a:rPr>
              <a:t>worden gezien en ondersteund</a:t>
            </a:r>
            <a:r>
              <a:rPr b="0" i="0" lang="en-GB" sz="4100" u="none" cap="none" strike="noStrike">
                <a:solidFill>
                  <a:schemeClr val="lt1"/>
                </a:solidFill>
                <a:latin typeface="Quicksand"/>
                <a:ea typeface="Quicksand"/>
                <a:cs typeface="Quicksand"/>
                <a:sym typeface="Quicksand"/>
              </a:rPr>
              <a:t> </a:t>
            </a:r>
            <a:br>
              <a:rPr b="0" i="0" lang="en-GB" sz="5400" u="none" cap="none" strike="noStrike">
                <a:solidFill>
                  <a:schemeClr val="lt1"/>
                </a:solidFill>
                <a:latin typeface="Quicksand"/>
                <a:ea typeface="Quicksand"/>
                <a:cs typeface="Quicksand"/>
                <a:sym typeface="Quicksand"/>
              </a:rPr>
            </a:br>
            <a:endParaRPr b="0" i="0" sz="5400" u="none" cap="none" strike="noStrike">
              <a:solidFill>
                <a:schemeClr val="lt1"/>
              </a:solidFill>
              <a:latin typeface="Quicksand"/>
              <a:ea typeface="Quicksand"/>
              <a:cs typeface="Quicksand"/>
              <a:sym typeface="Quicksa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37"/>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2" name="Google Shape;542;p3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3" name="Google Shape;543;p37"/>
          <p:cNvSpPr txBox="1"/>
          <p:nvPr/>
        </p:nvSpPr>
        <p:spPr>
          <a:xfrm>
            <a:off x="3916427" y="384100"/>
            <a:ext cx="13671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Benaderingen in heel Europa</a:t>
            </a:r>
            <a:endParaRPr b="0" i="0" sz="8000" u="none" cap="none" strike="noStrike">
              <a:solidFill>
                <a:schemeClr val="lt1"/>
              </a:solidFill>
              <a:latin typeface="Anton"/>
              <a:ea typeface="Anton"/>
              <a:cs typeface="Anton"/>
              <a:sym typeface="Anton"/>
            </a:endParaRPr>
          </a:p>
        </p:txBody>
      </p:sp>
      <p:sp>
        <p:nvSpPr>
          <p:cNvPr id="544" name="Google Shape;544;p3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5" name="Google Shape;545;p3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46" name="Google Shape;546;p37"/>
          <p:cNvGrpSpPr/>
          <p:nvPr/>
        </p:nvGrpSpPr>
        <p:grpSpPr>
          <a:xfrm>
            <a:off x="178493" y="3683539"/>
            <a:ext cx="17596376" cy="2831544"/>
            <a:chOff x="451616" y="4504408"/>
            <a:chExt cx="17596376" cy="2831544"/>
          </a:xfrm>
        </p:grpSpPr>
        <p:sp>
          <p:nvSpPr>
            <p:cNvPr id="547" name="Google Shape;547;p37"/>
            <p:cNvSpPr txBox="1"/>
            <p:nvPr/>
          </p:nvSpPr>
          <p:spPr>
            <a:xfrm>
              <a:off x="451616" y="4504408"/>
              <a:ext cx="5175461" cy="221599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Gebarentaal</a:t>
              </a:r>
              <a:br>
                <a:rPr b="1" i="0" lang="en-GB" sz="4000" u="none" cap="none" strike="noStrike">
                  <a:solidFill>
                    <a:schemeClr val="lt1"/>
                  </a:solidFill>
                  <a:latin typeface="Calibri"/>
                  <a:ea typeface="Calibri"/>
                  <a:cs typeface="Calibri"/>
                  <a:sym typeface="Calibri"/>
                </a:rPr>
              </a:br>
              <a:r>
                <a:rPr b="1" i="0" lang="en-GB" sz="3200" u="none" cap="none" strike="noStrike">
                  <a:solidFill>
                    <a:schemeClr val="lt1"/>
                  </a:solidFill>
                  <a:latin typeface="Calibri"/>
                  <a:ea typeface="Calibri"/>
                  <a:cs typeface="Calibri"/>
                  <a:sym typeface="Calibri"/>
                </a:rPr>
                <a:t>(beschouwd als een essentieel onderdeel van de dovencultuur en -identiteit)</a:t>
              </a:r>
              <a:endParaRPr b="0" i="0" sz="4000" u="none" cap="none" strike="noStrike">
                <a:solidFill>
                  <a:schemeClr val="lt1"/>
                </a:solidFill>
                <a:latin typeface="Calibri"/>
                <a:ea typeface="Calibri"/>
                <a:cs typeface="Calibri"/>
                <a:sym typeface="Calibri"/>
              </a:endParaRPr>
            </a:p>
          </p:txBody>
        </p:sp>
        <p:sp>
          <p:nvSpPr>
            <p:cNvPr id="548" name="Google Shape;548;p37"/>
            <p:cNvSpPr txBox="1"/>
            <p:nvPr/>
          </p:nvSpPr>
          <p:spPr>
            <a:xfrm>
              <a:off x="6433801" y="4504408"/>
              <a:ext cx="5420398" cy="283154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Bimodale-tweetalige pedagogiek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Calibri"/>
                  <a:ea typeface="Calibri"/>
                  <a:cs typeface="Calibri"/>
                  <a:sym typeface="Calibri"/>
                </a:rPr>
                <a:t>(beide talen worden tegelijkertijd geleerd)</a:t>
              </a:r>
              <a:endParaRPr b="0" i="0" sz="3200" u="none" cap="none" strike="noStrike">
                <a:solidFill>
                  <a:schemeClr val="lt1"/>
                </a:solidFill>
                <a:latin typeface="Calibri"/>
                <a:ea typeface="Calibri"/>
                <a:cs typeface="Calibri"/>
                <a:sym typeface="Calibri"/>
              </a:endParaRPr>
            </a:p>
          </p:txBody>
        </p:sp>
        <p:sp>
          <p:nvSpPr>
            <p:cNvPr id="549" name="Google Shape;549;p37"/>
            <p:cNvSpPr txBox="1"/>
            <p:nvPr/>
          </p:nvSpPr>
          <p:spPr>
            <a:xfrm>
              <a:off x="12332992" y="4504408"/>
              <a:ext cx="5715000" cy="18466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Oralisme/gesproken taal</a:t>
              </a:r>
              <a:br>
                <a:rPr b="0" i="0" lang="en-GB" sz="4000" u="none" cap="none" strike="noStrike">
                  <a:solidFill>
                    <a:schemeClr val="lt1"/>
                  </a:solidFill>
                  <a:latin typeface="Calibri"/>
                  <a:ea typeface="Calibri"/>
                  <a:cs typeface="Calibri"/>
                  <a:sym typeface="Calibri"/>
                </a:rPr>
              </a:br>
              <a:endParaRPr b="0" i="0" sz="4000" u="none" cap="none" strike="noStrike">
                <a:solidFill>
                  <a:schemeClr val="lt1"/>
                </a:solidFill>
                <a:latin typeface="Calibri"/>
                <a:ea typeface="Calibri"/>
                <a:cs typeface="Calibri"/>
                <a:sym typeface="Calibri"/>
              </a:endParaRPr>
            </a:p>
          </p:txBody>
        </p:sp>
      </p:grpSp>
      <p:grpSp>
        <p:nvGrpSpPr>
          <p:cNvPr id="550" name="Google Shape;550;p37"/>
          <p:cNvGrpSpPr/>
          <p:nvPr/>
        </p:nvGrpSpPr>
        <p:grpSpPr>
          <a:xfrm>
            <a:off x="700091" y="8089533"/>
            <a:ext cx="16887818" cy="967670"/>
            <a:chOff x="685800" y="1880587"/>
            <a:chExt cx="16592623" cy="1019204"/>
          </a:xfrm>
        </p:grpSpPr>
        <p:pic>
          <p:nvPicPr>
            <p:cNvPr id="551" name="Google Shape;551;p37"/>
            <p:cNvPicPr preferRelativeResize="0"/>
            <p:nvPr/>
          </p:nvPicPr>
          <p:blipFill rotWithShape="1">
            <a:blip r:embed="rId6">
              <a:alphaModFix amt="45000"/>
            </a:blip>
            <a:srcRect b="0" l="0" r="0" t="0"/>
            <a:stretch/>
          </p:blipFill>
          <p:spPr>
            <a:xfrm>
              <a:off x="685800" y="1982410"/>
              <a:ext cx="1353538" cy="904163"/>
            </a:xfrm>
            <a:prstGeom prst="rect">
              <a:avLst/>
            </a:prstGeom>
            <a:noFill/>
            <a:ln>
              <a:noFill/>
            </a:ln>
          </p:spPr>
        </p:pic>
        <p:pic>
          <p:nvPicPr>
            <p:cNvPr id="552" name="Google Shape;552;p37"/>
            <p:cNvPicPr preferRelativeResize="0"/>
            <p:nvPr/>
          </p:nvPicPr>
          <p:blipFill rotWithShape="1">
            <a:blip r:embed="rId7">
              <a:alphaModFix amt="45000"/>
            </a:blip>
            <a:srcRect b="0" l="0" r="0" t="0"/>
            <a:stretch/>
          </p:blipFill>
          <p:spPr>
            <a:xfrm>
              <a:off x="5652468" y="1962248"/>
              <a:ext cx="1403507" cy="937543"/>
            </a:xfrm>
            <a:prstGeom prst="rect">
              <a:avLst/>
            </a:prstGeom>
            <a:noFill/>
            <a:ln>
              <a:noFill/>
            </a:ln>
          </p:spPr>
        </p:pic>
        <p:pic>
          <p:nvPicPr>
            <p:cNvPr id="553" name="Google Shape;553;p37"/>
            <p:cNvPicPr preferRelativeResize="0"/>
            <p:nvPr/>
          </p:nvPicPr>
          <p:blipFill rotWithShape="1">
            <a:blip r:embed="rId8">
              <a:alphaModFix amt="45000"/>
            </a:blip>
            <a:srcRect b="0" l="0" r="0" t="0"/>
            <a:stretch/>
          </p:blipFill>
          <p:spPr>
            <a:xfrm>
              <a:off x="3086705" y="1939965"/>
              <a:ext cx="1518396" cy="911037"/>
            </a:xfrm>
            <a:prstGeom prst="rect">
              <a:avLst/>
            </a:prstGeom>
            <a:noFill/>
            <a:ln>
              <a:noFill/>
            </a:ln>
          </p:spPr>
        </p:pic>
        <p:pic>
          <p:nvPicPr>
            <p:cNvPr id="554" name="Google Shape;554;p37"/>
            <p:cNvPicPr preferRelativeResize="0"/>
            <p:nvPr/>
          </p:nvPicPr>
          <p:blipFill rotWithShape="1">
            <a:blip r:embed="rId9">
              <a:alphaModFix amt="45000"/>
            </a:blip>
            <a:srcRect b="0" l="0" r="0" t="0"/>
            <a:stretch/>
          </p:blipFill>
          <p:spPr>
            <a:xfrm>
              <a:off x="13066575" y="1880587"/>
              <a:ext cx="1621786" cy="1018482"/>
            </a:xfrm>
            <a:prstGeom prst="rect">
              <a:avLst/>
            </a:prstGeom>
            <a:noFill/>
            <a:ln>
              <a:noFill/>
            </a:ln>
          </p:spPr>
        </p:pic>
        <p:pic>
          <p:nvPicPr>
            <p:cNvPr id="555" name="Google Shape;555;p37"/>
            <p:cNvPicPr preferRelativeResize="0"/>
            <p:nvPr/>
          </p:nvPicPr>
          <p:blipFill rotWithShape="1">
            <a:blip r:embed="rId10">
              <a:alphaModFix amt="45000"/>
            </a:blip>
            <a:srcRect b="0" l="0" r="0" t="0"/>
            <a:stretch/>
          </p:blipFill>
          <p:spPr>
            <a:xfrm>
              <a:off x="10579459" y="1894723"/>
              <a:ext cx="1439749" cy="961752"/>
            </a:xfrm>
            <a:prstGeom prst="rect">
              <a:avLst/>
            </a:prstGeom>
            <a:noFill/>
            <a:ln>
              <a:noFill/>
            </a:ln>
          </p:spPr>
        </p:pic>
        <p:pic>
          <p:nvPicPr>
            <p:cNvPr id="556" name="Google Shape;556;p37"/>
            <p:cNvPicPr preferRelativeResize="0"/>
            <p:nvPr/>
          </p:nvPicPr>
          <p:blipFill rotWithShape="1">
            <a:blip r:embed="rId11">
              <a:alphaModFix amt="45000"/>
            </a:blip>
            <a:srcRect b="0" l="0" r="0" t="0"/>
            <a:stretch/>
          </p:blipFill>
          <p:spPr>
            <a:xfrm>
              <a:off x="8103342" y="1944664"/>
              <a:ext cx="1428750" cy="954405"/>
            </a:xfrm>
            <a:prstGeom prst="rect">
              <a:avLst/>
            </a:prstGeom>
            <a:noFill/>
            <a:ln>
              <a:noFill/>
            </a:ln>
          </p:spPr>
        </p:pic>
        <p:pic>
          <p:nvPicPr>
            <p:cNvPr id="557" name="Google Shape;557;p37"/>
            <p:cNvPicPr preferRelativeResize="0"/>
            <p:nvPr/>
          </p:nvPicPr>
          <p:blipFill rotWithShape="1">
            <a:blip r:embed="rId12">
              <a:alphaModFix amt="45000"/>
            </a:blip>
            <a:srcRect b="0" l="0" r="0" t="0"/>
            <a:stretch/>
          </p:blipFill>
          <p:spPr>
            <a:xfrm>
              <a:off x="15771484" y="1946839"/>
              <a:ext cx="1506939" cy="904163"/>
            </a:xfrm>
            <a:prstGeom prst="rect">
              <a:avLst/>
            </a:prstGeom>
            <a:noFill/>
            <a:ln>
              <a:noFill/>
            </a:ln>
          </p:spPr>
        </p:pic>
      </p:grpSp>
      <p:sp>
        <p:nvSpPr>
          <p:cNvPr id="558" name="Google Shape;558;p37"/>
          <p:cNvSpPr txBox="1"/>
          <p:nvPr/>
        </p:nvSpPr>
        <p:spPr>
          <a:xfrm>
            <a:off x="3314985" y="1732128"/>
            <a:ext cx="12777600" cy="12006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lt1"/>
              </a:buClr>
              <a:buSzPts val="3600"/>
              <a:buFont typeface="Arial"/>
              <a:buChar char="•"/>
            </a:pPr>
            <a:r>
              <a:rPr b="0" i="0" lang="en-GB" sz="3600" u="none" cap="none" strike="noStrike">
                <a:solidFill>
                  <a:schemeClr val="lt1"/>
                </a:solidFill>
                <a:latin typeface="Quicksand"/>
                <a:ea typeface="Quicksand"/>
                <a:cs typeface="Quicksand"/>
                <a:sym typeface="Quicksand"/>
              </a:rPr>
              <a:t>Verschillende benaderingen binnen elk land en elke regio</a:t>
            </a:r>
            <a:endParaRPr b="0" i="0" sz="1000" u="none" cap="none" strike="noStrike">
              <a:solidFill>
                <a:srgbClr val="000000"/>
              </a:solidFill>
              <a:latin typeface="Arial"/>
              <a:ea typeface="Arial"/>
              <a:cs typeface="Arial"/>
              <a:sym typeface="Arial"/>
            </a:endParaRPr>
          </a:p>
          <a:p>
            <a:pPr indent="-431800" lvl="0" marL="457200" marR="0" rtl="0" algn="l">
              <a:lnSpc>
                <a:spcPct val="100000"/>
              </a:lnSpc>
              <a:spcBef>
                <a:spcPts val="0"/>
              </a:spcBef>
              <a:spcAft>
                <a:spcPts val="0"/>
              </a:spcAft>
              <a:buClr>
                <a:schemeClr val="lt1"/>
              </a:buClr>
              <a:buSzPts val="3600"/>
              <a:buFont typeface="Arial"/>
              <a:buChar char="•"/>
            </a:pPr>
            <a:r>
              <a:rPr b="0" i="0" lang="en-GB" sz="3600" u="none" cap="none" strike="noStrike">
                <a:solidFill>
                  <a:schemeClr val="lt1"/>
                </a:solidFill>
                <a:latin typeface="Quicksand"/>
                <a:ea typeface="Quicksand"/>
                <a:cs typeface="Quicksand"/>
                <a:sym typeface="Quicksand"/>
              </a:rPr>
              <a:t>DRIE overkoepelende modellen: </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38"/>
          <p:cNvSpPr/>
          <p:nvPr/>
        </p:nvSpPr>
        <p:spPr>
          <a:xfrm>
            <a:off x="13944600" y="-26377"/>
            <a:ext cx="4343400" cy="10287000"/>
          </a:xfrm>
          <a:custGeom>
            <a:rect b="b" l="l" r="r" t="t"/>
            <a:pathLst>
              <a:path extrusionOk="0" h="2709333" w="769602">
                <a:moveTo>
                  <a:pt x="0" y="0"/>
                </a:moveTo>
                <a:lnTo>
                  <a:pt x="769602" y="0"/>
                </a:lnTo>
                <a:lnTo>
                  <a:pt x="769602" y="2709333"/>
                </a:lnTo>
                <a:lnTo>
                  <a:pt x="0" y="2709333"/>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4" name="Google Shape;564;p38"/>
          <p:cNvSpPr/>
          <p:nvPr/>
        </p:nvSpPr>
        <p:spPr>
          <a:xfrm>
            <a:off x="14431915" y="918210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5" name="Google Shape;565;p3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6" name="Google Shape;566;p38"/>
          <p:cNvSpPr txBox="1"/>
          <p:nvPr/>
        </p:nvSpPr>
        <p:spPr>
          <a:xfrm>
            <a:off x="2565541" y="262890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Bedankt!</a:t>
            </a:r>
            <a:endParaRPr b="0" i="0" sz="1400" u="none" cap="none" strike="noStrike">
              <a:solidFill>
                <a:srgbClr val="000000"/>
              </a:solidFill>
              <a:latin typeface="Arial"/>
              <a:ea typeface="Arial"/>
              <a:cs typeface="Arial"/>
              <a:sym typeface="Arial"/>
            </a:endParaRPr>
          </a:p>
        </p:txBody>
      </p:sp>
      <p:sp>
        <p:nvSpPr>
          <p:cNvPr id="567" name="Google Shape;567;p3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3" name="Google Shape;573;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4" name="Google Shape;57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5" name="Google Shape;57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6" name="Google Shape;57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77" name="Google Shape;577;p3"/>
          <p:cNvGrpSpPr/>
          <p:nvPr/>
        </p:nvGrpSpPr>
        <p:grpSpPr>
          <a:xfrm>
            <a:off x="-228300" y="6944209"/>
            <a:ext cx="18940740" cy="4430740"/>
            <a:chOff x="0" y="-57150"/>
            <a:chExt cx="4988508" cy="1166944"/>
          </a:xfrm>
        </p:grpSpPr>
        <p:sp>
          <p:nvSpPr>
            <p:cNvPr id="578" name="Google Shape;57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9" name="Google Shape;57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80" name="Google Shape;58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1" name="Google Shape;58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2" name="Google Shape;58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3" name="Google Shape;58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4" name="Google Shape;58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5" name="Google Shape;585;p3"/>
          <p:cNvSpPr txBox="1"/>
          <p:nvPr/>
        </p:nvSpPr>
        <p:spPr>
          <a:xfrm>
            <a:off x="2157051" y="1867850"/>
            <a:ext cx="36939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586" name="Google Shape;586;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GB"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587" name="Google Shape;587;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GB"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588" name="Google Shape;588;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GB"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3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4" name="Google Shape;594;p3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5" name="Google Shape;595;p39"/>
          <p:cNvSpPr txBox="1"/>
          <p:nvPr/>
        </p:nvSpPr>
        <p:spPr>
          <a:xfrm>
            <a:off x="2133600" y="247650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Bronnen</a:t>
            </a:r>
            <a:endParaRPr b="0" i="0" sz="1400" u="none" cap="none" strike="noStrike">
              <a:solidFill>
                <a:srgbClr val="000000"/>
              </a:solidFill>
              <a:latin typeface="Arial"/>
              <a:ea typeface="Arial"/>
              <a:cs typeface="Arial"/>
              <a:sym typeface="Arial"/>
            </a:endParaRPr>
          </a:p>
        </p:txBody>
      </p:sp>
      <p:sp>
        <p:nvSpPr>
          <p:cNvPr id="596" name="Google Shape;596;p39"/>
          <p:cNvSpPr txBox="1"/>
          <p:nvPr/>
        </p:nvSpPr>
        <p:spPr>
          <a:xfrm>
            <a:off x="2133600" y="4135880"/>
            <a:ext cx="14782800" cy="452431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Dotter, F./Jarmer, H./Huber, L. (2019): De overblijfselen van oralisme en discriminatie van gehandicapten in Oostenrijk. In: Schmidt, M./Werner, A. (red.): Tussen heteronomie en autonomie. Nieuwe impulsen voor de geschiedenis van doven in Duitsland, Oostenrijk en Zwitserland. Bielefeld: transcript, p. 371-421.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(titel van het artikel: „De overblijfselen van oralism en discriminatie van mensen met een handicap”, titel van het boek: „Tussen heteronomie en autonomie. Nieuwe impulsen voor de geschiedenis van doven in Duitsland, Oostenrijk en Zwitserland”)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Monaghan, L. (2016): Deaf Education History. Milaan 1880. In: Gertz, G./Boudreault, P. (red.): The Sage Deaf Studies Encyclopedia. Los Angeles: SAGE, p. 173-177.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Nieves, B. (2016): Geschiedenis van het onderwijs aan doven. Vóór 1880. In: Gertz, G./Boudreault, P. (red.): The Sage Deaf Studies Encyclopedia. Los Angeles: SAGE, p. 182-186.</a:t>
            </a:r>
            <a:endParaRPr b="0" i="0" sz="1400" u="none" cap="none" strike="noStrike">
              <a:solidFill>
                <a:srgbClr val="000000"/>
              </a:solidFill>
              <a:latin typeface="Arial"/>
              <a:ea typeface="Arial"/>
              <a:cs typeface="Arial"/>
              <a:sym typeface="Arial"/>
            </a:endParaRPr>
          </a:p>
        </p:txBody>
      </p:sp>
      <p:sp>
        <p:nvSpPr>
          <p:cNvPr id="597" name="Google Shape;597;p3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8" name="Google Shape;598;p3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