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jsQ3GPPoSAWDKwS3j9LlMPQf8U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QuicksandMedium-bold.fntdata"/><Relationship Id="rId12" Type="http://schemas.openxmlformats.org/officeDocument/2006/relationships/slide" Target="slides/slide7.xml"/><Relationship Id="rId34" Type="http://schemas.openxmlformats.org/officeDocument/2006/relationships/font" Target="fonts/QuicksandMedium-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68722f70c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68722f70c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3359fc7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QUESTION</a:t>
            </a:r>
            <a:endParaRPr/>
          </a:p>
        </p:txBody>
      </p:sp>
      <p:sp>
        <p:nvSpPr>
          <p:cNvPr id="115" name="Google Shape;115;g323359fc7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23359fc75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g323359fc75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578b4ddf6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g3578b4ddf6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23359fc75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g323359fc758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2764944d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g32764944dc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2764944dc3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g32764944dc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2764944dc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2764944dc3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23359fc75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g323359fc75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71f03789d1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g371f03789d1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6aac512fb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36aac512fb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6aac512fb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4" name="Google Shape;274;g36aac512fb4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a50dcd015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g2a50dcd015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6aac512fb4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g36aac512fb4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6aac512fb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g36aac512fb4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6aac512fb4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2" name="Google Shape;362;g36aac512fb4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3d092b2bc7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super deafy quiet place</a:t>
            </a:r>
            <a:endParaRPr/>
          </a:p>
        </p:txBody>
      </p:sp>
      <p:sp>
        <p:nvSpPr>
          <p:cNvPr id="374" name="Google Shape;374;g33d092b2bc7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a4f855e5c5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5" name="Google Shape;385;g2a4f855e5c5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6" name="Google Shape;39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6138d5d411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9" name="Google Shape;409;g36138d5d411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7" name="Google Shape;41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hyperlink" Target="http://www.youtube.com/watch?v=t8MEYmiPZ6c" TargetMode="External"/><Relationship Id="rId6" Type="http://schemas.openxmlformats.org/officeDocument/2006/relationships/image" Target="../media/image7.jp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3.jpg"/><Relationship Id="rId5" Type="http://schemas.openxmlformats.org/officeDocument/2006/relationships/image" Target="../media/image1.png"/><Relationship Id="rId6" Type="http://schemas.openxmlformats.org/officeDocument/2006/relationships/hyperlink" Target="https://youtu.be/6TwV4uCrDhY?si=aOU1lI92UTQPm8PN" TargetMode="External"/><Relationship Id="rId7" Type="http://schemas.openxmlformats.org/officeDocument/2006/relationships/hyperlink" Target="https://www.youtube.com/@InstitutLumiere" TargetMode="External"/><Relationship Id="rId8" Type="http://schemas.openxmlformats.org/officeDocument/2006/relationships/hyperlink" Target="http://www.youtube.com/watch?v=6TwV4uCrDh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hyperlink" Target="http://www.youtube.com/watch?v=T_59fB_gJ0Y" TargetMode="External"/><Relationship Id="rId6" Type="http://schemas.openxmlformats.org/officeDocument/2006/relationships/image" Target="../media/image5.jpg"/><Relationship Id="rId7"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hyperlink" Target="https://youtu.be/XITbj3NTLUQ" TargetMode="External"/><Relationship Id="rId6" Type="http://schemas.openxmlformats.org/officeDocument/2006/relationships/image" Target="../media/image12.png"/><Relationship Id="rId7" Type="http://schemas.openxmlformats.org/officeDocument/2006/relationships/hyperlink" Target="https://www.youtube.com/watch?v=wrBf9WAjRsg" TargetMode="External"/><Relationship Id="rId8"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9.jp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hyperlink" Target="http://www.youtube.com/watch?v=J9rhrS6A9YI" TargetMode="External"/><Relationship Id="rId6" Type="http://schemas.openxmlformats.org/officeDocument/2006/relationships/image" Target="../media/image15.jpg"/><Relationship Id="rId7" Type="http://schemas.openxmlformats.org/officeDocument/2006/relationships/hyperlink" Target="https://youtu.be/J9rhrS6A9YI?si=vO_kYEnyePyc4r8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hyperlink" Target="https://media.gallaudet.edu/media/Moving+Pictures%2C+Moving+HandsA++The+Story+of+Ernest+Marshall/1_9enr1u7k" TargetMode="External"/><Relationship Id="rId6" Type="http://schemas.openxmlformats.org/officeDocument/2006/relationships/image" Target="../media/image25.png"/><Relationship Id="rId7" Type="http://schemas.openxmlformats.org/officeDocument/2006/relationships/hyperlink" Target="https://vimeo.com/ondemand/charleskrauel" TargetMode="External"/><Relationship Id="rId8"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6.jp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4.png"/><Relationship Id="rId6" Type="http://schemas.openxmlformats.org/officeDocument/2006/relationships/image" Target="../media/image23.png"/><Relationship Id="rId7" Type="http://schemas.openxmlformats.org/officeDocument/2006/relationships/image" Target="../media/image16.jpg"/></Relationships>
</file>

<file path=ppt/slides/_rels/slide15.xml.rels><?xml version="1.0" encoding="UTF-8" standalone="yes"?><Relationships xmlns="http://schemas.openxmlformats.org/package/2006/relationships"><Relationship Id="rId20" Type="http://schemas.openxmlformats.org/officeDocument/2006/relationships/hyperlink" Target="https://della-award.de/en/" TargetMode="External"/><Relationship Id="rId11" Type="http://schemas.openxmlformats.org/officeDocument/2006/relationships/image" Target="../media/image1.png"/><Relationship Id="rId10" Type="http://schemas.openxmlformats.org/officeDocument/2006/relationships/image" Target="../media/image20.jpg"/><Relationship Id="rId21" Type="http://schemas.openxmlformats.org/officeDocument/2006/relationships/image" Target="../media/image27.png"/><Relationship Id="rId13" Type="http://schemas.openxmlformats.org/officeDocument/2006/relationships/image" Target="../media/image21.jpg"/><Relationship Id="rId12" Type="http://schemas.openxmlformats.org/officeDocument/2006/relationships/hyperlink" Target="https://www.signlightff.org/"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image" Target="../media/image22.jpg"/><Relationship Id="rId14" Type="http://schemas.openxmlformats.org/officeDocument/2006/relationships/hyperlink" Target="https://www.iidff.org/" TargetMode="External"/><Relationship Id="rId17" Type="http://schemas.openxmlformats.org/officeDocument/2006/relationships/image" Target="../media/image30.jpg"/><Relationship Id="rId16" Type="http://schemas.openxmlformats.org/officeDocument/2006/relationships/hyperlink" Target="https://www.facebook.com/DeafRocFilmFest/" TargetMode="External"/><Relationship Id="rId5" Type="http://schemas.openxmlformats.org/officeDocument/2006/relationships/image" Target="../media/image19.jpg"/><Relationship Id="rId19" Type="http://schemas.openxmlformats.org/officeDocument/2006/relationships/image" Target="../media/image26.jpg"/><Relationship Id="rId6" Type="http://schemas.openxmlformats.org/officeDocument/2006/relationships/hyperlink" Target="https://shuwanomachi.jp/english/about.html" TargetMode="External"/><Relationship Id="rId18" Type="http://schemas.openxmlformats.org/officeDocument/2006/relationships/hyperlink" Target="https://deafcinema.org/en/main/" TargetMode="External"/><Relationship Id="rId7" Type="http://schemas.openxmlformats.org/officeDocument/2006/relationships/image" Target="../media/image14.jpg"/><Relationship Id="rId8" Type="http://schemas.openxmlformats.org/officeDocument/2006/relationships/image" Target="../media/image17.jpg"/></Relationships>
</file>

<file path=ppt/slides/_rels/slide16.xml.rels><?xml version="1.0" encoding="UTF-8" standalone="yes"?><Relationships xmlns="http://schemas.openxmlformats.org/package/2006/relationships"><Relationship Id="rId11" Type="http://schemas.openxmlformats.org/officeDocument/2006/relationships/image" Target="../media/image29.jpg"/><Relationship Id="rId10" Type="http://schemas.openxmlformats.org/officeDocument/2006/relationships/hyperlink" Target="https://lumotv.co.uk/watch/deaf-funny" TargetMode="External"/><Relationship Id="rId13" Type="http://schemas.openxmlformats.org/officeDocument/2006/relationships/image" Target="../media/image32.jpg"/><Relationship Id="rId12" Type="http://schemas.openxmlformats.org/officeDocument/2006/relationships/hyperlink" Target="https://youtu.be/I5Uw2z73Su4"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hyperlink" Target="https://lumotv.co.uk/watch/small-world-series-1" TargetMode="External"/><Relationship Id="rId9" Type="http://schemas.openxmlformats.org/officeDocument/2006/relationships/image" Target="../media/image18.png"/><Relationship Id="rId15" Type="http://schemas.openxmlformats.org/officeDocument/2006/relationships/hyperlink" Target="https://youtu.be/FYRixUcCCDc" TargetMode="External"/><Relationship Id="rId14" Type="http://schemas.openxmlformats.org/officeDocument/2006/relationships/image" Target="../media/image1.png"/><Relationship Id="rId5" Type="http://schemas.openxmlformats.org/officeDocument/2006/relationships/image" Target="../media/image47.png"/><Relationship Id="rId6" Type="http://schemas.openxmlformats.org/officeDocument/2006/relationships/hyperlink" Target="https://lumotv.co.uk/watch/zoom-focus-end" TargetMode="External"/><Relationship Id="rId7" Type="http://schemas.openxmlformats.org/officeDocument/2006/relationships/image" Target="../media/image28.jpg"/><Relationship Id="rId8" Type="http://schemas.openxmlformats.org/officeDocument/2006/relationships/hyperlink" Target="https://youtu.be/O2MHGVZP-_A?si=7zr2t1yL2TUJyk2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8.png"/><Relationship Id="rId6" Type="http://schemas.openxmlformats.org/officeDocument/2006/relationships/image" Target="../media/image52.png"/><Relationship Id="rId7" Type="http://schemas.openxmlformats.org/officeDocument/2006/relationships/image" Target="../media/image35.jpg"/><Relationship Id="rId8" Type="http://schemas.openxmlformats.org/officeDocument/2006/relationships/image" Target="../media/image3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0.png"/><Relationship Id="rId8" Type="http://schemas.openxmlformats.org/officeDocument/2006/relationships/image" Target="../media/image44.png"/></Relationships>
</file>

<file path=ppt/slides/_rels/slide22.xml.rels><?xml version="1.0" encoding="UTF-8" standalone="yes"?><Relationships xmlns="http://schemas.openxmlformats.org/package/2006/relationships"><Relationship Id="rId11" Type="http://schemas.openxmlformats.org/officeDocument/2006/relationships/hyperlink" Target="https://www.nad.org/2013/08/12/veditz-day-august-13th-2013/" TargetMode="External"/><Relationship Id="rId10" Type="http://schemas.openxmlformats.org/officeDocument/2006/relationships/hyperlink" Target="https://www.watershed.co.uk/articles/130-years-deaf-people-and-moving-image-coming-full-circle" TargetMode="External"/><Relationship Id="rId12" Type="http://schemas.openxmlformats.org/officeDocument/2006/relationships/hyperlink" Target="https://jaivirdi.com/2020/07/19/dhs-episode-11/"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51.png"/><Relationship Id="rId9" Type="http://schemas.openxmlformats.org/officeDocument/2006/relationships/hyperlink" Target="http://www.introductiontodeafculture.com/intro-to-deaf-culture.html" TargetMode="External"/><Relationship Id="rId5" Type="http://schemas.openxmlformats.org/officeDocument/2006/relationships/image" Target="../media/image2.png"/><Relationship Id="rId6" Type="http://schemas.openxmlformats.org/officeDocument/2006/relationships/hyperlink" Target="https://archive.org/details/demeny_phonoscope_1892" TargetMode="External"/><Relationship Id="rId7" Type="http://schemas.openxmlformats.org/officeDocument/2006/relationships/hyperlink" Target="https://heartdeaf.com/heart/content/timelines/cinema/timeline.html" TargetMode="External"/><Relationship Id="rId8" Type="http://schemas.openxmlformats.org/officeDocument/2006/relationships/hyperlink" Target="https://doi.org/10.4135/9781483346489.n56"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53.png"/><Relationship Id="rId10" Type="http://schemas.openxmlformats.org/officeDocument/2006/relationships/image" Target="../media/image45.png"/><Relationship Id="rId13" Type="http://schemas.openxmlformats.org/officeDocument/2006/relationships/hyperlink" Target="https://deafstudies.eu" TargetMode="External"/><Relationship Id="rId12"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39.png"/><Relationship Id="rId5" Type="http://schemas.openxmlformats.org/officeDocument/2006/relationships/image" Target="../media/image31.png"/><Relationship Id="rId6" Type="http://schemas.openxmlformats.org/officeDocument/2006/relationships/image" Target="../media/image50.png"/><Relationship Id="rId7" Type="http://schemas.openxmlformats.org/officeDocument/2006/relationships/image" Target="../media/image37.png"/><Relationship Id="rId8"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43254" y="40569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10000" u="none" cap="none" strike="noStrike">
                <a:solidFill>
                  <a:srgbClr val="FFFFFF"/>
                </a:solidFill>
                <a:latin typeface="Anton"/>
                <a:ea typeface="Anton"/>
                <a:cs typeface="Anton"/>
                <a:sym typeface="Anton"/>
              </a:rPr>
              <a:t>Cinema Sordo</a:t>
            </a:r>
            <a:endParaRPr b="0" i="0" sz="10000" u="none" cap="none" strike="noStrike">
              <a:solidFill>
                <a:srgbClr val="FFFFFF"/>
              </a:solidFill>
              <a:latin typeface="Anton"/>
              <a:ea typeface="Anton"/>
              <a:cs typeface="Anton"/>
              <a:sym typeface="Anton"/>
            </a:endParaRPr>
          </a:p>
        </p:txBody>
      </p:sp>
      <p:sp>
        <p:nvSpPr>
          <p:cNvPr id="90" name="Google Shape;90;p1"/>
          <p:cNvSpPr txBox="1"/>
          <p:nvPr/>
        </p:nvSpPr>
        <p:spPr>
          <a:xfrm>
            <a:off x="3443254" y="5651080"/>
            <a:ext cx="11401500" cy="661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300" u="none" cap="none" strike="noStrike">
                <a:solidFill>
                  <a:srgbClr val="FFFFFF"/>
                </a:solidFill>
                <a:latin typeface="Quicksand"/>
                <a:ea typeface="Quicksand"/>
                <a:cs typeface="Quicksand"/>
                <a:sym typeface="Quicksand"/>
              </a:rPr>
              <a:t>Arte e letteratura Sorda</a:t>
            </a:r>
            <a:endParaRPr b="0" i="0" sz="43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187913"/>
            <a:ext cx="8667900" cy="5541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3599" u="none" cap="none" strike="noStrike">
                <a:solidFill>
                  <a:schemeClr val="lt1"/>
                </a:solidFill>
                <a:latin typeface="Quicksand"/>
                <a:ea typeface="Quicksand"/>
                <a:cs typeface="Quicksand"/>
                <a:sym typeface="Quicksand"/>
              </a:rPr>
              <a:t>Workshop di </a:t>
            </a:r>
            <a:r>
              <a:rPr b="0" i="0" lang="en-US" sz="3599" u="none" cap="none" strike="noStrike">
                <a:solidFill>
                  <a:srgbClr val="FFFFFF"/>
                </a:solidFill>
                <a:latin typeface="Quicksand"/>
                <a:ea typeface="Quicksand"/>
                <a:cs typeface="Quicksand"/>
                <a:sym typeface="Quicksand"/>
              </a:rPr>
              <a:t>Deaf Studies</a:t>
            </a:r>
            <a:endParaRPr b="0" i="0" sz="2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272400" y="3541625"/>
            <a:ext cx="12637200" cy="2807700"/>
          </a:xfrm>
          <a:prstGeom prst="rect">
            <a:avLst/>
          </a:prstGeom>
          <a:noFill/>
          <a:ln>
            <a:noFill/>
          </a:ln>
        </p:spPr>
        <p:txBody>
          <a:bodyPr anchorCtr="0" anchor="t" bIns="0" lIns="0" spcFirstLastPara="1" rIns="0" wrap="square" tIns="0">
            <a:spAutoFit/>
          </a:bodyPr>
          <a:lstStyle/>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Cosa sappiamo del cinema Sordo?</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Cos'è il cinema Sordo e la sua storia</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Creare uno storyboard per un corto Sordo</a:t>
            </a:r>
            <a:endParaRPr b="0" i="0" sz="48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6" name="Shape 106"/>
        <p:cNvGrpSpPr/>
        <p:nvPr/>
      </p:nvGrpSpPr>
      <p:grpSpPr>
        <a:xfrm>
          <a:off x="0" y="0"/>
          <a:ext cx="0" cy="0"/>
          <a:chOff x="0" y="0"/>
          <a:chExt cx="0" cy="0"/>
        </a:xfrm>
      </p:grpSpPr>
      <p:grpSp>
        <p:nvGrpSpPr>
          <p:cNvPr id="107" name="Google Shape;107;g3268722f70c_0_99"/>
          <p:cNvGrpSpPr/>
          <p:nvPr/>
        </p:nvGrpSpPr>
        <p:grpSpPr>
          <a:xfrm>
            <a:off x="0" y="-216993"/>
            <a:ext cx="2922102" cy="10504504"/>
            <a:chOff x="0" y="-57150"/>
            <a:chExt cx="769602" cy="2766600"/>
          </a:xfrm>
        </p:grpSpPr>
        <p:sp>
          <p:nvSpPr>
            <p:cNvPr id="108" name="Google Shape;108;g3268722f70c_0_9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68722f70c_0_9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68722f70c_0_9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68722f70c_0_99"/>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68722f70c_0_99"/>
          <p:cNvSpPr txBox="1"/>
          <p:nvPr/>
        </p:nvSpPr>
        <p:spPr>
          <a:xfrm>
            <a:off x="2922100" y="3009375"/>
            <a:ext cx="15366000" cy="35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Cosa sappiamo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del cinema Sordo?</a:t>
            </a:r>
            <a:endParaRPr b="0" i="0" sz="9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6" name="Shape 116"/>
        <p:cNvGrpSpPr/>
        <p:nvPr/>
      </p:nvGrpSpPr>
      <p:grpSpPr>
        <a:xfrm>
          <a:off x="0" y="0"/>
          <a:ext cx="0" cy="0"/>
          <a:chOff x="0" y="0"/>
          <a:chExt cx="0" cy="0"/>
        </a:xfrm>
      </p:grpSpPr>
      <p:grpSp>
        <p:nvGrpSpPr>
          <p:cNvPr id="117" name="Google Shape;117;g323359fc758_0_0"/>
          <p:cNvGrpSpPr/>
          <p:nvPr/>
        </p:nvGrpSpPr>
        <p:grpSpPr>
          <a:xfrm>
            <a:off x="0" y="-216993"/>
            <a:ext cx="2922102" cy="10504504"/>
            <a:chOff x="0" y="-57150"/>
            <a:chExt cx="769602" cy="2766600"/>
          </a:xfrm>
        </p:grpSpPr>
        <p:sp>
          <p:nvSpPr>
            <p:cNvPr id="118" name="Google Shape;118;g323359fc75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23359fc75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0" name="Google Shape;120;g323359fc75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g323359fc758_0_0"/>
          <p:cNvSpPr txBox="1"/>
          <p:nvPr/>
        </p:nvSpPr>
        <p:spPr>
          <a:xfrm>
            <a:off x="3601325" y="410050"/>
            <a:ext cx="140805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Prima del Cinema: Il Fonoscopio</a:t>
            </a:r>
            <a:endParaRPr b="0" i="0" sz="8000" u="none" cap="none" strike="noStrike">
              <a:solidFill>
                <a:srgbClr val="FFFFFF"/>
              </a:solidFill>
              <a:latin typeface="Anton"/>
              <a:ea typeface="Anton"/>
              <a:cs typeface="Anton"/>
              <a:sym typeface="Anton"/>
            </a:endParaRPr>
          </a:p>
        </p:txBody>
      </p:sp>
      <p:sp>
        <p:nvSpPr>
          <p:cNvPr id="122" name="Google Shape;122;g323359fc758_0_0"/>
          <p:cNvSpPr txBox="1"/>
          <p:nvPr/>
        </p:nvSpPr>
        <p:spPr>
          <a:xfrm>
            <a:off x="3538550" y="1810950"/>
            <a:ext cx="8853000" cy="358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200"/>
              <a:buFont typeface="Arial"/>
              <a:buNone/>
            </a:pPr>
            <a:r>
              <a:rPr b="0" i="0" lang="en-US" sz="2800" u="none" cap="none" strike="noStrike">
                <a:solidFill>
                  <a:schemeClr val="lt1"/>
                </a:solidFill>
                <a:latin typeface="Quicksand Medium"/>
                <a:ea typeface="Quicksand Medium"/>
                <a:cs typeface="Quicksand Medium"/>
                <a:sym typeface="Quicksand Medium"/>
              </a:rPr>
              <a:t>Nel </a:t>
            </a:r>
            <a:r>
              <a:rPr b="1" i="0" lang="en-US" sz="2800" u="none" cap="none" strike="noStrike">
                <a:solidFill>
                  <a:schemeClr val="lt1"/>
                </a:solidFill>
                <a:latin typeface="Quicksand"/>
                <a:ea typeface="Quicksand"/>
                <a:cs typeface="Quicksand"/>
                <a:sym typeface="Quicksand"/>
              </a:rPr>
              <a:t>1891</a:t>
            </a:r>
            <a:r>
              <a:rPr b="0" i="0" lang="en-US" sz="2800" u="none" cap="none" strike="noStrike">
                <a:solidFill>
                  <a:schemeClr val="lt1"/>
                </a:solidFill>
                <a:latin typeface="Quicksand Medium"/>
                <a:ea typeface="Quicksand Medium"/>
                <a:cs typeface="Quicksand Medium"/>
                <a:sym typeface="Quicksand Medium"/>
              </a:rPr>
              <a:t>, </a:t>
            </a:r>
            <a:r>
              <a:rPr b="1" i="0" lang="en-US" sz="2800" u="none" cap="none" strike="noStrike">
                <a:solidFill>
                  <a:schemeClr val="lt1"/>
                </a:solidFill>
                <a:latin typeface="Quicksand"/>
                <a:ea typeface="Quicksand"/>
                <a:cs typeface="Quicksand"/>
                <a:sym typeface="Quicksand"/>
              </a:rPr>
              <a:t>Georges Demenÿ</a:t>
            </a:r>
            <a:r>
              <a:rPr b="0" i="0" lang="en-US" sz="2800" u="none" cap="none" strike="noStrike">
                <a:solidFill>
                  <a:schemeClr val="lt1"/>
                </a:solidFill>
                <a:latin typeface="Quicksand Medium"/>
                <a:ea typeface="Quicksand Medium"/>
                <a:cs typeface="Quicksand Medium"/>
                <a:sym typeface="Quicksand Medium"/>
              </a:rPr>
              <a:t> (1850–1917) realizzò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il primo primissimo piano della storia e la prima immagine in movimento destinata a un pubblico sordo. Utilizzando il suo fonoscopio, un dispositivo in grado di visualizzare fino a 24 cronofotografie, creò una sequenza di un secondo, impressa su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un disco di vetro rotante.</a:t>
            </a:r>
            <a:endParaRPr b="0" i="0" sz="2800" u="none" cap="none" strike="noStrike">
              <a:solidFill>
                <a:schemeClr val="lt1"/>
              </a:solidFill>
              <a:latin typeface="Quicksand Medium"/>
              <a:ea typeface="Quicksand Medium"/>
              <a:cs typeface="Quicksand Medium"/>
              <a:sym typeface="Quicksand Medium"/>
            </a:endParaRPr>
          </a:p>
        </p:txBody>
      </p:sp>
      <p:pic>
        <p:nvPicPr>
          <p:cNvPr id="123" name="Google Shape;123;g323359fc758_0_0"/>
          <p:cNvPicPr preferRelativeResize="0"/>
          <p:nvPr/>
        </p:nvPicPr>
        <p:blipFill rotWithShape="1">
          <a:blip r:embed="rId4">
            <a:alphaModFix/>
          </a:blip>
          <a:srcRect b="0" l="0" r="0" t="0"/>
          <a:stretch/>
        </p:blipFill>
        <p:spPr>
          <a:xfrm>
            <a:off x="12615334" y="1826050"/>
            <a:ext cx="5337717" cy="3710499"/>
          </a:xfrm>
          <a:prstGeom prst="rect">
            <a:avLst/>
          </a:prstGeom>
          <a:noFill/>
          <a:ln>
            <a:noFill/>
          </a:ln>
        </p:spPr>
      </p:pic>
      <p:sp>
        <p:nvSpPr>
          <p:cNvPr id="124" name="Google Shape;124;g323359fc758_0_0"/>
          <p:cNvSpPr txBox="1"/>
          <p:nvPr/>
        </p:nvSpPr>
        <p:spPr>
          <a:xfrm>
            <a:off x="14493750" y="55662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5" name="Google Shape;125;g323359fc758_0_0" title="Je vous aime (1891) Demenÿ">
            <a:hlinkClick r:id="rId5"/>
          </p:cNvPr>
          <p:cNvPicPr preferRelativeResize="0"/>
          <p:nvPr/>
        </p:nvPicPr>
        <p:blipFill rotWithShape="1">
          <a:blip r:embed="rId6">
            <a:alphaModFix/>
          </a:blip>
          <a:srcRect b="0" l="0" r="0" t="0"/>
          <a:stretch/>
        </p:blipFill>
        <p:spPr>
          <a:xfrm>
            <a:off x="3538550" y="6470850"/>
            <a:ext cx="5337725" cy="3002422"/>
          </a:xfrm>
          <a:prstGeom prst="rect">
            <a:avLst/>
          </a:prstGeom>
          <a:noFill/>
          <a:ln>
            <a:noFill/>
          </a:ln>
        </p:spPr>
      </p:pic>
      <p:sp>
        <p:nvSpPr>
          <p:cNvPr id="126" name="Google Shape;126;g323359fc758_0_0"/>
          <p:cNvSpPr txBox="1"/>
          <p:nvPr/>
        </p:nvSpPr>
        <p:spPr>
          <a:xfrm>
            <a:off x="9500025" y="6284125"/>
            <a:ext cx="7888200" cy="2493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L’obiettivo era utilizzare le immagini in movimento come strumento per insegnare agli studenti sordi a leggere il labiale e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 parlare, presso l’Istituto Nazionale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dei Giovani Sordi (INJS) di Parigi.</a:t>
            </a:r>
            <a:endParaRPr b="0" i="0" sz="3000" u="none" cap="none" strike="noStrike">
              <a:solidFill>
                <a:schemeClr val="lt1"/>
              </a:solidFill>
              <a:latin typeface="Quicksand Medium"/>
              <a:ea typeface="Quicksand Medium"/>
              <a:cs typeface="Quicksand Medium"/>
              <a:sym typeface="Quicksand Medium"/>
            </a:endParaRPr>
          </a:p>
        </p:txBody>
      </p:sp>
      <p:sp>
        <p:nvSpPr>
          <p:cNvPr id="127" name="Google Shape;127;g323359fc758_0_0"/>
          <p:cNvSpPr txBox="1"/>
          <p:nvPr/>
        </p:nvSpPr>
        <p:spPr>
          <a:xfrm>
            <a:off x="3492200" y="9458475"/>
            <a:ext cx="61632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"Je vous aime"</a:t>
            </a:r>
            <a:r>
              <a:rPr b="0" i="0" lang="en-US" sz="2300" u="none" cap="none" strike="noStrike">
                <a:solidFill>
                  <a:schemeClr val="lt1"/>
                </a:solidFill>
                <a:latin typeface="Quicksand Medium"/>
                <a:ea typeface="Quicksand Medium"/>
                <a:cs typeface="Quicksand Medium"/>
                <a:sym typeface="Quicksand Medium"/>
              </a:rPr>
              <a:t> ("Ti voglio bene")</a:t>
            </a:r>
            <a:endParaRPr b="0" i="0" sz="1000" u="none" cap="none" strike="noStrike">
              <a:solidFill>
                <a:srgbClr val="000000"/>
              </a:solidFill>
              <a:latin typeface="Arial"/>
              <a:ea typeface="Arial"/>
              <a:cs typeface="Arial"/>
              <a:sym typeface="Arial"/>
            </a:endParaRPr>
          </a:p>
        </p:txBody>
      </p:sp>
      <p:sp>
        <p:nvSpPr>
          <p:cNvPr id="128" name="Google Shape;128;g323359fc758_0_0"/>
          <p:cNvSpPr txBox="1"/>
          <p:nvPr/>
        </p:nvSpPr>
        <p:spPr>
          <a:xfrm>
            <a:off x="9878125" y="8812875"/>
            <a:ext cx="75102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2800" u="none" cap="none" strike="noStrike">
                <a:solidFill>
                  <a:schemeClr val="lt1"/>
                </a:solidFill>
                <a:latin typeface="Quicksand"/>
                <a:ea typeface="Quicksand"/>
                <a:cs typeface="Quicksand"/>
                <a:sym typeface="Quicksand"/>
              </a:rPr>
              <a:t>Un uso precoce della tecnologia visiva nell’educazione dei sordi.</a:t>
            </a:r>
            <a:endParaRPr b="1" i="0" sz="2800" u="none" cap="none" strike="noStrike">
              <a:solidFill>
                <a:srgbClr val="000000"/>
              </a:solidFill>
              <a:latin typeface="Arial"/>
              <a:ea typeface="Arial"/>
              <a:cs typeface="Arial"/>
              <a:sym typeface="Arial"/>
            </a:endParaRPr>
          </a:p>
        </p:txBody>
      </p:sp>
      <p:sp>
        <p:nvSpPr>
          <p:cNvPr id="129" name="Google Shape;129;g323359fc758_0_0"/>
          <p:cNvSpPr txBox="1"/>
          <p:nvPr/>
        </p:nvSpPr>
        <p:spPr>
          <a:xfrm>
            <a:off x="3538538" y="5718650"/>
            <a:ext cx="6070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Fotografie ‘parlanti’</a:t>
            </a:r>
            <a:endParaRPr b="1" i="1" sz="3000" u="none" cap="none" strike="noStrike">
              <a:solidFill>
                <a:schemeClr val="lt1"/>
              </a:solidFill>
              <a:latin typeface="Quicksand"/>
              <a:ea typeface="Quicksand"/>
              <a:cs typeface="Quicksand"/>
              <a:sym typeface="Quicksand"/>
            </a:endParaRPr>
          </a:p>
        </p:txBody>
      </p:sp>
      <p:sp>
        <p:nvSpPr>
          <p:cNvPr id="130" name="Google Shape;130;g323359fc758_0_0"/>
          <p:cNvSpPr txBox="1"/>
          <p:nvPr/>
        </p:nvSpPr>
        <p:spPr>
          <a:xfrm>
            <a:off x="377150" y="1953375"/>
            <a:ext cx="22677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
        <p:nvSpPr>
          <p:cNvPr id="131" name="Google Shape;131;g323359fc758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5" name="Shape 135"/>
        <p:cNvGrpSpPr/>
        <p:nvPr/>
      </p:nvGrpSpPr>
      <p:grpSpPr>
        <a:xfrm>
          <a:off x="0" y="0"/>
          <a:ext cx="0" cy="0"/>
          <a:chOff x="0" y="0"/>
          <a:chExt cx="0" cy="0"/>
        </a:xfrm>
      </p:grpSpPr>
      <p:pic>
        <p:nvPicPr>
          <p:cNvPr id="136" name="Google Shape;136;g323359fc758_0_10"/>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7" name="Google Shape;137;g323359fc758_0_10"/>
          <p:cNvGrpSpPr/>
          <p:nvPr/>
        </p:nvGrpSpPr>
        <p:grpSpPr>
          <a:xfrm>
            <a:off x="0" y="-216993"/>
            <a:ext cx="2922102" cy="10504504"/>
            <a:chOff x="0" y="-57150"/>
            <a:chExt cx="769602" cy="2766600"/>
          </a:xfrm>
        </p:grpSpPr>
        <p:sp>
          <p:nvSpPr>
            <p:cNvPr id="138" name="Google Shape;138;g323359fc758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9" name="Google Shape;139;g323359fc758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0" name="Google Shape;140;g323359fc758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g323359fc758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23359fc758_0_10"/>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28 Dicembre 1895</a:t>
            </a:r>
            <a:endParaRPr b="1" i="0" sz="4600" u="none" cap="none" strike="noStrike">
              <a:solidFill>
                <a:srgbClr val="FFFFFF"/>
              </a:solidFill>
              <a:latin typeface="Quicksand"/>
              <a:ea typeface="Quicksand"/>
              <a:cs typeface="Quicksand"/>
              <a:sym typeface="Quicksand"/>
            </a:endParaRPr>
          </a:p>
        </p:txBody>
      </p:sp>
      <p:sp>
        <p:nvSpPr>
          <p:cNvPr id="143" name="Google Shape;143;g323359fc758_0_10"/>
          <p:cNvSpPr txBox="1"/>
          <p:nvPr/>
        </p:nvSpPr>
        <p:spPr>
          <a:xfrm>
            <a:off x="7763425" y="2537000"/>
            <a:ext cx="10281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Furono i primi a mostrare film proiettati a pagamento al pubblico, a Parigi,</a:t>
            </a:r>
            <a:endParaRPr b="0" i="0" sz="3000" u="none" cap="none" strike="noStrike">
              <a:solidFill>
                <a:schemeClr val="lt1"/>
              </a:solidFill>
              <a:latin typeface="Quicksand Medium"/>
              <a:ea typeface="Quicksand Medium"/>
              <a:cs typeface="Quicksand Medium"/>
              <a:sym typeface="Quicksand Medium"/>
            </a:endParaRPr>
          </a:p>
        </p:txBody>
      </p:sp>
      <p:sp>
        <p:nvSpPr>
          <p:cNvPr id="144" name="Google Shape;144;g323359fc758_0_10"/>
          <p:cNvSpPr txBox="1"/>
          <p:nvPr/>
        </p:nvSpPr>
        <p:spPr>
          <a:xfrm>
            <a:off x="7763425" y="1297250"/>
            <a:ext cx="57372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b="0" i="0" lang="en-US" sz="5800" u="none" cap="none" strike="noStrike">
                <a:solidFill>
                  <a:srgbClr val="F7F1D5"/>
                </a:solidFill>
                <a:latin typeface="Anton"/>
                <a:ea typeface="Anton"/>
                <a:cs typeface="Anton"/>
                <a:sym typeface="Anton"/>
              </a:rPr>
              <a:t>Fratelli Lumière</a:t>
            </a:r>
            <a:endParaRPr b="0" i="0" sz="4200" u="none" cap="none" strike="noStrike">
              <a:solidFill>
                <a:srgbClr val="F7F1D5"/>
              </a:solidFill>
              <a:latin typeface="Anton"/>
              <a:ea typeface="Anton"/>
              <a:cs typeface="Anton"/>
              <a:sym typeface="Anton"/>
            </a:endParaRPr>
          </a:p>
        </p:txBody>
      </p:sp>
      <p:sp>
        <p:nvSpPr>
          <p:cNvPr id="145" name="Google Shape;145;g323359fc758_0_10"/>
          <p:cNvSpPr txBox="1"/>
          <p:nvPr/>
        </p:nvSpPr>
        <p:spPr>
          <a:xfrm>
            <a:off x="3139525" y="6541875"/>
            <a:ext cx="5737200" cy="2493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Utilizzarono un dispositivo da loro ideato, il </a:t>
            </a:r>
            <a:r>
              <a:rPr b="1" i="0" lang="en-US" sz="3000" u="none" cap="none" strike="noStrike">
                <a:solidFill>
                  <a:schemeClr val="lt1"/>
                </a:solidFill>
                <a:latin typeface="Quicksand"/>
                <a:ea typeface="Quicksand"/>
                <a:cs typeface="Quicksand"/>
                <a:sym typeface="Quicksand"/>
              </a:rPr>
              <a:t>cinematografo</a:t>
            </a:r>
            <a:r>
              <a:rPr b="0" i="0" lang="en-US" sz="3000" u="none" cap="none" strike="noStrike">
                <a:solidFill>
                  <a:schemeClr val="lt1"/>
                </a:solidFill>
                <a:latin typeface="Quicksand Medium"/>
                <a:ea typeface="Quicksand Medium"/>
                <a:cs typeface="Quicksand Medium"/>
                <a:sym typeface="Quicksand Medium"/>
              </a:rPr>
              <a:t>, che era allo stesso tempo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una cinepresa, un proiettore e uno stampatore di pellicola.</a:t>
            </a:r>
            <a:endParaRPr b="0" i="0" sz="1400" u="none" cap="none" strike="noStrike">
              <a:solidFill>
                <a:srgbClr val="000000"/>
              </a:solidFill>
              <a:latin typeface="Arial"/>
              <a:ea typeface="Arial"/>
              <a:cs typeface="Arial"/>
              <a:sym typeface="Arial"/>
            </a:endParaRPr>
          </a:p>
        </p:txBody>
      </p:sp>
      <p:sp>
        <p:nvSpPr>
          <p:cNvPr id="146" name="Google Shape;146;g323359fc758_0_1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a:t>
            </a:r>
            <a:endParaRPr b="0" i="0" sz="3200" u="none" cap="none" strike="noStrike">
              <a:solidFill>
                <a:srgbClr val="F7F1D5"/>
              </a:solidFill>
              <a:latin typeface="Anton"/>
              <a:ea typeface="Anton"/>
              <a:cs typeface="Anton"/>
              <a:sym typeface="Anton"/>
            </a:endParaRPr>
          </a:p>
        </p:txBody>
      </p:sp>
      <p:sp>
        <p:nvSpPr>
          <p:cNvPr id="147" name="Google Shape;147;g323359fc758_0_10"/>
          <p:cNvSpPr txBox="1"/>
          <p:nvPr/>
        </p:nvSpPr>
        <p:spPr>
          <a:xfrm>
            <a:off x="8876725" y="8417182"/>
            <a:ext cx="8572200" cy="94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400" u="sng" cap="none" strike="noStrike">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La Sortie de l'Usine Lumière à Lyon (1895)</a:t>
            </a:r>
            <a:r>
              <a:rPr b="0" i="0" lang="en-US" sz="2400" u="none" cap="none" strike="noStrike">
                <a:solidFill>
                  <a:schemeClr val="lt1"/>
                </a:solidFill>
                <a:latin typeface="Quicksand Medium"/>
                <a:ea typeface="Quicksand Medium"/>
                <a:cs typeface="Quicksand Medium"/>
                <a:sym typeface="Quicksand Medium"/>
              </a:rPr>
              <a:t>, </a:t>
            </a:r>
            <a:r>
              <a:rPr b="0" i="0" lang="en-US" sz="2400" u="none" cap="none" strike="noStrike">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Institut Lumière</a:t>
            </a:r>
            <a:r>
              <a:rPr b="0" i="0" lang="en-US" sz="2400" u="none" cap="none" strike="noStrike">
                <a:solidFill>
                  <a:schemeClr val="lt1"/>
                </a:solidFill>
                <a:latin typeface="Quicksand Medium"/>
                <a:ea typeface="Quicksand Medium"/>
                <a:cs typeface="Quicksand Medium"/>
                <a:sym typeface="Quicksand Medium"/>
              </a:rPr>
              <a:t>, lungo solo 45 secondi.</a:t>
            </a:r>
            <a:endParaRPr b="0" i="0" sz="2400" u="none" cap="none" strike="noStrike">
              <a:solidFill>
                <a:schemeClr val="lt1"/>
              </a:solidFill>
              <a:latin typeface="Quicksand Medium"/>
              <a:ea typeface="Quicksand Medium"/>
              <a:cs typeface="Quicksand Medium"/>
              <a:sym typeface="Quicksand Medium"/>
            </a:endParaRPr>
          </a:p>
        </p:txBody>
      </p:sp>
      <p:pic>
        <p:nvPicPr>
          <p:cNvPr descr=" " id="148" name="Google Shape;148;g323359fc758_0_10" title="La Sortie de l'Usine Lumière à Lyon (le Premier Film) (1895)">
            <a:hlinkClick r:id="rId8"/>
          </p:cNvPr>
          <p:cNvPicPr preferRelativeResize="0"/>
          <p:nvPr/>
        </p:nvPicPr>
        <p:blipFill rotWithShape="1">
          <a:blip r:embed="rId9">
            <a:alphaModFix/>
          </a:blip>
          <a:srcRect b="0" l="0" r="0" t="0"/>
          <a:stretch/>
        </p:blipFill>
        <p:spPr>
          <a:xfrm>
            <a:off x="9175325" y="4064813"/>
            <a:ext cx="7458089" cy="419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2" name="Shape 152"/>
        <p:cNvGrpSpPr/>
        <p:nvPr/>
      </p:nvGrpSpPr>
      <p:grpSpPr>
        <a:xfrm>
          <a:off x="0" y="0"/>
          <a:ext cx="0" cy="0"/>
          <a:chOff x="0" y="0"/>
          <a:chExt cx="0" cy="0"/>
        </a:xfrm>
      </p:grpSpPr>
      <p:grpSp>
        <p:nvGrpSpPr>
          <p:cNvPr id="153" name="Google Shape;153;g3578b4ddf66_0_0"/>
          <p:cNvGrpSpPr/>
          <p:nvPr/>
        </p:nvGrpSpPr>
        <p:grpSpPr>
          <a:xfrm>
            <a:off x="0" y="-216993"/>
            <a:ext cx="2922102" cy="10504504"/>
            <a:chOff x="0" y="-57150"/>
            <a:chExt cx="769602" cy="2766600"/>
          </a:xfrm>
        </p:grpSpPr>
        <p:sp>
          <p:nvSpPr>
            <p:cNvPr id="154" name="Google Shape;154;g3578b4ddf66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578b4ddf66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6" name="Google Shape;156;g3578b4ddf66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g3578b4ddf66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78b4ddf66_0_0"/>
          <p:cNvSpPr txBox="1"/>
          <p:nvPr/>
        </p:nvSpPr>
        <p:spPr>
          <a:xfrm>
            <a:off x="3750800" y="410800"/>
            <a:ext cx="9014400" cy="326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1902</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400"/>
              </a:spcBef>
              <a:spcAft>
                <a:spcPts val="40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La </a:t>
            </a:r>
            <a:r>
              <a:rPr b="1" i="0" lang="en-US" sz="3200" u="none" cap="none" strike="noStrike">
                <a:solidFill>
                  <a:schemeClr val="lt1"/>
                </a:solidFill>
                <a:latin typeface="Quicksand"/>
                <a:ea typeface="Quicksand"/>
                <a:cs typeface="Quicksand"/>
                <a:sym typeface="Quicksand"/>
              </a:rPr>
              <a:t>prima apparizione registrata della lingua dei segni americana</a:t>
            </a:r>
            <a:r>
              <a:rPr b="0" i="0" lang="en-US" sz="3200" u="none" cap="none" strike="noStrike">
                <a:solidFill>
                  <a:schemeClr val="lt1"/>
                </a:solidFill>
                <a:latin typeface="Quicksand Medium"/>
                <a:ea typeface="Quicksand Medium"/>
                <a:cs typeface="Quicksand Medium"/>
                <a:sym typeface="Quicksand Medium"/>
              </a:rPr>
              <a:t> (ASL) nel cinema: “A Deaf girl recites the national anthem '</a:t>
            </a:r>
            <a:r>
              <a:rPr b="0" i="1" lang="en-US" sz="3200" u="none" cap="none" strike="noStrike">
                <a:solidFill>
                  <a:schemeClr val="lt1"/>
                </a:solidFill>
                <a:latin typeface="Quicksand Medium"/>
                <a:ea typeface="Quicksand Medium"/>
                <a:cs typeface="Quicksand Medium"/>
                <a:sym typeface="Quicksand Medium"/>
              </a:rPr>
              <a:t>The Star-Spangled Banner</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59" name="Google Shape;159;g3578b4ddf66_0_0" title="Deaf Mute Girl Reciting &quot;Star Spangled Banner&quot; (1901)">
            <a:hlinkClick r:id="rId5"/>
          </p:cNvPr>
          <p:cNvPicPr preferRelativeResize="0"/>
          <p:nvPr/>
        </p:nvPicPr>
        <p:blipFill rotWithShape="1">
          <a:blip r:embed="rId6">
            <a:alphaModFix/>
          </a:blip>
          <a:srcRect b="0" l="0" r="0" t="0"/>
          <a:stretch/>
        </p:blipFill>
        <p:spPr>
          <a:xfrm>
            <a:off x="12869300" y="676675"/>
            <a:ext cx="4909975" cy="2761867"/>
          </a:xfrm>
          <a:prstGeom prst="rect">
            <a:avLst/>
          </a:prstGeom>
          <a:noFill/>
          <a:ln>
            <a:noFill/>
          </a:ln>
        </p:spPr>
      </p:pic>
      <p:sp>
        <p:nvSpPr>
          <p:cNvPr id="160" name="Google Shape;160;g3578b4ddf66_0_0"/>
          <p:cNvSpPr txBox="1"/>
          <p:nvPr/>
        </p:nvSpPr>
        <p:spPr>
          <a:xfrm>
            <a:off x="7711175" y="4218063"/>
            <a:ext cx="10244400" cy="488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400" u="none" cap="none" strike="noStrike">
                <a:solidFill>
                  <a:schemeClr val="lt1"/>
                </a:solidFill>
                <a:latin typeface="Quicksand"/>
                <a:ea typeface="Quicksand"/>
                <a:cs typeface="Quicksand"/>
                <a:sym typeface="Quicksand"/>
              </a:rPr>
              <a:t>1910-1921</a:t>
            </a:r>
            <a:endParaRPr b="1" i="0" sz="4400" u="none" cap="none" strike="noStrike">
              <a:solidFill>
                <a:schemeClr val="lt1"/>
              </a:solidFill>
              <a:latin typeface="Quicksand"/>
              <a:ea typeface="Quicksand"/>
              <a:cs typeface="Quicksand"/>
              <a:sym typeface="Quicksand"/>
            </a:endParaRPr>
          </a:p>
          <a:p>
            <a:pPr indent="0" lvl="0" marL="0" marR="0" rtl="0" algn="l">
              <a:lnSpc>
                <a:spcPct val="115000"/>
              </a:lnSpc>
              <a:spcBef>
                <a:spcPts val="100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L’Associazione Nazionale dei Sordi (</a:t>
            </a:r>
            <a:r>
              <a:rPr b="1" i="0" lang="en-US" sz="3200" u="none" cap="none" strike="noStrike">
                <a:solidFill>
                  <a:schemeClr val="lt1"/>
                </a:solidFill>
                <a:latin typeface="Quicksand"/>
                <a:ea typeface="Quicksand"/>
                <a:cs typeface="Quicksand"/>
                <a:sym typeface="Quicksand"/>
              </a:rPr>
              <a:t>NAD</a:t>
            </a:r>
            <a:r>
              <a:rPr b="0" i="0" lang="en-US" sz="3200" u="none" cap="none" strike="noStrike">
                <a:solidFill>
                  <a:schemeClr val="lt1"/>
                </a:solidFill>
                <a:latin typeface="Quicksand Medium"/>
                <a:ea typeface="Quicksand Medium"/>
                <a:cs typeface="Quicksand Medium"/>
                <a:sym typeface="Quicksand Medium"/>
              </a:rPr>
              <a:t>) negli Stati Uniti d’America ha lanciato il </a:t>
            </a:r>
            <a:r>
              <a:rPr b="1" i="0" lang="en-US" sz="3200" u="none" cap="none" strike="noStrike">
                <a:solidFill>
                  <a:schemeClr val="lt1"/>
                </a:solidFill>
                <a:latin typeface="Quicksand"/>
                <a:ea typeface="Quicksand"/>
                <a:cs typeface="Quicksand"/>
                <a:sym typeface="Quicksand"/>
              </a:rPr>
              <a:t>Motion Picture Project</a:t>
            </a:r>
            <a:r>
              <a:rPr b="0" i="0" lang="en-US" sz="3200" u="none" cap="none" strike="noStrike">
                <a:solidFill>
                  <a:schemeClr val="lt1"/>
                </a:solidFill>
                <a:latin typeface="Quicksand Medium"/>
                <a:ea typeface="Quicksand Medium"/>
                <a:cs typeface="Quicksand Medium"/>
                <a:sym typeface="Quicksand Medium"/>
              </a:rPr>
              <a:t>, producendo diversi cortometraggi dal 1910 al 1921.</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Questi film comprendevano lezioni, spettacoli e sermoni, con l’obiettivo di </a:t>
            </a:r>
            <a:r>
              <a:rPr b="1" i="0" lang="en-US" sz="3200" u="none" cap="none" strike="noStrike">
                <a:solidFill>
                  <a:schemeClr val="lt1"/>
                </a:solidFill>
                <a:latin typeface="Quicksand"/>
                <a:ea typeface="Quicksand"/>
                <a:cs typeface="Quicksand"/>
                <a:sym typeface="Quicksand"/>
              </a:rPr>
              <a:t>preservare e promuovere la Lingua dei Segni Americana (ASL) e di difendere i diritti delle persone sorde.</a:t>
            </a:r>
            <a:endParaRPr b="1" i="0" sz="3200" u="none" cap="none" strike="noStrike">
              <a:solidFill>
                <a:schemeClr val="lt1"/>
              </a:solidFill>
              <a:latin typeface="Quicksand"/>
              <a:ea typeface="Quicksand"/>
              <a:cs typeface="Quicksand"/>
              <a:sym typeface="Quicksand"/>
            </a:endParaRPr>
          </a:p>
        </p:txBody>
      </p:sp>
      <p:pic>
        <p:nvPicPr>
          <p:cNvPr id="161" name="Google Shape;161;g3578b4ddf66_0_0"/>
          <p:cNvPicPr preferRelativeResize="0"/>
          <p:nvPr/>
        </p:nvPicPr>
        <p:blipFill rotWithShape="1">
          <a:blip r:embed="rId7">
            <a:alphaModFix/>
          </a:blip>
          <a:srcRect b="0" l="0" r="0" t="0"/>
          <a:stretch/>
        </p:blipFill>
        <p:spPr>
          <a:xfrm>
            <a:off x="3757150" y="4079900"/>
            <a:ext cx="3223175" cy="4307450"/>
          </a:xfrm>
          <a:prstGeom prst="rect">
            <a:avLst/>
          </a:prstGeom>
          <a:noFill/>
          <a:ln>
            <a:noFill/>
          </a:ln>
        </p:spPr>
      </p:pic>
      <p:sp>
        <p:nvSpPr>
          <p:cNvPr id="162" name="Google Shape;162;g3578b4ddf66_0_0"/>
          <p:cNvSpPr txBox="1"/>
          <p:nvPr/>
        </p:nvSpPr>
        <p:spPr>
          <a:xfrm>
            <a:off x="3461488" y="846602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b="0" i="0" lang="en-US" sz="3000" u="none" cap="none" strike="noStrike">
                <a:solidFill>
                  <a:schemeClr val="lt1"/>
                </a:solidFill>
                <a:latin typeface="Quicksand Medium"/>
                <a:ea typeface="Quicksand Medium"/>
                <a:cs typeface="Quicksand Medium"/>
                <a:sym typeface="Quicksand Medium"/>
              </a:rPr>
              <a:t>Presidente NAD (1904-1910)</a:t>
            </a:r>
            <a:endParaRPr b="0" i="0" sz="3000" u="none" cap="none" strike="noStrike">
              <a:solidFill>
                <a:schemeClr val="lt1"/>
              </a:solidFill>
              <a:latin typeface="Quicksand Medium"/>
              <a:ea typeface="Quicksand Medium"/>
              <a:cs typeface="Quicksand Medium"/>
              <a:sym typeface="Quicksand Medium"/>
            </a:endParaRPr>
          </a:p>
        </p:txBody>
      </p:sp>
      <p:sp>
        <p:nvSpPr>
          <p:cNvPr id="163" name="Google Shape;163;g3578b4ddf66_0_0"/>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7" name="Shape 167"/>
        <p:cNvGrpSpPr/>
        <p:nvPr/>
      </p:nvGrpSpPr>
      <p:grpSpPr>
        <a:xfrm>
          <a:off x="0" y="0"/>
          <a:ext cx="0" cy="0"/>
          <a:chOff x="0" y="0"/>
          <a:chExt cx="0" cy="0"/>
        </a:xfrm>
      </p:grpSpPr>
      <p:grpSp>
        <p:nvGrpSpPr>
          <p:cNvPr id="168" name="Google Shape;168;g323359fc758_0_21"/>
          <p:cNvGrpSpPr/>
          <p:nvPr/>
        </p:nvGrpSpPr>
        <p:grpSpPr>
          <a:xfrm>
            <a:off x="0" y="-216993"/>
            <a:ext cx="2922102" cy="10504504"/>
            <a:chOff x="0" y="-57150"/>
            <a:chExt cx="769602" cy="2766600"/>
          </a:xfrm>
        </p:grpSpPr>
        <p:sp>
          <p:nvSpPr>
            <p:cNvPr id="169" name="Google Shape;169;g323359fc758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g323359fc758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1" name="Google Shape;171;g323359fc758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2" name="Google Shape;172;g323359fc758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3" name="Google Shape;173;g323359fc758_0_21">
            <a:hlinkClick r:id="rId5"/>
          </p:cNvPr>
          <p:cNvPicPr preferRelativeResize="0"/>
          <p:nvPr/>
        </p:nvPicPr>
        <p:blipFill rotWithShape="1">
          <a:blip r:embed="rId6">
            <a:alphaModFix/>
          </a:blip>
          <a:srcRect b="0" l="0" r="0" t="0"/>
          <a:stretch/>
        </p:blipFill>
        <p:spPr>
          <a:xfrm>
            <a:off x="3387781" y="411248"/>
            <a:ext cx="11512433" cy="5124425"/>
          </a:xfrm>
          <a:prstGeom prst="rect">
            <a:avLst/>
          </a:prstGeom>
          <a:noFill/>
          <a:ln>
            <a:noFill/>
          </a:ln>
        </p:spPr>
      </p:pic>
      <p:sp>
        <p:nvSpPr>
          <p:cNvPr id="174" name="Google Shape;174;g323359fc758_0_21"/>
          <p:cNvSpPr txBox="1"/>
          <p:nvPr/>
        </p:nvSpPr>
        <p:spPr>
          <a:xfrm>
            <a:off x="15164501" y="411250"/>
            <a:ext cx="2922000" cy="375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The Preservation of the Sign Language</a:t>
            </a:r>
            <a:r>
              <a:rPr b="0" i="0" lang="en-US" sz="3400" u="none" cap="none" strike="noStrike">
                <a:solidFill>
                  <a:schemeClr val="lt1"/>
                </a:solidFill>
                <a:latin typeface="Quicksand Medium"/>
                <a:ea typeface="Quicksand Medium"/>
                <a:cs typeface="Quicksand Medium"/>
                <a:sym typeface="Quicksand Medium"/>
              </a:rPr>
              <a:t> (1913)</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t/>
            </a:r>
            <a:endParaRPr b="0" i="0" sz="20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rPr b="0" i="0" lang="en-US" sz="2100" u="none" cap="none" strike="noStrike">
                <a:solidFill>
                  <a:schemeClr val="lt1"/>
                </a:solidFill>
                <a:latin typeface="Quicksand Medium"/>
                <a:ea typeface="Quicksand Medium"/>
                <a:cs typeface="Quicksand Medium"/>
                <a:sym typeface="Quicksand Medium"/>
              </a:rPr>
              <a:t>(La preservazione della lingua dei segni)</a:t>
            </a:r>
            <a:endParaRPr b="0" i="0" sz="2100" u="none" cap="none" strike="noStrike">
              <a:solidFill>
                <a:schemeClr val="lt1"/>
              </a:solidFill>
              <a:latin typeface="Quicksand Medium"/>
              <a:ea typeface="Quicksand Medium"/>
              <a:cs typeface="Quicksand Medium"/>
              <a:sym typeface="Quicksand Medium"/>
            </a:endParaRPr>
          </a:p>
        </p:txBody>
      </p:sp>
      <p:sp>
        <p:nvSpPr>
          <p:cNvPr id="175" name="Google Shape;175;g323359fc758_0_21"/>
          <p:cNvSpPr txBox="1"/>
          <p:nvPr/>
        </p:nvSpPr>
        <p:spPr>
          <a:xfrm>
            <a:off x="3493425" y="7496313"/>
            <a:ext cx="140634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4200" u="none" cap="none" strike="noStrike">
                <a:solidFill>
                  <a:srgbClr val="F7F1D5"/>
                </a:solidFill>
                <a:latin typeface="Quicksand"/>
                <a:ea typeface="Quicksand"/>
                <a:cs typeface="Quicksand"/>
                <a:sym typeface="Quicksand"/>
              </a:rPr>
              <a:t>Film</a:t>
            </a:r>
            <a:r>
              <a:rPr b="1" i="0" lang="en-US" sz="3600" u="none" cap="none" strike="noStrike">
                <a:solidFill>
                  <a:schemeClr val="lt1"/>
                </a:solidFill>
                <a:latin typeface="Quicksand"/>
                <a:ea typeface="Quicksand"/>
                <a:cs typeface="Quicksand"/>
                <a:sym typeface="Quicksand"/>
              </a:rPr>
              <a:t> come strumento ideale e potente per le persone sorde, per celebrare e preservare il patrimonio della lingua dei segni.</a:t>
            </a:r>
            <a:endParaRPr b="1" i="0" sz="3600" u="none" cap="none" strike="noStrike">
              <a:solidFill>
                <a:schemeClr val="lt1"/>
              </a:solidFill>
              <a:latin typeface="Quicksand"/>
              <a:ea typeface="Quicksand"/>
              <a:cs typeface="Quicksand"/>
              <a:sym typeface="Quicksand"/>
            </a:endParaRPr>
          </a:p>
        </p:txBody>
      </p:sp>
      <p:sp>
        <p:nvSpPr>
          <p:cNvPr id="176" name="Google Shape;176;g323359fc758_0_21"/>
          <p:cNvSpPr txBox="1"/>
          <p:nvPr/>
        </p:nvSpPr>
        <p:spPr>
          <a:xfrm>
            <a:off x="3546225" y="5931025"/>
            <a:ext cx="140634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US" sz="3600" u="none" cap="none" strike="noStrike">
                <a:solidFill>
                  <a:schemeClr val="lt1"/>
                </a:solidFill>
                <a:latin typeface="Quicksand"/>
                <a:ea typeface="Quicksand"/>
                <a:cs typeface="Quicksand"/>
                <a:sym typeface="Quicksand"/>
              </a:rPr>
              <a:t>Questo film aveva l’obiettivo di </a:t>
            </a:r>
            <a:r>
              <a:rPr b="1" i="0" lang="en-US" sz="3600" u="none" cap="none" strike="noStrike">
                <a:solidFill>
                  <a:schemeClr val="lt1"/>
                </a:solidFill>
                <a:latin typeface="Quicksand"/>
                <a:ea typeface="Quicksand"/>
                <a:cs typeface="Quicksand"/>
                <a:sym typeface="Quicksand"/>
              </a:rPr>
              <a:t>difendere la lingua dei segni</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900"/>
              <a:buFont typeface="Arial"/>
              <a:buNone/>
            </a:pPr>
            <a:r>
              <a:rPr b="0" i="0" lang="en-US" sz="3600" u="none" cap="none" strike="noStrike">
                <a:solidFill>
                  <a:schemeClr val="lt1"/>
                </a:solidFill>
                <a:latin typeface="Quicksand"/>
                <a:ea typeface="Quicksand"/>
                <a:cs typeface="Quicksand"/>
                <a:sym typeface="Quicksand"/>
              </a:rPr>
              <a:t>in risposta all’ascesa dell’oralismo dopo il Congresso di Milano.</a:t>
            </a:r>
            <a:endParaRPr b="0" i="0" sz="3600" u="none" cap="none" strike="noStrike">
              <a:solidFill>
                <a:schemeClr val="lt1"/>
              </a:solidFill>
              <a:latin typeface="Quicksand"/>
              <a:ea typeface="Quicksand"/>
              <a:cs typeface="Quicksand"/>
              <a:sym typeface="Quicksand"/>
            </a:endParaRPr>
          </a:p>
        </p:txBody>
      </p:sp>
      <p:pic>
        <p:nvPicPr>
          <p:cNvPr descr="YouTube-icon.png" id="177" name="Google Shape;177;g323359fc758_0_21">
            <a:hlinkClick r:id="rId7"/>
          </p:cNvPr>
          <p:cNvPicPr preferRelativeResize="0"/>
          <p:nvPr/>
        </p:nvPicPr>
        <p:blipFill rotWithShape="1">
          <a:blip r:embed="rId8">
            <a:alphaModFix/>
          </a:blip>
          <a:srcRect b="0" l="0" r="0" t="0"/>
          <a:stretch/>
        </p:blipFill>
        <p:spPr>
          <a:xfrm>
            <a:off x="15974529" y="4099900"/>
            <a:ext cx="1085650" cy="1085600"/>
          </a:xfrm>
          <a:prstGeom prst="rect">
            <a:avLst/>
          </a:prstGeom>
          <a:noFill/>
          <a:ln>
            <a:noFill/>
          </a:ln>
        </p:spPr>
      </p:pic>
      <p:sp>
        <p:nvSpPr>
          <p:cNvPr id="178" name="Google Shape;178;g323359fc758_0_21"/>
          <p:cNvSpPr txBox="1"/>
          <p:nvPr/>
        </p:nvSpPr>
        <p:spPr>
          <a:xfrm>
            <a:off x="15327300" y="5020000"/>
            <a:ext cx="2499600" cy="63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2500" u="none" cap="none" strike="noStrike">
                <a:solidFill>
                  <a:schemeClr val="lt1"/>
                </a:solidFill>
                <a:latin typeface="Quicksand"/>
                <a:ea typeface="Quicksand"/>
                <a:cs typeface="Quicksand"/>
                <a:sym typeface="Quicksand"/>
              </a:rPr>
              <a:t>Video completo</a:t>
            </a:r>
            <a:endParaRPr b="0" i="0" sz="2500" u="none" cap="none" strike="noStrike">
              <a:solidFill>
                <a:schemeClr val="lt1"/>
              </a:solidFill>
              <a:latin typeface="Quicksand"/>
              <a:ea typeface="Quicksand"/>
              <a:cs typeface="Quicksand"/>
              <a:sym typeface="Quicksand"/>
            </a:endParaRPr>
          </a:p>
        </p:txBody>
      </p:sp>
      <p:sp>
        <p:nvSpPr>
          <p:cNvPr id="179" name="Google Shape;179;g323359fc758_0_21"/>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3" name="Shape 183"/>
        <p:cNvGrpSpPr/>
        <p:nvPr/>
      </p:nvGrpSpPr>
      <p:grpSpPr>
        <a:xfrm>
          <a:off x="0" y="0"/>
          <a:ext cx="0" cy="0"/>
          <a:chOff x="0" y="0"/>
          <a:chExt cx="0" cy="0"/>
        </a:xfrm>
      </p:grpSpPr>
      <p:grpSp>
        <p:nvGrpSpPr>
          <p:cNvPr id="184" name="Google Shape;184;g32764944dc3_0_0"/>
          <p:cNvGrpSpPr/>
          <p:nvPr/>
        </p:nvGrpSpPr>
        <p:grpSpPr>
          <a:xfrm>
            <a:off x="0" y="-216993"/>
            <a:ext cx="2922102" cy="10504504"/>
            <a:chOff x="0" y="-57150"/>
            <a:chExt cx="769602" cy="2766600"/>
          </a:xfrm>
        </p:grpSpPr>
        <p:sp>
          <p:nvSpPr>
            <p:cNvPr id="185" name="Google Shape;185;g32764944dc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2764944dc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7" name="Google Shape;187;g32764944dc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g32764944dc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2764944dc3_0_0"/>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Cinema Muto </a:t>
            </a:r>
            <a:r>
              <a:rPr b="1" i="0" lang="en-US" sz="5000" u="none" cap="none" strike="noStrike">
                <a:solidFill>
                  <a:schemeClr val="lt1"/>
                </a:solidFill>
                <a:latin typeface="Quicksand"/>
                <a:ea typeface="Quicksand"/>
                <a:cs typeface="Quicksand"/>
                <a:sym typeface="Quicksand"/>
              </a:rPr>
              <a:t>(Anni 1910–1920)</a:t>
            </a:r>
            <a:endParaRPr b="1" i="0" sz="3000" u="none" cap="none" strike="noStrike">
              <a:solidFill>
                <a:schemeClr val="dk1"/>
              </a:solidFill>
              <a:latin typeface="Arial"/>
              <a:ea typeface="Arial"/>
              <a:cs typeface="Arial"/>
              <a:sym typeface="Arial"/>
            </a:endParaRPr>
          </a:p>
        </p:txBody>
      </p:sp>
      <p:sp>
        <p:nvSpPr>
          <p:cNvPr id="190" name="Google Shape;190;g32764944dc3_0_0"/>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91" name="Google Shape;191;g32764944dc3_0_0"/>
          <p:cNvPicPr preferRelativeResize="0"/>
          <p:nvPr/>
        </p:nvPicPr>
        <p:blipFill rotWithShape="1">
          <a:blip r:embed="rId5">
            <a:alphaModFix/>
          </a:blip>
          <a:srcRect b="2371" l="0" r="1602" t="0"/>
          <a:stretch/>
        </p:blipFill>
        <p:spPr>
          <a:xfrm>
            <a:off x="3362750" y="5025850"/>
            <a:ext cx="5968799" cy="4461000"/>
          </a:xfrm>
          <a:prstGeom prst="rect">
            <a:avLst/>
          </a:prstGeom>
          <a:noFill/>
          <a:ln>
            <a:noFill/>
          </a:ln>
        </p:spPr>
      </p:pic>
      <p:sp>
        <p:nvSpPr>
          <p:cNvPr id="192" name="Google Shape;192;g32764944dc3_0_0"/>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Era un pittore sordo specializzato in paesaggi, collaborò con Charlie Chaplin e apparve in alcuni suoi film tra il 1918 e il 1931.</a:t>
            </a:r>
            <a:endParaRPr b="0" i="0" sz="3400" u="none" cap="none" strike="noStrike">
              <a:solidFill>
                <a:schemeClr val="lt1"/>
              </a:solidFill>
              <a:latin typeface="Quicksand Medium"/>
              <a:ea typeface="Quicksand Medium"/>
              <a:cs typeface="Quicksand Medium"/>
              <a:sym typeface="Quicksand Medium"/>
            </a:endParaRPr>
          </a:p>
        </p:txBody>
      </p:sp>
      <p:sp>
        <p:nvSpPr>
          <p:cNvPr id="193" name="Google Shape;193;g32764944dc3_0_0"/>
          <p:cNvSpPr txBox="1"/>
          <p:nvPr/>
        </p:nvSpPr>
        <p:spPr>
          <a:xfrm>
            <a:off x="3484550" y="1931225"/>
            <a:ext cx="14355900" cy="1754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400" u="none" cap="none" strike="noStrike">
                <a:solidFill>
                  <a:schemeClr val="lt1"/>
                </a:solidFill>
                <a:latin typeface="Quicksand Medium"/>
                <a:ea typeface="Quicksand Medium"/>
                <a:cs typeface="Quicksand Medium"/>
                <a:sym typeface="Quicksand Medium"/>
              </a:rPr>
              <a:t>Durante l’era del cinema muto, si aprirono nuove opportunità professionali per gli artisti sordi, grazie alle loro abilità espressive visive.</a:t>
            </a:r>
            <a:endParaRPr b="0" i="0" sz="3400" u="none" cap="none" strike="noStrike">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3663938"/>
            <a:ext cx="139671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400" u="none" cap="none" strike="noStrike">
                <a:solidFill>
                  <a:schemeClr val="lt1"/>
                </a:solidFill>
                <a:latin typeface="Quicksand Medium"/>
                <a:ea typeface="Quicksand Medium"/>
                <a:cs typeface="Quicksand Medium"/>
                <a:sym typeface="Quicksand Medium"/>
              </a:rPr>
              <a:t>Spesso recitavano nei film, interpretando anche personaggi udenti, e talvolta lavoravano al fianco di registi di fama mondiale.</a:t>
            </a:r>
            <a:endParaRPr b="0" i="0" sz="3400" u="none" cap="none" strike="noStrike">
              <a:solidFill>
                <a:schemeClr val="lt1"/>
              </a:solidFill>
              <a:latin typeface="Quicksand Medium"/>
              <a:ea typeface="Quicksand Medium"/>
              <a:cs typeface="Quicksand Medium"/>
              <a:sym typeface="Quicksand Medium"/>
            </a:endParaRPr>
          </a:p>
        </p:txBody>
      </p:sp>
      <p:sp>
        <p:nvSpPr>
          <p:cNvPr id="195" name="Google Shape;195;g32764944dc3_0_0"/>
          <p:cNvSpPr txBox="1"/>
          <p:nvPr/>
        </p:nvSpPr>
        <p:spPr>
          <a:xfrm>
            <a:off x="3362750" y="9507152"/>
            <a:ext cx="5968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"Chaplin Talking on His Hand to Redmond" </a:t>
            </a:r>
            <a:br>
              <a:rPr b="0" i="0" lang="en-US" sz="1800" u="none" cap="none" strike="noStrike">
                <a:solidFill>
                  <a:schemeClr val="lt1"/>
                </a:solidFill>
                <a:latin typeface="Quicksand"/>
                <a:ea typeface="Quicksand"/>
                <a:cs typeface="Quicksand"/>
                <a:sym typeface="Quicksand"/>
              </a:rPr>
            </a:br>
            <a:r>
              <a:rPr b="0" i="0" lang="en-US" sz="1800" u="none" cap="none" strike="noStrike">
                <a:solidFill>
                  <a:schemeClr val="lt1"/>
                </a:solidFill>
                <a:latin typeface="Quicksand"/>
                <a:ea typeface="Quicksand"/>
                <a:cs typeface="Quicksand"/>
                <a:sym typeface="Quicksand"/>
              </a:rPr>
              <a:t>su </a:t>
            </a:r>
            <a:r>
              <a:rPr b="0" i="1" lang="en-US" sz="1800" u="none" cap="none" strike="noStrike">
                <a:solidFill>
                  <a:schemeClr val="lt1"/>
                </a:solidFill>
                <a:latin typeface="Quicksand"/>
                <a:ea typeface="Quicksand"/>
                <a:cs typeface="Quicksand"/>
                <a:sym typeface="Quicksand"/>
              </a:rPr>
              <a:t>The Silent Worker</a:t>
            </a:r>
            <a:r>
              <a:rPr b="0" i="0" lang="en-US" sz="1800" u="none" cap="none" strike="noStrike">
                <a:solidFill>
                  <a:schemeClr val="lt1"/>
                </a:solidFill>
                <a:latin typeface="Quicksand"/>
                <a:ea typeface="Quicksand"/>
                <a:cs typeface="Quicksand"/>
                <a:sym typeface="Quicksand"/>
              </a:rPr>
              <a:t>, 1918, Vol 30, N. 9, P. 154</a:t>
            </a:r>
            <a:endParaRPr b="0" i="0" sz="2200" u="none" cap="none" strike="noStrike">
              <a:solidFill>
                <a:schemeClr val="lt1"/>
              </a:solidFill>
              <a:latin typeface="Quicksand"/>
              <a:ea typeface="Quicksand"/>
              <a:cs typeface="Quicksand"/>
              <a:sym typeface="Quicksand"/>
            </a:endParaRPr>
          </a:p>
        </p:txBody>
      </p:sp>
      <p:sp>
        <p:nvSpPr>
          <p:cNvPr id="196" name="Google Shape;196;g32764944dc3_0_0"/>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0" name="Shape 200"/>
        <p:cNvGrpSpPr/>
        <p:nvPr/>
      </p:nvGrpSpPr>
      <p:grpSpPr>
        <a:xfrm>
          <a:off x="0" y="0"/>
          <a:ext cx="0" cy="0"/>
          <a:chOff x="0" y="0"/>
          <a:chExt cx="0" cy="0"/>
        </a:xfrm>
      </p:grpSpPr>
      <p:grpSp>
        <p:nvGrpSpPr>
          <p:cNvPr id="201" name="Google Shape;201;g32764944dc3_0_35"/>
          <p:cNvGrpSpPr/>
          <p:nvPr/>
        </p:nvGrpSpPr>
        <p:grpSpPr>
          <a:xfrm>
            <a:off x="0" y="-216993"/>
            <a:ext cx="2922102" cy="10504504"/>
            <a:chOff x="0" y="-57150"/>
            <a:chExt cx="769602" cy="2766600"/>
          </a:xfrm>
        </p:grpSpPr>
        <p:sp>
          <p:nvSpPr>
            <p:cNvPr id="202" name="Google Shape;202;g32764944dc3_0_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2764944dc3_0_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4" name="Google Shape;204;g32764944dc3_0_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2764944dc3_0_35"/>
          <p:cNvSpPr txBox="1"/>
          <p:nvPr/>
        </p:nvSpPr>
        <p:spPr>
          <a:xfrm>
            <a:off x="10698400" y="4911250"/>
            <a:ext cx="7277100" cy="350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600" u="none" cap="none" strike="noStrike">
                <a:solidFill>
                  <a:schemeClr val="lt1"/>
                </a:solidFill>
                <a:latin typeface="Quicksand Medium"/>
                <a:ea typeface="Quicksand Medium"/>
                <a:cs typeface="Quicksand Medium"/>
                <a:sym typeface="Quicksand Medium"/>
              </a:rPr>
              <a:t>Tra il 1927 e il 1930, il sonoro fu introdotto nel cinema, segnando un cambiamento rivoluzionario che trasformò profondamente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il modo in cui i film venivano realizzati e vissuti.</a:t>
            </a:r>
            <a:endParaRPr b="0" i="0" sz="3600" u="none" cap="none" strike="noStrike">
              <a:solidFill>
                <a:schemeClr val="lt1"/>
              </a:solidFill>
              <a:latin typeface="Quicksand Medium"/>
              <a:ea typeface="Quicksand Medium"/>
              <a:cs typeface="Quicksand Medium"/>
              <a:sym typeface="Quicksand Medium"/>
            </a:endParaRPr>
          </a:p>
        </p:txBody>
      </p:sp>
      <p:sp>
        <p:nvSpPr>
          <p:cNvPr id="206" name="Google Shape;206;g32764944dc3_0_35"/>
          <p:cNvSpPr txBox="1"/>
          <p:nvPr/>
        </p:nvSpPr>
        <p:spPr>
          <a:xfrm>
            <a:off x="3499250" y="473700"/>
            <a:ext cx="13625100" cy="215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6000"/>
              <a:buFont typeface="Arial"/>
              <a:buNone/>
            </a:pPr>
            <a:r>
              <a:rPr b="0" i="0" lang="en-US" sz="6400" u="none" cap="none" strike="noStrike">
                <a:solidFill>
                  <a:schemeClr val="lt1"/>
                </a:solidFill>
                <a:latin typeface="Anton"/>
                <a:ea typeface="Anton"/>
                <a:cs typeface="Anton"/>
                <a:sym typeface="Anton"/>
              </a:rPr>
              <a:t>L’avvento della tecnologia del suono</a:t>
            </a:r>
            <a:endParaRPr b="0" i="0" sz="64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chemeClr val="dk1"/>
              </a:buClr>
              <a:buSzPts val="6000"/>
              <a:buFont typeface="Arial"/>
              <a:buNone/>
            </a:pPr>
            <a:r>
              <a:rPr b="0" i="0" lang="en-US" sz="6400" u="none" cap="none" strike="noStrike">
                <a:solidFill>
                  <a:schemeClr val="lt1"/>
                </a:solidFill>
                <a:latin typeface="Anton"/>
                <a:ea typeface="Anton"/>
                <a:cs typeface="Anton"/>
                <a:sym typeface="Anton"/>
              </a:rPr>
              <a:t>Ascesa dei “film parlati” (o “talkies”)</a:t>
            </a:r>
            <a:endParaRPr b="0" i="0" sz="6400" u="none" cap="none" strike="noStrike">
              <a:solidFill>
                <a:schemeClr val="lt1"/>
              </a:solidFill>
              <a:latin typeface="Anton"/>
              <a:ea typeface="Anton"/>
              <a:cs typeface="Anton"/>
              <a:sym typeface="Anton"/>
            </a:endParaRPr>
          </a:p>
        </p:txBody>
      </p:sp>
      <p:sp>
        <p:nvSpPr>
          <p:cNvPr id="207" name="Google Shape;207;g32764944dc3_0_35"/>
          <p:cNvSpPr txBox="1"/>
          <p:nvPr/>
        </p:nvSpPr>
        <p:spPr>
          <a:xfrm>
            <a:off x="3499250" y="8856200"/>
            <a:ext cx="136251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Le persone sorde non erano più considerate adeguate.</a:t>
            </a:r>
            <a:endParaRPr b="1" i="0" sz="3800" u="none" cap="none" strike="noStrike">
              <a:solidFill>
                <a:schemeClr val="lt1"/>
              </a:solidFill>
              <a:latin typeface="Quicksand"/>
              <a:ea typeface="Quicksand"/>
              <a:cs typeface="Quicksand"/>
              <a:sym typeface="Quicksand"/>
            </a:endParaRPr>
          </a:p>
        </p:txBody>
      </p:sp>
      <p:sp>
        <p:nvSpPr>
          <p:cNvPr id="208" name="Google Shape;208;g32764944dc3_0_35"/>
          <p:cNvSpPr txBox="1"/>
          <p:nvPr/>
        </p:nvSpPr>
        <p:spPr>
          <a:xfrm>
            <a:off x="11080475" y="2857200"/>
            <a:ext cx="5922300" cy="18471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1" i="0" lang="en-US" sz="3600" u="none" cap="none" strike="noStrike">
                <a:solidFill>
                  <a:schemeClr val="dk1"/>
                </a:solidFill>
                <a:latin typeface="Quicksand"/>
                <a:ea typeface="Quicksand"/>
                <a:cs typeface="Quicksand"/>
                <a:sym typeface="Quicksand"/>
              </a:rPr>
              <a:t>Un cambiamento radicale</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nel concetto stesso </a:t>
            </a:r>
            <a:br>
              <a:rPr b="1" i="0" lang="en-US" sz="3600" u="none" cap="none" strike="noStrike">
                <a:solidFill>
                  <a:schemeClr val="dk1"/>
                </a:solidFill>
                <a:latin typeface="Quicksand"/>
                <a:ea typeface="Quicksand"/>
                <a:cs typeface="Quicksand"/>
                <a:sym typeface="Quicksand"/>
              </a:rPr>
            </a:br>
            <a:r>
              <a:rPr b="1" i="0" lang="en-US" sz="3600" u="none" cap="none" strike="noStrike">
                <a:solidFill>
                  <a:schemeClr val="dk1"/>
                </a:solidFill>
                <a:latin typeface="Quicksand"/>
                <a:ea typeface="Quicksand"/>
                <a:cs typeface="Quicksand"/>
                <a:sym typeface="Quicksand"/>
              </a:rPr>
              <a:t>di cinema.</a:t>
            </a:r>
            <a:endParaRPr b="1" i="0" sz="3600" u="none" cap="none" strike="noStrike">
              <a:solidFill>
                <a:schemeClr val="dk1"/>
              </a:solidFill>
              <a:latin typeface="Quicksand"/>
              <a:ea typeface="Quicksand"/>
              <a:cs typeface="Quicksand"/>
              <a:sym typeface="Quicksand"/>
            </a:endParaRPr>
          </a:p>
        </p:txBody>
      </p:sp>
      <p:sp>
        <p:nvSpPr>
          <p:cNvPr id="209" name="Google Shape;209;g32764944dc3_0_35"/>
          <p:cNvSpPr txBox="1"/>
          <p:nvPr/>
        </p:nvSpPr>
        <p:spPr>
          <a:xfrm>
            <a:off x="3499250" y="8220550"/>
            <a:ext cx="41856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Don Juan opening at Warners' Theatre © Wikipedia</a:t>
            </a:r>
            <a:endParaRPr b="0" i="0" sz="1700" u="none" cap="none" strike="noStrike">
              <a:solidFill>
                <a:schemeClr val="lt1"/>
              </a:solidFill>
              <a:latin typeface="Quicksand"/>
              <a:ea typeface="Quicksand"/>
              <a:cs typeface="Quicksand"/>
              <a:sym typeface="Quicksand"/>
            </a:endParaRPr>
          </a:p>
        </p:txBody>
      </p:sp>
      <p:pic>
        <p:nvPicPr>
          <p:cNvPr id="210" name="Google Shape;210;g32764944dc3_0_35" title="opening talkies movie.jpg"/>
          <p:cNvPicPr preferRelativeResize="0"/>
          <p:nvPr/>
        </p:nvPicPr>
        <p:blipFill rotWithShape="1">
          <a:blip r:embed="rId4">
            <a:alphaModFix/>
          </a:blip>
          <a:srcRect b="0" l="0" r="0" t="0"/>
          <a:stretch/>
        </p:blipFill>
        <p:spPr>
          <a:xfrm>
            <a:off x="3499250" y="2976775"/>
            <a:ext cx="6775224" cy="5167401"/>
          </a:xfrm>
          <a:prstGeom prst="rect">
            <a:avLst/>
          </a:prstGeom>
          <a:noFill/>
          <a:ln>
            <a:noFill/>
          </a:ln>
        </p:spPr>
      </p:pic>
      <p:sp>
        <p:nvSpPr>
          <p:cNvPr id="211" name="Google Shape;211;g32764944dc3_0_35"/>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g32764944dc3_0_35"/>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6" name="Shape 216"/>
        <p:cNvGrpSpPr/>
        <p:nvPr/>
      </p:nvGrpSpPr>
      <p:grpSpPr>
        <a:xfrm>
          <a:off x="0" y="0"/>
          <a:ext cx="0" cy="0"/>
          <a:chOff x="0" y="0"/>
          <a:chExt cx="0" cy="0"/>
        </a:xfrm>
      </p:grpSpPr>
      <p:grpSp>
        <p:nvGrpSpPr>
          <p:cNvPr id="217" name="Google Shape;217;g32764944dc3_0_88"/>
          <p:cNvGrpSpPr/>
          <p:nvPr/>
        </p:nvGrpSpPr>
        <p:grpSpPr>
          <a:xfrm>
            <a:off x="0" y="-216993"/>
            <a:ext cx="2922102" cy="10504504"/>
            <a:chOff x="0" y="-57150"/>
            <a:chExt cx="769602" cy="2766600"/>
          </a:xfrm>
        </p:grpSpPr>
        <p:sp>
          <p:nvSpPr>
            <p:cNvPr id="218" name="Google Shape;218;g32764944dc3_0_8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2764944dc3_0_8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g32764944dc3_0_8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2764944dc3_0_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2764944dc3_0_88"/>
          <p:cNvSpPr txBox="1"/>
          <p:nvPr/>
        </p:nvSpPr>
        <p:spPr>
          <a:xfrm>
            <a:off x="3580400" y="7338263"/>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4000" u="none" cap="none" strike="noStrike">
                <a:solidFill>
                  <a:schemeClr val="lt1"/>
                </a:solidFill>
                <a:latin typeface="Quicksand Medium"/>
                <a:ea typeface="Quicksand Medium"/>
                <a:cs typeface="Quicksand Medium"/>
                <a:sym typeface="Quicksand Medium"/>
              </a:rPr>
              <a:t>A partire dagli anni ’20, sviluppo delle prime troupe cinematografiche sorde in Europa.</a:t>
            </a:r>
            <a:endParaRPr b="0" i="0" sz="4000" u="none" cap="none" strike="noStrike">
              <a:solidFill>
                <a:schemeClr val="lt1"/>
              </a:solidFill>
              <a:latin typeface="Quicksand Medium"/>
              <a:ea typeface="Quicksand Medium"/>
              <a:cs typeface="Quicksand Medium"/>
              <a:sym typeface="Quicksand Medium"/>
            </a:endParaRPr>
          </a:p>
        </p:txBody>
      </p:sp>
      <p:sp>
        <p:nvSpPr>
          <p:cNvPr id="223" name="Google Shape;223;g32764944dc3_0_88"/>
          <p:cNvSpPr txBox="1"/>
          <p:nvPr/>
        </p:nvSpPr>
        <p:spPr>
          <a:xfrm>
            <a:off x="3354100" y="904650"/>
            <a:ext cx="6111000" cy="5199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4000"/>
              <a:buFont typeface="Arial"/>
              <a:buNone/>
            </a:pPr>
            <a:r>
              <a:rPr b="0" i="0" lang="en-US" sz="3600" u="none" cap="none" strike="noStrike">
                <a:solidFill>
                  <a:schemeClr val="lt1"/>
                </a:solidFill>
                <a:latin typeface="Quicksand Medium"/>
                <a:ea typeface="Quicksand Medium"/>
                <a:cs typeface="Quicksand Medium"/>
                <a:sym typeface="Quicksand Medium"/>
              </a:rPr>
              <a:t>Alcune persone sorde iniziarono a usare cineprese personali per documentare la vita quotidiana nella comunità Sorda e per sperimentare con la narrazione cinematografica.</a:t>
            </a:r>
            <a:endParaRPr b="0" i="0" sz="3600" u="none" cap="none" strike="noStrike">
              <a:solidFill>
                <a:schemeClr val="lt1"/>
              </a:solidFill>
              <a:latin typeface="Arial"/>
              <a:ea typeface="Arial"/>
              <a:cs typeface="Arial"/>
              <a:sym typeface="Arial"/>
            </a:endParaRPr>
          </a:p>
        </p:txBody>
      </p:sp>
      <p:pic>
        <p:nvPicPr>
          <p:cNvPr id="224" name="Google Shape;224;g32764944dc3_0_88" title="Excerpt from &quot;Charles Krauel: Profile of a Deaf Filmmaker&quot;, by Dr. Ted Supalla.">
            <a:hlinkClick r:id="rId5"/>
          </p:cNvPr>
          <p:cNvPicPr preferRelativeResize="0"/>
          <p:nvPr/>
        </p:nvPicPr>
        <p:blipFill rotWithShape="1">
          <a:blip r:embed="rId6">
            <a:alphaModFix/>
          </a:blip>
          <a:srcRect b="0" l="0" r="0" t="0"/>
          <a:stretch/>
        </p:blipFill>
        <p:spPr>
          <a:xfrm>
            <a:off x="9600050" y="1057050"/>
            <a:ext cx="8293225" cy="4664950"/>
          </a:xfrm>
          <a:prstGeom prst="rect">
            <a:avLst/>
          </a:prstGeom>
          <a:noFill/>
          <a:ln>
            <a:noFill/>
          </a:ln>
        </p:spPr>
      </p:pic>
      <p:sp>
        <p:nvSpPr>
          <p:cNvPr id="225" name="Google Shape;225;g32764944dc3_0_88"/>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lt1"/>
                </a:solidFill>
                <a:latin typeface="Quicksand Medium"/>
                <a:ea typeface="Quicksand Medium"/>
                <a:cs typeface="Quicksand Medium"/>
                <a:sym typeface="Quicksand Medium"/>
              </a:rPr>
              <a:t>Estratto da "Charles Krauel: Profile of a Deaf Filmmaker", by Dr. Ted Supalla. </a:t>
            </a:r>
            <a:r>
              <a:rPr b="0" i="0" lang="en-US" sz="2200" u="sng" cap="none" strike="noStrike">
                <a:solidFill>
                  <a:srgbClr val="F7F1D5"/>
                </a:solidFill>
                <a:latin typeface="Quicksand Medium"/>
                <a:ea typeface="Quicksand Medium"/>
                <a:cs typeface="Quicksand Medium"/>
                <a:sym typeface="Quicksand Medium"/>
                <a:hlinkClick r:id="rId7">
                  <a:extLst>
                    <a:ext uri="{A12FA001-AC4F-418D-AE19-62706E023703}">
                      <ahyp:hlinkClr val="tx"/>
                    </a:ext>
                  </a:extLst>
                </a:hlinkClick>
              </a:rPr>
              <a:t>The HeART of Deaf Culture</a:t>
            </a:r>
            <a:endParaRPr b="0" i="0" sz="2200" u="none" cap="none" strike="noStrike">
              <a:solidFill>
                <a:srgbClr val="F7F1D5"/>
              </a:solidFill>
              <a:latin typeface="Quicksand Medium"/>
              <a:ea typeface="Quicksand Medium"/>
              <a:cs typeface="Quicksand Medium"/>
              <a:sym typeface="Quicksand Medium"/>
            </a:endParaRPr>
          </a:p>
        </p:txBody>
      </p:sp>
      <p:sp>
        <p:nvSpPr>
          <p:cNvPr id="226" name="Google Shape;226;g32764944dc3_0_88"/>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0" name="Shape 230"/>
        <p:cNvGrpSpPr/>
        <p:nvPr/>
      </p:nvGrpSpPr>
      <p:grpSpPr>
        <a:xfrm>
          <a:off x="0" y="0"/>
          <a:ext cx="0" cy="0"/>
          <a:chOff x="0" y="0"/>
          <a:chExt cx="0" cy="0"/>
        </a:xfrm>
      </p:grpSpPr>
      <p:grpSp>
        <p:nvGrpSpPr>
          <p:cNvPr id="231" name="Google Shape;231;g323359fc758_0_66"/>
          <p:cNvGrpSpPr/>
          <p:nvPr/>
        </p:nvGrpSpPr>
        <p:grpSpPr>
          <a:xfrm>
            <a:off x="0" y="-216993"/>
            <a:ext cx="2922102" cy="10504504"/>
            <a:chOff x="0" y="-57150"/>
            <a:chExt cx="769602" cy="2766600"/>
          </a:xfrm>
        </p:grpSpPr>
        <p:sp>
          <p:nvSpPr>
            <p:cNvPr id="232" name="Google Shape;232;g323359fc758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23359fc758_0_6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4" name="Google Shape;234;g323359fc758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23359fc758_0_66"/>
          <p:cNvSpPr txBox="1"/>
          <p:nvPr/>
        </p:nvSpPr>
        <p:spPr>
          <a:xfrm>
            <a:off x="7645700" y="4429563"/>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en-US" sz="4600" u="none" cap="none" strike="noStrike">
                <a:solidFill>
                  <a:srgbClr val="5AC7CC"/>
                </a:solidFill>
                <a:latin typeface="Anton"/>
                <a:ea typeface="Anton"/>
                <a:cs typeface="Anton"/>
                <a:sym typeface="Anton"/>
              </a:rPr>
              <a:t>Ernest Marshall</a:t>
            </a:r>
            <a:r>
              <a:rPr b="0" i="0" lang="en-US" sz="3400" u="none" cap="none" strike="noStrike">
                <a:solidFill>
                  <a:srgbClr val="5AC7CC"/>
                </a:solidFill>
                <a:latin typeface="Anton"/>
                <a:ea typeface="Anton"/>
                <a:cs typeface="Anton"/>
                <a:sym typeface="Anton"/>
              </a:rPr>
              <a:t> (1910-1999)</a:t>
            </a:r>
            <a:endParaRPr b="0" i="0" sz="3400" u="none" cap="none" strike="noStrike">
              <a:solidFill>
                <a:srgbClr val="5AC7CC"/>
              </a:solidFill>
              <a:latin typeface="Anton"/>
              <a:ea typeface="Anton"/>
              <a:cs typeface="Anton"/>
              <a:sym typeface="Anton"/>
            </a:endParaRPr>
          </a:p>
        </p:txBody>
      </p:sp>
      <p:pic>
        <p:nvPicPr>
          <p:cNvPr id="236" name="Google Shape;236;g323359fc758_0_66"/>
          <p:cNvPicPr preferRelativeResize="0"/>
          <p:nvPr/>
        </p:nvPicPr>
        <p:blipFill rotWithShape="1">
          <a:blip r:embed="rId4">
            <a:alphaModFix/>
          </a:blip>
          <a:srcRect b="17810" l="0" r="0" t="0"/>
          <a:stretch/>
        </p:blipFill>
        <p:spPr>
          <a:xfrm>
            <a:off x="13358250" y="803375"/>
            <a:ext cx="4467300" cy="2750400"/>
          </a:xfrm>
          <a:prstGeom prst="roundRect">
            <a:avLst>
              <a:gd fmla="val 0" name="adj"/>
            </a:avLst>
          </a:prstGeom>
          <a:noFill/>
          <a:ln>
            <a:noFill/>
          </a:ln>
        </p:spPr>
      </p:pic>
      <p:sp>
        <p:nvSpPr>
          <p:cNvPr id="237" name="Google Shape;237;g323359fc758_0_66"/>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Arial"/>
              <a:buChar char="●"/>
            </a:pPr>
            <a:r>
              <a:rPr b="1" i="0" lang="en-US" sz="2800" u="none" cap="none" strike="noStrike">
                <a:solidFill>
                  <a:schemeClr val="lt1"/>
                </a:solidFill>
                <a:latin typeface="Quicksand"/>
                <a:ea typeface="Quicksand"/>
                <a:cs typeface="Quicksand"/>
                <a:sym typeface="Quicksand"/>
              </a:rPr>
              <a:t>Documentò la vita sociale delle persone sorde a partire dal 1925</a:t>
            </a:r>
            <a:r>
              <a:rPr b="0" i="0" lang="en-US" sz="2800" u="none" cap="none" strike="noStrike">
                <a:solidFill>
                  <a:schemeClr val="lt1"/>
                </a:solidFill>
                <a:latin typeface="Quicksand Medium"/>
                <a:ea typeface="Quicksand Medium"/>
                <a:cs typeface="Quicksand Medium"/>
                <a:sym typeface="Quicksand Medium"/>
              </a:rPr>
              <a:t>, per oltre 50 anni.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Obiettivo</a:t>
            </a:r>
            <a:r>
              <a:rPr b="0" i="0" lang="en-US" sz="2800" u="none" cap="none" strike="noStrike">
                <a:solidFill>
                  <a:schemeClr val="lt1"/>
                </a:solidFill>
                <a:latin typeface="Quicksand Medium"/>
                <a:ea typeface="Quicksand Medium"/>
                <a:cs typeface="Quicksand Medium"/>
                <a:sym typeface="Quicksand Medium"/>
              </a:rPr>
              <a:t>: creare un ritratto della comunità sorda e preservarne la cultura, la lingua e la vita sociale.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Altri club per sordi negli Stati Uniti seguirono il suo esempio.</a:t>
            </a:r>
            <a:endParaRPr b="0" i="0" sz="2800" u="none" cap="none" strike="noStrike">
              <a:solidFill>
                <a:schemeClr val="lt1"/>
              </a:solidFill>
              <a:latin typeface="Quicksand"/>
              <a:ea typeface="Quicksand"/>
              <a:cs typeface="Quicksand"/>
              <a:sym typeface="Quicksand"/>
            </a:endParaRPr>
          </a:p>
        </p:txBody>
      </p:sp>
      <p:sp>
        <p:nvSpPr>
          <p:cNvPr id="238" name="Google Shape;238;g323359fc758_0_66"/>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4600" u="none" cap="none" strike="noStrike">
                <a:solidFill>
                  <a:srgbClr val="5AC7CC"/>
                </a:solidFill>
                <a:latin typeface="Anton"/>
                <a:ea typeface="Anton"/>
                <a:cs typeface="Anton"/>
                <a:sym typeface="Anton"/>
              </a:rPr>
              <a:t>Charles Krauel</a:t>
            </a:r>
            <a:r>
              <a:rPr b="0" i="0" lang="en-US" sz="3400" u="none" cap="none" strike="noStrike">
                <a:solidFill>
                  <a:srgbClr val="5AC7CC"/>
                </a:solidFill>
                <a:latin typeface="Anton"/>
                <a:ea typeface="Anton"/>
                <a:cs typeface="Anton"/>
                <a:sym typeface="Anton"/>
              </a:rPr>
              <a:t> (1982-1990)</a:t>
            </a:r>
            <a:endParaRPr b="0" i="0" sz="3400" u="none" cap="none" strike="noStrike">
              <a:solidFill>
                <a:srgbClr val="5AC7CC"/>
              </a:solidFill>
              <a:latin typeface="Anton"/>
              <a:ea typeface="Anton"/>
              <a:cs typeface="Anton"/>
              <a:sym typeface="Anton"/>
            </a:endParaRPr>
          </a:p>
        </p:txBody>
      </p:sp>
      <p:sp>
        <p:nvSpPr>
          <p:cNvPr id="239" name="Google Shape;239;g323359fc758_0_66"/>
          <p:cNvSpPr txBox="1"/>
          <p:nvPr/>
        </p:nvSpPr>
        <p:spPr>
          <a:xfrm>
            <a:off x="7572250" y="5268500"/>
            <a:ext cx="10090500" cy="48795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Primo regista sordo</a:t>
            </a:r>
            <a:r>
              <a:rPr b="0" i="0" lang="en-US" sz="2800" u="none" cap="none" strike="noStrike">
                <a:solidFill>
                  <a:schemeClr val="lt1"/>
                </a:solidFill>
                <a:latin typeface="Quicksand Medium"/>
                <a:ea typeface="Quicksand Medium"/>
                <a:cs typeface="Quicksand Medium"/>
                <a:sym typeface="Quicksand Medium"/>
              </a:rPr>
              <a:t> ad avere una troupe composta da persone e attori sordi.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Ha messo in scena talentuosi attori sordi usando l’ASL, </a:t>
            </a:r>
            <a:r>
              <a:rPr b="0" i="0" lang="en-US" sz="2800" u="none" cap="none" strike="noStrike">
                <a:solidFill>
                  <a:schemeClr val="lt1"/>
                </a:solidFill>
                <a:latin typeface="Quicksand Medium"/>
                <a:ea typeface="Quicksand Medium"/>
                <a:cs typeface="Quicksand Medium"/>
                <a:sym typeface="Quicksand Medium"/>
              </a:rPr>
              <a:t>prima ancora che fosse ufficialmente riconosciuta come lingua.</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Tra il 1937 e il 1962, ha prodotto 7 lungometraggi e 4 cortometraggi, tutti a sue spese, dirigendo la maggior parte di essi.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100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Ha ottenuto successo all’interno della comunità sorda,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ma è rimasto invisibile al mondo udente.</a:t>
            </a:r>
            <a:endParaRPr b="0" i="0" sz="2800" u="none" cap="none" strike="noStrike">
              <a:solidFill>
                <a:schemeClr val="lt1"/>
              </a:solidFill>
              <a:latin typeface="Quicksand Medium"/>
              <a:ea typeface="Quicksand Medium"/>
              <a:cs typeface="Quicksand Medium"/>
              <a:sym typeface="Quicksand Medium"/>
            </a:endParaRPr>
          </a:p>
        </p:txBody>
      </p:sp>
      <p:sp>
        <p:nvSpPr>
          <p:cNvPr id="240" name="Google Shape;240;g323359fc758_0_66">
            <a:hlinkClick r:id="rId5"/>
          </p:cNvPr>
          <p:cNvSpPr txBox="1"/>
          <p:nvPr/>
        </p:nvSpPr>
        <p:spPr>
          <a:xfrm>
            <a:off x="3288763" y="9288500"/>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Moving Pictures, Moving Hands: The Story of Ernest Marshall</a:t>
            </a:r>
            <a:r>
              <a:rPr b="0" i="0" lang="en-US" sz="1400" u="none" cap="none" strike="noStrike">
                <a:solidFill>
                  <a:schemeClr val="lt1"/>
                </a:solidFill>
                <a:latin typeface="Quicksand"/>
                <a:ea typeface="Quicksand"/>
                <a:cs typeface="Quicksand"/>
                <a:sym typeface="Quicksand"/>
              </a:rPr>
              <a:t>, Gallaudet Archives</a:t>
            </a:r>
            <a:endParaRPr b="0" i="0" sz="1400" u="none" cap="none" strike="noStrike">
              <a:solidFill>
                <a:schemeClr val="lt1"/>
              </a:solidFill>
              <a:latin typeface="Quicksand"/>
              <a:ea typeface="Quicksand"/>
              <a:cs typeface="Quicksand"/>
              <a:sym typeface="Quicksand"/>
            </a:endParaRPr>
          </a:p>
        </p:txBody>
      </p:sp>
      <p:pic>
        <p:nvPicPr>
          <p:cNvPr id="241" name="Google Shape;241;g323359fc758_0_66" title="Ernst Marshall.png"/>
          <p:cNvPicPr preferRelativeResize="0"/>
          <p:nvPr/>
        </p:nvPicPr>
        <p:blipFill rotWithShape="1">
          <a:blip r:embed="rId6">
            <a:alphaModFix/>
          </a:blip>
          <a:srcRect b="0" l="0" r="0" t="0"/>
          <a:stretch/>
        </p:blipFill>
        <p:spPr>
          <a:xfrm>
            <a:off x="3454588" y="4541675"/>
            <a:ext cx="3585176" cy="4669619"/>
          </a:xfrm>
          <a:prstGeom prst="rect">
            <a:avLst/>
          </a:prstGeom>
          <a:noFill/>
          <a:ln>
            <a:noFill/>
          </a:ln>
        </p:spPr>
      </p:pic>
      <p:sp>
        <p:nvSpPr>
          <p:cNvPr id="242" name="Google Shape;242;g323359fc758_0_66"/>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Charles Krauel: A Profile of a Deaf Filmmaker</a:t>
            </a:r>
            <a:r>
              <a:rPr b="0" i="0" lang="en-US" sz="1400" u="none" cap="none" strike="noStrike">
                <a:solidFill>
                  <a:schemeClr val="lt1"/>
                </a:solidFill>
                <a:latin typeface="Quicksand"/>
                <a:ea typeface="Quicksand"/>
                <a:cs typeface="Quicksand"/>
                <a:sym typeface="Quicksand"/>
              </a:rPr>
              <a:t>, Dawn Sign Press</a:t>
            </a:r>
            <a:r>
              <a:rPr b="0" i="0" lang="en-US" sz="1400" u="none" cap="none" strike="noStrike">
                <a:solidFill>
                  <a:schemeClr val="lt2"/>
                </a:solidFill>
                <a:latin typeface="Quicksand"/>
                <a:ea typeface="Quicksand"/>
                <a:cs typeface="Quicksand"/>
                <a:sym typeface="Quicksand"/>
              </a:rPr>
              <a:t> </a:t>
            </a:r>
            <a:r>
              <a:rPr b="0" i="0" lang="en-US" sz="1400" u="sng" cap="none" strike="noStrike">
                <a:solidFill>
                  <a:schemeClr val="lt2"/>
                </a:solidFill>
                <a:latin typeface="Quicksand"/>
                <a:ea typeface="Quicksand"/>
                <a:cs typeface="Quicksand"/>
                <a:sym typeface="Quicksand"/>
                <a:hlinkClick r:id="rId7">
                  <a:extLst>
                    <a:ext uri="{A12FA001-AC4F-418D-AE19-62706E023703}">
                      <ahyp:hlinkClr val="tx"/>
                    </a:ext>
                  </a:extLst>
                </a:hlinkClick>
              </a:rPr>
              <a:t>https://vimeo.com/ondemand/charleskrauel</a:t>
            </a:r>
            <a:r>
              <a:rPr b="0" i="0" lang="en-US" sz="1400" u="none" cap="none" strike="noStrike">
                <a:solidFill>
                  <a:schemeClr val="lt2"/>
                </a:solidFill>
                <a:latin typeface="Quicksand"/>
                <a:ea typeface="Quicksand"/>
                <a:cs typeface="Quicksand"/>
                <a:sym typeface="Quicksand"/>
              </a:rPr>
              <a:t> </a:t>
            </a:r>
            <a:endParaRPr b="0" i="0" sz="1400" u="none" cap="none" strike="noStrike">
              <a:solidFill>
                <a:schemeClr val="lt2"/>
              </a:solidFill>
              <a:latin typeface="Quicksand"/>
              <a:ea typeface="Quicksand"/>
              <a:cs typeface="Quicksand"/>
              <a:sym typeface="Quicksand"/>
            </a:endParaRPr>
          </a:p>
        </p:txBody>
      </p:sp>
      <p:sp>
        <p:nvSpPr>
          <p:cNvPr id="243" name="Google Shape;243;g323359fc758_0_66"/>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23359fc758_0_66"/>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8" name="Shape 248"/>
        <p:cNvGrpSpPr/>
        <p:nvPr/>
      </p:nvGrpSpPr>
      <p:grpSpPr>
        <a:xfrm>
          <a:off x="0" y="0"/>
          <a:ext cx="0" cy="0"/>
          <a:chOff x="0" y="0"/>
          <a:chExt cx="0" cy="0"/>
        </a:xfrm>
      </p:grpSpPr>
      <p:grpSp>
        <p:nvGrpSpPr>
          <p:cNvPr id="249" name="Google Shape;249;g371f03789d1_0_6"/>
          <p:cNvGrpSpPr/>
          <p:nvPr/>
        </p:nvGrpSpPr>
        <p:grpSpPr>
          <a:xfrm>
            <a:off x="0" y="-216993"/>
            <a:ext cx="2922102" cy="10504504"/>
            <a:chOff x="0" y="-57150"/>
            <a:chExt cx="769602" cy="2766600"/>
          </a:xfrm>
        </p:grpSpPr>
        <p:sp>
          <p:nvSpPr>
            <p:cNvPr id="250" name="Google Shape;250;g371f03789d1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1" name="Google Shape;251;g371f03789d1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2" name="Google Shape;252;g371f03789d1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3" name="Google Shape;253;g371f03789d1_0_6"/>
          <p:cNvSpPr txBox="1"/>
          <p:nvPr/>
        </p:nvSpPr>
        <p:spPr>
          <a:xfrm>
            <a:off x="3817075" y="539975"/>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Lo sapevi?</a:t>
            </a:r>
            <a:endParaRPr b="0" i="0" sz="6800" u="none" cap="none" strike="noStrike">
              <a:solidFill>
                <a:schemeClr val="lt1"/>
              </a:solidFill>
              <a:latin typeface="Anton"/>
              <a:ea typeface="Anton"/>
              <a:cs typeface="Anton"/>
              <a:sym typeface="Anton"/>
            </a:endParaRPr>
          </a:p>
        </p:txBody>
      </p:sp>
      <p:pic>
        <p:nvPicPr>
          <p:cNvPr id="254" name="Google Shape;254;g371f03789d1_0_6" title="emersonromero.jpg"/>
          <p:cNvPicPr preferRelativeResize="0"/>
          <p:nvPr/>
        </p:nvPicPr>
        <p:blipFill rotWithShape="1">
          <a:blip r:embed="rId4">
            <a:alphaModFix/>
          </a:blip>
          <a:srcRect b="0" l="0" r="0" t="0"/>
          <a:stretch/>
        </p:blipFill>
        <p:spPr>
          <a:xfrm>
            <a:off x="11980975" y="539975"/>
            <a:ext cx="5126075" cy="3986969"/>
          </a:xfrm>
          <a:prstGeom prst="rect">
            <a:avLst/>
          </a:prstGeom>
          <a:noFill/>
          <a:ln>
            <a:noFill/>
          </a:ln>
        </p:spPr>
      </p:pic>
      <p:sp>
        <p:nvSpPr>
          <p:cNvPr id="255" name="Google Shape;255;g371f03789d1_0_6"/>
          <p:cNvSpPr txBox="1"/>
          <p:nvPr/>
        </p:nvSpPr>
        <p:spPr>
          <a:xfrm>
            <a:off x="3817063" y="1884100"/>
            <a:ext cx="78732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Nel </a:t>
            </a:r>
            <a:r>
              <a:rPr b="1" i="0" lang="en-US" sz="3000" u="none" cap="none" strike="noStrike">
                <a:solidFill>
                  <a:schemeClr val="lt1"/>
                </a:solidFill>
                <a:latin typeface="Quicksand"/>
                <a:ea typeface="Quicksand"/>
                <a:cs typeface="Quicksand"/>
                <a:sym typeface="Quicksand"/>
              </a:rPr>
              <a:t>1947</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Emerson Romero</a:t>
            </a:r>
            <a:r>
              <a:rPr b="0" i="0" lang="en-US" sz="3000" u="none" cap="none" strike="noStrike">
                <a:solidFill>
                  <a:schemeClr val="lt1"/>
                </a:solidFill>
                <a:latin typeface="Quicksand Medium"/>
                <a:ea typeface="Quicksand Medium"/>
                <a:cs typeface="Quicksand Medium"/>
                <a:sym typeface="Quicksand Medium"/>
              </a:rPr>
              <a:t> (1900–1972), attore sordo cubano-americano attivo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nel cinema muto, sviluppò una </a:t>
            </a:r>
            <a:r>
              <a:rPr b="1" i="0" lang="en-US" sz="3000" u="none" cap="none" strike="noStrike">
                <a:solidFill>
                  <a:schemeClr val="lt1"/>
                </a:solidFill>
                <a:latin typeface="Quicksand"/>
                <a:ea typeface="Quicksand"/>
                <a:cs typeface="Quicksand"/>
                <a:sym typeface="Quicksand"/>
              </a:rPr>
              <a:t>tecnica pionieristica</a:t>
            </a:r>
            <a:r>
              <a:rPr b="0" i="0" lang="en-US" sz="3000" u="none" cap="none" strike="noStrike">
                <a:solidFill>
                  <a:schemeClr val="lt1"/>
                </a:solidFill>
                <a:latin typeface="Quicksand Medium"/>
                <a:ea typeface="Quicksand Medium"/>
                <a:cs typeface="Quicksand Medium"/>
                <a:sym typeface="Quicksand Medium"/>
              </a:rPr>
              <a:t> per rendere i film sonori </a:t>
            </a:r>
            <a:r>
              <a:rPr b="1" i="0" lang="en-US" sz="3000" u="none" cap="none" strike="noStrike">
                <a:solidFill>
                  <a:schemeClr val="lt1"/>
                </a:solidFill>
                <a:latin typeface="Quicksand"/>
                <a:ea typeface="Quicksand"/>
                <a:cs typeface="Quicksand"/>
                <a:sym typeface="Quicksand"/>
              </a:rPr>
              <a:t>accessibili</a:t>
            </a:r>
            <a:r>
              <a:rPr b="0" i="0" lang="en-US" sz="3000" u="none" cap="none" strike="noStrike">
                <a:solidFill>
                  <a:schemeClr val="lt1"/>
                </a:solidFill>
                <a:latin typeface="Quicksand Medium"/>
                <a:ea typeface="Quicksand Medium"/>
                <a:cs typeface="Quicksand Medium"/>
                <a:sym typeface="Quicksand Medium"/>
              </a:rPr>
              <a:t> alla comunità sorda.</a:t>
            </a:r>
            <a:endParaRPr b="0" i="0" sz="3000" u="none" cap="none" strike="noStrike">
              <a:solidFill>
                <a:schemeClr val="lt1"/>
              </a:solidFill>
              <a:latin typeface="Quicksand Medium"/>
              <a:ea typeface="Quicksand Medium"/>
              <a:cs typeface="Quicksand Medium"/>
              <a:sym typeface="Quicksand Medium"/>
            </a:endParaRPr>
          </a:p>
        </p:txBody>
      </p:sp>
      <p:sp>
        <p:nvSpPr>
          <p:cNvPr id="256" name="Google Shape;256;g371f03789d1_0_6"/>
          <p:cNvSpPr txBox="1"/>
          <p:nvPr/>
        </p:nvSpPr>
        <p:spPr>
          <a:xfrm>
            <a:off x="3817075" y="4767225"/>
            <a:ext cx="13465200" cy="520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Tagliando la pellicola e inserendo </a:t>
            </a:r>
            <a:r>
              <a:rPr b="1" i="0" lang="en-US" sz="3000" u="none" cap="none" strike="noStrike">
                <a:solidFill>
                  <a:schemeClr val="lt1"/>
                </a:solidFill>
                <a:latin typeface="Quicksand"/>
                <a:ea typeface="Quicksand"/>
                <a:cs typeface="Quicksand"/>
                <a:sym typeface="Quicksand"/>
              </a:rPr>
              <a:t>strisce di testo</a:t>
            </a:r>
            <a:r>
              <a:rPr b="0" i="0" lang="en-US" sz="3000" u="none" cap="none" strike="noStrike">
                <a:solidFill>
                  <a:schemeClr val="lt1"/>
                </a:solidFill>
                <a:latin typeface="Quicksand Medium"/>
                <a:ea typeface="Quicksand Medium"/>
                <a:cs typeface="Quicksand Medium"/>
                <a:sym typeface="Quicksand Medium"/>
              </a:rPr>
              <a:t> tra i fotogrammi, Emerson Romero creò le </a:t>
            </a:r>
            <a:r>
              <a:rPr b="1" i="0" lang="en-US" sz="3000" u="none" cap="none" strike="noStrike">
                <a:solidFill>
                  <a:schemeClr val="lt1"/>
                </a:solidFill>
                <a:latin typeface="Quicksand"/>
                <a:ea typeface="Quicksand"/>
                <a:cs typeface="Quicksand"/>
                <a:sym typeface="Quicksand"/>
              </a:rPr>
              <a:t>prime versioni di sottotitoli</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Successivamente, fece noleggiare questi film sottotitolati a scuole e club per sordi a New York.</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La sua tecnica, sperimentale e artigianale, fu fondamentale per ispirare lo sviluppo dei moderni sottotitoli cinematografici. Infatti, il suo lavoro aprì la strada alla creazione dell’organizzazione </a:t>
            </a:r>
            <a:r>
              <a:rPr b="1" i="1" lang="en-US" sz="3000" u="none" cap="none" strike="noStrike">
                <a:solidFill>
                  <a:schemeClr val="lt1"/>
                </a:solidFill>
                <a:latin typeface="Quicksand"/>
                <a:ea typeface="Quicksand"/>
                <a:cs typeface="Quicksand"/>
                <a:sym typeface="Quicksand"/>
              </a:rPr>
              <a:t>Captioned Films for the Deaf</a:t>
            </a:r>
            <a:r>
              <a:rPr b="0" i="0" lang="en-US" sz="3000" u="none" cap="none" strike="noStrike">
                <a:solidFill>
                  <a:schemeClr val="lt1"/>
                </a:solidFill>
                <a:latin typeface="Quicksand Medium"/>
                <a:ea typeface="Quicksand Medium"/>
                <a:cs typeface="Quicksand Medium"/>
                <a:sym typeface="Quicksand Medium"/>
              </a:rPr>
              <a:t>, fondata negli Stati Uniti e dedicata alla produzione e distribuzione di film sottotitolati per le scuole e le comunità sorde.</a:t>
            </a:r>
            <a:endParaRPr b="0" i="0" sz="3000" u="none" cap="none" strike="noStrike">
              <a:solidFill>
                <a:schemeClr val="lt1"/>
              </a:solidFill>
              <a:latin typeface="Quicksand Medium"/>
              <a:ea typeface="Quicksand Medium"/>
              <a:cs typeface="Quicksand Medium"/>
              <a:sym typeface="Quicksand Medium"/>
            </a:endParaRPr>
          </a:p>
        </p:txBody>
      </p:sp>
      <p:sp>
        <p:nvSpPr>
          <p:cNvPr id="257" name="Google Shape;257;g371f03789d1_0_6"/>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8" name="Google Shape;258;g371f03789d1_0_6"/>
          <p:cNvSpPr txBox="1"/>
          <p:nvPr/>
        </p:nvSpPr>
        <p:spPr>
          <a:xfrm>
            <a:off x="12063275" y="4518053"/>
            <a:ext cx="54165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Quicksand"/>
                <a:ea typeface="Quicksand"/>
                <a:cs typeface="Quicksand"/>
                <a:sym typeface="Quicksand"/>
              </a:rPr>
              <a:t>https://deafhistory.eu/index.php/component/zoo/item/emerson-romero</a:t>
            </a:r>
            <a:endParaRPr b="0" i="0" sz="1100" u="none" cap="none" strike="noStrike">
              <a:solidFill>
                <a:srgbClr val="FFFFFF"/>
              </a:solidFill>
              <a:latin typeface="Quicksand"/>
              <a:ea typeface="Quicksand"/>
              <a:cs typeface="Quicksand"/>
              <a:sym typeface="Quicksand"/>
            </a:endParaRPr>
          </a:p>
        </p:txBody>
      </p:sp>
      <p:sp>
        <p:nvSpPr>
          <p:cNvPr id="259" name="Google Shape;259;g371f03789d1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Sottotitoli</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3" name="Shape 263"/>
        <p:cNvGrpSpPr/>
        <p:nvPr/>
      </p:nvGrpSpPr>
      <p:grpSpPr>
        <a:xfrm>
          <a:off x="0" y="0"/>
          <a:ext cx="0" cy="0"/>
          <a:chOff x="0" y="0"/>
          <a:chExt cx="0" cy="0"/>
        </a:xfrm>
      </p:grpSpPr>
      <p:grpSp>
        <p:nvGrpSpPr>
          <p:cNvPr id="264" name="Google Shape;264;g36aac512fb4_0_50"/>
          <p:cNvGrpSpPr/>
          <p:nvPr/>
        </p:nvGrpSpPr>
        <p:grpSpPr>
          <a:xfrm>
            <a:off x="0" y="-216993"/>
            <a:ext cx="2922102" cy="10504504"/>
            <a:chOff x="0" y="-57150"/>
            <a:chExt cx="769602" cy="2766600"/>
          </a:xfrm>
        </p:grpSpPr>
        <p:sp>
          <p:nvSpPr>
            <p:cNvPr id="265" name="Google Shape;265;g36aac512fb4_0_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36aac512fb4_0_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7" name="Google Shape;267;g36aac512fb4_0_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6aac512fb4_0_5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6aac512fb4_0_50"/>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Cinema Sordo</a:t>
            </a:r>
            <a:endParaRPr b="0" i="0" sz="9600" u="none" cap="none" strike="noStrike">
              <a:solidFill>
                <a:srgbClr val="FFFFFF"/>
              </a:solidFill>
              <a:latin typeface="Anton"/>
              <a:ea typeface="Anton"/>
              <a:cs typeface="Anton"/>
              <a:sym typeface="Anton"/>
            </a:endParaRPr>
          </a:p>
        </p:txBody>
      </p:sp>
      <p:sp>
        <p:nvSpPr>
          <p:cNvPr id="270" name="Google Shape;270;g36aac512fb4_0_50"/>
          <p:cNvSpPr txBox="1"/>
          <p:nvPr/>
        </p:nvSpPr>
        <p:spPr>
          <a:xfrm>
            <a:off x="3785225" y="2025200"/>
            <a:ext cx="13320900" cy="7703400"/>
          </a:xfrm>
          <a:prstGeom prst="rect">
            <a:avLst/>
          </a:prstGeom>
          <a:noFill/>
          <a:ln>
            <a:noFill/>
          </a:ln>
        </p:spPr>
        <p:txBody>
          <a:bodyPr anchorCtr="0" anchor="t" bIns="91425" lIns="91425" spcFirstLastPara="1" rIns="91425" wrap="square" tIns="91425">
            <a:spAutoFit/>
          </a:bodyPr>
          <a:lstStyle/>
          <a:p>
            <a:pPr indent="-412750" lvl="0" marL="457200" marR="0" rtl="0" algn="l">
              <a:lnSpc>
                <a:spcPct val="115000"/>
              </a:lnSpc>
              <a:spcBef>
                <a:spcPts val="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Obiettivi principali: valorizzare le competenze cinematografiche, preservare le lingue dei segni e rappresentare in modo autentico la comunità sorda.</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Molti di questi film sono andati perduti nel tempo,</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a causa della scarsa consapevolezza del loro valore</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o perché registrati in formati ormai obsoleti.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Il cinema mainstream (come Hollywood) ha spesso rappresentato i personaggi sordi come oggetti di pietà, meraviglia o mistero, con uno sguardo stereotipato e distante.</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200"/>
              </a:spcBef>
              <a:spcAft>
                <a:spcPts val="100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Raramente le persone sorde sono state mostrate come individui ordinari, desiderabili e pienamente realizzati.</a:t>
            </a:r>
            <a:endParaRPr b="0" i="0" sz="3200" u="none" cap="none" strike="noStrike">
              <a:solidFill>
                <a:schemeClr val="lt1"/>
              </a:solidFill>
              <a:latin typeface="Quicksand Medium"/>
              <a:ea typeface="Quicksand Medium"/>
              <a:cs typeface="Quicksand Medium"/>
              <a:sym typeface="Quicksand Medium"/>
            </a:endParaRPr>
          </a:p>
        </p:txBody>
      </p:sp>
      <p:sp>
        <p:nvSpPr>
          <p:cNvPr id="271" name="Google Shape;271;g36aac512fb4_0_50"/>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5" name="Shape 275"/>
        <p:cNvGrpSpPr/>
        <p:nvPr/>
      </p:nvGrpSpPr>
      <p:grpSpPr>
        <a:xfrm>
          <a:off x="0" y="0"/>
          <a:ext cx="0" cy="0"/>
          <a:chOff x="0" y="0"/>
          <a:chExt cx="0" cy="0"/>
        </a:xfrm>
      </p:grpSpPr>
      <p:sp>
        <p:nvSpPr>
          <p:cNvPr id="276" name="Google Shape;276;g36aac512fb4_0_6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g36aac512fb4_0_6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8" name="Google Shape;278;g36aac512fb4_0_63"/>
          <p:cNvPicPr preferRelativeResize="0"/>
          <p:nvPr/>
        </p:nvPicPr>
        <p:blipFill rotWithShape="1">
          <a:blip r:embed="rId5">
            <a:alphaModFix/>
          </a:blip>
          <a:srcRect b="0" l="0" r="0" t="0"/>
          <a:stretch/>
        </p:blipFill>
        <p:spPr>
          <a:xfrm>
            <a:off x="6414850" y="3162639"/>
            <a:ext cx="2947875" cy="4539773"/>
          </a:xfrm>
          <a:prstGeom prst="rect">
            <a:avLst/>
          </a:prstGeom>
          <a:noFill/>
          <a:ln>
            <a:noFill/>
          </a:ln>
        </p:spPr>
      </p:pic>
      <p:pic>
        <p:nvPicPr>
          <p:cNvPr id="279" name="Google Shape;279;g36aac512fb4_0_63"/>
          <p:cNvPicPr preferRelativeResize="0"/>
          <p:nvPr/>
        </p:nvPicPr>
        <p:blipFill rotWithShape="1">
          <a:blip r:embed="rId6">
            <a:alphaModFix/>
          </a:blip>
          <a:srcRect b="0" l="0" r="0" t="0"/>
          <a:stretch/>
        </p:blipFill>
        <p:spPr>
          <a:xfrm>
            <a:off x="12075325" y="3179150"/>
            <a:ext cx="3302805" cy="4522300"/>
          </a:xfrm>
          <a:prstGeom prst="rect">
            <a:avLst/>
          </a:prstGeom>
          <a:noFill/>
          <a:ln>
            <a:noFill/>
          </a:ln>
        </p:spPr>
      </p:pic>
      <p:sp>
        <p:nvSpPr>
          <p:cNvPr id="280" name="Google Shape;280;g36aac512fb4_0_63"/>
          <p:cNvSpPr txBox="1"/>
          <p:nvPr/>
        </p:nvSpPr>
        <p:spPr>
          <a:xfrm>
            <a:off x="606503"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81" name="Google Shape;281;g36aac512fb4_0_63"/>
          <p:cNvSpPr txBox="1"/>
          <p:nvPr/>
        </p:nvSpPr>
        <p:spPr>
          <a:xfrm>
            <a:off x="5886286"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82" name="Google Shape;282;g36aac512fb4_0_63"/>
          <p:cNvSpPr txBox="1"/>
          <p:nvPr/>
        </p:nvSpPr>
        <p:spPr>
          <a:xfrm>
            <a:off x="11608848" y="7826294"/>
            <a:ext cx="44094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83" name="Google Shape;283;g36aac512fb4_0_63"/>
          <p:cNvCxnSpPr/>
          <p:nvPr/>
        </p:nvCxnSpPr>
        <p:spPr>
          <a:xfrm flipH="1" rot="10800000">
            <a:off x="43331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84" name="Google Shape;284;g36aac512fb4_0_63"/>
          <p:cNvCxnSpPr/>
          <p:nvPr/>
        </p:nvCxnSpPr>
        <p:spPr>
          <a:xfrm flipH="1" rot="10800000">
            <a:off x="99858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85" name="Google Shape;285;g36aac512fb4_0_63"/>
          <p:cNvSpPr txBox="1"/>
          <p:nvPr/>
        </p:nvSpPr>
        <p:spPr>
          <a:xfrm>
            <a:off x="10611575" y="1335600"/>
            <a:ext cx="74481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en-US" sz="2500" u="none" cap="none" strike="noStrike">
                <a:solidFill>
                  <a:schemeClr val="lt1"/>
                </a:solidFill>
                <a:latin typeface="Quicksand Medium"/>
                <a:ea typeface="Quicksand Medium"/>
                <a:cs typeface="Quicksand Medium"/>
                <a:sym typeface="Quicksand Medium"/>
              </a:rPr>
              <a:t>Il film presenta un mondo senza persone udenti, in cui la comunicazione avviene attraverso l’ASL, il DTS e i segnali visivi come campanelli lampeggianti.</a:t>
            </a:r>
            <a:endParaRPr b="0" i="0" sz="2700" u="none" cap="none" strike="noStrike">
              <a:solidFill>
                <a:schemeClr val="lt1"/>
              </a:solidFill>
              <a:latin typeface="Quicksand Medium"/>
              <a:ea typeface="Quicksand Medium"/>
              <a:cs typeface="Quicksand Medium"/>
              <a:sym typeface="Quicksand Medium"/>
            </a:endParaRPr>
          </a:p>
        </p:txBody>
      </p:sp>
      <p:sp>
        <p:nvSpPr>
          <p:cNvPr id="286" name="Google Shape;286;g36aac512fb4_0_63"/>
          <p:cNvSpPr txBox="1"/>
          <p:nvPr/>
        </p:nvSpPr>
        <p:spPr>
          <a:xfrm>
            <a:off x="735488" y="2417688"/>
            <a:ext cx="3747000" cy="67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Film originale</a:t>
            </a:r>
            <a:endParaRPr b="0" i="0" sz="2900" u="none" cap="none" strike="noStrike">
              <a:solidFill>
                <a:schemeClr val="lt1"/>
              </a:solidFill>
              <a:latin typeface="Quicksand Medium"/>
              <a:ea typeface="Quicksand Medium"/>
              <a:cs typeface="Quicksand Medium"/>
              <a:sym typeface="Quicksand Medium"/>
            </a:endParaRPr>
          </a:p>
        </p:txBody>
      </p:sp>
      <p:sp>
        <p:nvSpPr>
          <p:cNvPr id="287" name="Google Shape;287;g36aac512fb4_0_63"/>
          <p:cNvSpPr txBox="1"/>
          <p:nvPr/>
        </p:nvSpPr>
        <p:spPr>
          <a:xfrm>
            <a:off x="3027398" y="1215825"/>
            <a:ext cx="77577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Riletture della storia classica, plasmate dalle identità culturali dei loro autori.</a:t>
            </a:r>
            <a:endParaRPr b="0" i="0" sz="3000" u="none" cap="none" strike="noStrike">
              <a:solidFill>
                <a:schemeClr val="lt1"/>
              </a:solidFill>
              <a:latin typeface="Quicksand Medium"/>
              <a:ea typeface="Quicksand Medium"/>
              <a:cs typeface="Quicksand Medium"/>
              <a:sym typeface="Quicksand Medium"/>
            </a:endParaRPr>
          </a:p>
        </p:txBody>
      </p:sp>
      <p:sp>
        <p:nvSpPr>
          <p:cNvPr id="288" name="Google Shape;288;g36aac512fb4_0_63"/>
          <p:cNvSpPr txBox="1"/>
          <p:nvPr/>
        </p:nvSpPr>
        <p:spPr>
          <a:xfrm>
            <a:off x="3465275" y="292425"/>
            <a:ext cx="115749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Anton"/>
                <a:ea typeface="Anton"/>
                <a:cs typeface="Anton"/>
                <a:sym typeface="Anton"/>
              </a:rPr>
              <a:t>Il cinema rivisitato dal punto di vista sordo</a:t>
            </a:r>
            <a:endParaRPr b="0" i="0" sz="4800" u="none" cap="none" strike="noStrike">
              <a:solidFill>
                <a:schemeClr val="lt1"/>
              </a:solidFill>
              <a:latin typeface="Anton"/>
              <a:ea typeface="Anton"/>
              <a:cs typeface="Anton"/>
              <a:sym typeface="Anton"/>
            </a:endParaRPr>
          </a:p>
        </p:txBody>
      </p:sp>
      <p:pic>
        <p:nvPicPr>
          <p:cNvPr id="289" name="Google Shape;289;g36aac512fb4_0_63" title="Dracula_(1931_film_poster_-_Style_A).jpg"/>
          <p:cNvPicPr preferRelativeResize="0"/>
          <p:nvPr/>
        </p:nvPicPr>
        <p:blipFill rotWithShape="1">
          <a:blip r:embed="rId7">
            <a:alphaModFix/>
          </a:blip>
          <a:srcRect b="0" l="0" r="0" t="0"/>
          <a:stretch/>
        </p:blipFill>
        <p:spPr>
          <a:xfrm>
            <a:off x="1160850" y="3191150"/>
            <a:ext cx="2922101" cy="44827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3" name="Shape 293"/>
        <p:cNvGrpSpPr/>
        <p:nvPr/>
      </p:nvGrpSpPr>
      <p:grpSpPr>
        <a:xfrm>
          <a:off x="0" y="0"/>
          <a:ext cx="0" cy="0"/>
          <a:chOff x="0" y="0"/>
          <a:chExt cx="0" cy="0"/>
        </a:xfrm>
      </p:grpSpPr>
      <p:grpSp>
        <p:nvGrpSpPr>
          <p:cNvPr id="294" name="Google Shape;294;g2a50dcd015a_0_83"/>
          <p:cNvGrpSpPr/>
          <p:nvPr/>
        </p:nvGrpSpPr>
        <p:grpSpPr>
          <a:xfrm>
            <a:off x="0" y="-216993"/>
            <a:ext cx="2922102" cy="10504504"/>
            <a:chOff x="0" y="-57150"/>
            <a:chExt cx="769602" cy="2766600"/>
          </a:xfrm>
        </p:grpSpPr>
        <p:sp>
          <p:nvSpPr>
            <p:cNvPr id="295" name="Google Shape;295;g2a50dcd015a_0_8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2a50dcd015a_0_8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g2a50dcd015a_0_8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98" name="Google Shape;298;g2a50dcd015a_0_83" title="deaffest-logo-for-web.jpg">
            <a:hlinkClick r:id="rId4"/>
          </p:cNvPr>
          <p:cNvPicPr preferRelativeResize="0"/>
          <p:nvPr/>
        </p:nvPicPr>
        <p:blipFill rotWithShape="1">
          <a:blip r:embed="rId5">
            <a:alphaModFix/>
          </a:blip>
          <a:srcRect b="4871" l="4296" r="4670" t="3553"/>
          <a:stretch/>
        </p:blipFill>
        <p:spPr>
          <a:xfrm>
            <a:off x="3529575" y="4335475"/>
            <a:ext cx="2562113" cy="2577256"/>
          </a:xfrm>
          <a:prstGeom prst="rect">
            <a:avLst/>
          </a:prstGeom>
          <a:noFill/>
          <a:ln>
            <a:noFill/>
          </a:ln>
        </p:spPr>
      </p:pic>
      <p:sp>
        <p:nvSpPr>
          <p:cNvPr id="299" name="Google Shape;299;g2a50dcd015a_0_83"/>
          <p:cNvSpPr txBox="1"/>
          <p:nvPr/>
        </p:nvSpPr>
        <p:spPr>
          <a:xfrm>
            <a:off x="3719750" y="370625"/>
            <a:ext cx="136611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Vengono fondate compagnie cinematografiche e festival gestiti da persone sorde, e vengono realizzati vari cortometraggi e lungometraggi creati da autori sordi.</a:t>
            </a:r>
            <a:endParaRPr b="0" i="0" sz="3600" u="none" cap="none" strike="noStrike">
              <a:solidFill>
                <a:schemeClr val="lt1"/>
              </a:solidFill>
              <a:latin typeface="Quicksand Medium"/>
              <a:ea typeface="Quicksand Medium"/>
              <a:cs typeface="Quicksand Medium"/>
              <a:sym typeface="Quicksand Medium"/>
            </a:endParaRPr>
          </a:p>
        </p:txBody>
      </p:sp>
      <p:sp>
        <p:nvSpPr>
          <p:cNvPr id="300" name="Google Shape;300;g2a50dcd015a_0_83"/>
          <p:cNvSpPr txBox="1"/>
          <p:nvPr/>
        </p:nvSpPr>
        <p:spPr>
          <a:xfrm>
            <a:off x="3604525" y="2404188"/>
            <a:ext cx="6797700" cy="174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FFFFFF"/>
                </a:solidFill>
                <a:latin typeface="Anton"/>
                <a:ea typeface="Anton"/>
                <a:cs typeface="Anton"/>
                <a:sym typeface="Anton"/>
              </a:rPr>
              <a:t>International Deaf Film/Arts Festival</a:t>
            </a:r>
            <a:endParaRPr b="0" i="0" sz="4800" u="none" cap="none" strike="noStrike">
              <a:solidFill>
                <a:srgbClr val="FFFFFF"/>
              </a:solidFill>
              <a:latin typeface="Anton"/>
              <a:ea typeface="Anton"/>
              <a:cs typeface="Anton"/>
              <a:sym typeface="Anton"/>
            </a:endParaRPr>
          </a:p>
        </p:txBody>
      </p:sp>
      <p:pic>
        <p:nvPicPr>
          <p:cNvPr id="301" name="Google Shape;301;g2a50dcd015a_0_83" title="a-VdWOjO_400x400.jpg">
            <a:hlinkClick r:id="rId6"/>
          </p:cNvPr>
          <p:cNvPicPr preferRelativeResize="0"/>
          <p:nvPr/>
        </p:nvPicPr>
        <p:blipFill rotWithShape="1">
          <a:blip r:embed="rId7">
            <a:alphaModFix/>
          </a:blip>
          <a:srcRect b="7215" l="20579" r="23768" t="6681"/>
          <a:stretch/>
        </p:blipFill>
        <p:spPr>
          <a:xfrm>
            <a:off x="9229488" y="4062201"/>
            <a:ext cx="2031617" cy="3143250"/>
          </a:xfrm>
          <a:prstGeom prst="rect">
            <a:avLst/>
          </a:prstGeom>
          <a:noFill/>
          <a:ln>
            <a:noFill/>
          </a:ln>
        </p:spPr>
      </p:pic>
      <p:pic>
        <p:nvPicPr>
          <p:cNvPr id="302" name="Google Shape;302;g2a50dcd015a_0_83" title="256x256bb.jpg"/>
          <p:cNvPicPr preferRelativeResize="0"/>
          <p:nvPr/>
        </p:nvPicPr>
        <p:blipFill rotWithShape="1">
          <a:blip r:embed="rId8">
            <a:alphaModFix/>
          </a:blip>
          <a:srcRect b="2634" l="7019" r="6430" t="5873"/>
          <a:stretch/>
        </p:blipFill>
        <p:spPr>
          <a:xfrm>
            <a:off x="6441575" y="4335475"/>
            <a:ext cx="2399200" cy="2536182"/>
          </a:xfrm>
          <a:prstGeom prst="rect">
            <a:avLst/>
          </a:prstGeom>
          <a:noFill/>
          <a:ln>
            <a:noFill/>
          </a:ln>
        </p:spPr>
      </p:pic>
      <p:pic>
        <p:nvPicPr>
          <p:cNvPr id="303" name="Google Shape;303;g2a50dcd015a_0_83" title="logo seattle.jpeg">
            <a:hlinkClick r:id="rId9"/>
          </p:cNvPr>
          <p:cNvPicPr preferRelativeResize="0"/>
          <p:nvPr/>
        </p:nvPicPr>
        <p:blipFill rotWithShape="1">
          <a:blip r:embed="rId10">
            <a:alphaModFix/>
          </a:blip>
          <a:srcRect b="0" l="0" r="0" t="0"/>
          <a:stretch/>
        </p:blipFill>
        <p:spPr>
          <a:xfrm>
            <a:off x="11656049" y="6595250"/>
            <a:ext cx="2922100" cy="2922100"/>
          </a:xfrm>
          <a:prstGeom prst="rect">
            <a:avLst/>
          </a:prstGeom>
          <a:noFill/>
          <a:ln>
            <a:noFill/>
          </a:ln>
        </p:spPr>
      </p:pic>
      <p:sp>
        <p:nvSpPr>
          <p:cNvPr id="304" name="Google Shape;304;g2a50dcd015a_0_83"/>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05" name="Google Shape;305;g2a50dcd015a_0_83" title="sunlight festival.jpeg">
            <a:hlinkClick r:id="rId12"/>
          </p:cNvPr>
          <p:cNvPicPr preferRelativeResize="0"/>
          <p:nvPr/>
        </p:nvPicPr>
        <p:blipFill rotWithShape="1">
          <a:blip r:embed="rId13">
            <a:alphaModFix/>
          </a:blip>
          <a:srcRect b="8187" l="7533" r="8106" t="12245"/>
          <a:stretch/>
        </p:blipFill>
        <p:spPr>
          <a:xfrm>
            <a:off x="6734600" y="7848075"/>
            <a:ext cx="4419600" cy="1514225"/>
          </a:xfrm>
          <a:prstGeom prst="rect">
            <a:avLst/>
          </a:prstGeom>
          <a:noFill/>
          <a:ln>
            <a:noFill/>
          </a:ln>
        </p:spPr>
      </p:pic>
      <p:pic>
        <p:nvPicPr>
          <p:cNvPr id="306" name="Google Shape;306;g2a50dcd015a_0_83" title="Murali Expo_page-0001.jpeg">
            <a:hlinkClick r:id="rId14"/>
          </p:cNvPr>
          <p:cNvPicPr preferRelativeResize="0"/>
          <p:nvPr/>
        </p:nvPicPr>
        <p:blipFill rotWithShape="1">
          <a:blip r:embed="rId15">
            <a:alphaModFix/>
          </a:blip>
          <a:srcRect b="0" l="0" r="0" t="0"/>
          <a:stretch/>
        </p:blipFill>
        <p:spPr>
          <a:xfrm>
            <a:off x="15062140" y="2783163"/>
            <a:ext cx="2621960" cy="2577250"/>
          </a:xfrm>
          <a:prstGeom prst="rect">
            <a:avLst/>
          </a:prstGeom>
          <a:noFill/>
          <a:ln>
            <a:noFill/>
          </a:ln>
        </p:spPr>
      </p:pic>
      <p:pic>
        <p:nvPicPr>
          <p:cNvPr id="307" name="Google Shape;307;g2a50dcd015a_0_83" title="Copy-of-DRFF.jpg">
            <a:hlinkClick r:id="rId16"/>
          </p:cNvPr>
          <p:cNvPicPr preferRelativeResize="0"/>
          <p:nvPr/>
        </p:nvPicPr>
        <p:blipFill rotWithShape="1">
          <a:blip r:embed="rId17">
            <a:alphaModFix/>
          </a:blip>
          <a:srcRect b="0" l="0" r="0" t="0"/>
          <a:stretch/>
        </p:blipFill>
        <p:spPr>
          <a:xfrm>
            <a:off x="11649825" y="3074452"/>
            <a:ext cx="2775600" cy="2135908"/>
          </a:xfrm>
          <a:prstGeom prst="rect">
            <a:avLst/>
          </a:prstGeom>
          <a:noFill/>
          <a:ln>
            <a:noFill/>
          </a:ln>
        </p:spPr>
      </p:pic>
      <p:pic>
        <p:nvPicPr>
          <p:cNvPr id="308" name="Google Shape;308;g2a50dcd015a_0_83" title="logo film russia.jpeg">
            <a:hlinkClick r:id="rId18"/>
          </p:cNvPr>
          <p:cNvPicPr preferRelativeResize="0"/>
          <p:nvPr/>
        </p:nvPicPr>
        <p:blipFill rotWithShape="1">
          <a:blip r:embed="rId19">
            <a:alphaModFix/>
          </a:blip>
          <a:srcRect b="0" l="7033" r="6981" t="0"/>
          <a:stretch/>
        </p:blipFill>
        <p:spPr>
          <a:xfrm>
            <a:off x="15192300" y="6230647"/>
            <a:ext cx="2562125" cy="2979678"/>
          </a:xfrm>
          <a:prstGeom prst="rect">
            <a:avLst/>
          </a:prstGeom>
          <a:noFill/>
          <a:ln>
            <a:noFill/>
          </a:ln>
        </p:spPr>
      </p:pic>
      <p:sp>
        <p:nvSpPr>
          <p:cNvPr id="309" name="Google Shape;309;g2a50dcd015a_0_83"/>
          <p:cNvSpPr txBox="1"/>
          <p:nvPr/>
        </p:nvSpPr>
        <p:spPr>
          <a:xfrm>
            <a:off x="3422838" y="691272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Wolverhampton, UK</a:t>
            </a:r>
            <a:endParaRPr b="0" i="0" sz="1800" u="none" cap="none" strike="noStrike">
              <a:solidFill>
                <a:srgbClr val="000000"/>
              </a:solidFill>
              <a:latin typeface="Arial"/>
              <a:ea typeface="Arial"/>
              <a:cs typeface="Arial"/>
              <a:sym typeface="Arial"/>
            </a:endParaRPr>
          </a:p>
        </p:txBody>
      </p:sp>
      <p:sp>
        <p:nvSpPr>
          <p:cNvPr id="310" name="Google Shape;310;g2a50dcd015a_0_83"/>
          <p:cNvSpPr txBox="1"/>
          <p:nvPr/>
        </p:nvSpPr>
        <p:spPr>
          <a:xfrm>
            <a:off x="6272788" y="691272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Reims, Francia</a:t>
            </a:r>
            <a:endParaRPr b="0" i="0" sz="1800" u="none" cap="none" strike="noStrike">
              <a:solidFill>
                <a:srgbClr val="000000"/>
              </a:solidFill>
              <a:latin typeface="Arial"/>
              <a:ea typeface="Arial"/>
              <a:cs typeface="Arial"/>
              <a:sym typeface="Arial"/>
            </a:endParaRPr>
          </a:p>
        </p:txBody>
      </p:sp>
      <p:sp>
        <p:nvSpPr>
          <p:cNvPr id="311" name="Google Shape;311;g2a50dcd015a_0_83"/>
          <p:cNvSpPr txBox="1"/>
          <p:nvPr/>
        </p:nvSpPr>
        <p:spPr>
          <a:xfrm>
            <a:off x="11593275" y="5218300"/>
            <a:ext cx="292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Rochester, USA</a:t>
            </a:r>
            <a:endParaRPr b="0" i="0" sz="1800" u="none" cap="none" strike="noStrike">
              <a:solidFill>
                <a:srgbClr val="000000"/>
              </a:solidFill>
              <a:latin typeface="Arial"/>
              <a:ea typeface="Arial"/>
              <a:cs typeface="Arial"/>
              <a:sym typeface="Arial"/>
            </a:endParaRPr>
          </a:p>
        </p:txBody>
      </p:sp>
      <p:sp>
        <p:nvSpPr>
          <p:cNvPr id="312" name="Google Shape;312;g2a50dcd015a_0_83"/>
          <p:cNvSpPr txBox="1"/>
          <p:nvPr/>
        </p:nvSpPr>
        <p:spPr>
          <a:xfrm>
            <a:off x="7353877" y="936230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Los Angeles, USA</a:t>
            </a:r>
            <a:endParaRPr b="0" i="0" sz="1800" u="none" cap="none" strike="noStrike">
              <a:solidFill>
                <a:srgbClr val="000000"/>
              </a:solidFill>
              <a:latin typeface="Arial"/>
              <a:ea typeface="Arial"/>
              <a:cs typeface="Arial"/>
              <a:sym typeface="Arial"/>
            </a:endParaRPr>
          </a:p>
        </p:txBody>
      </p:sp>
      <p:sp>
        <p:nvSpPr>
          <p:cNvPr id="313" name="Google Shape;313;g2a50dcd015a_0_83"/>
          <p:cNvSpPr txBox="1"/>
          <p:nvPr/>
        </p:nvSpPr>
        <p:spPr>
          <a:xfrm>
            <a:off x="11442202" y="6067075"/>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Seattle, USA</a:t>
            </a:r>
            <a:endParaRPr b="0" i="0" sz="1800" u="none" cap="none" strike="noStrike">
              <a:solidFill>
                <a:srgbClr val="000000"/>
              </a:solidFill>
              <a:latin typeface="Arial"/>
              <a:ea typeface="Arial"/>
              <a:cs typeface="Arial"/>
              <a:sym typeface="Arial"/>
            </a:endParaRPr>
          </a:p>
        </p:txBody>
      </p:sp>
      <p:sp>
        <p:nvSpPr>
          <p:cNvPr id="314" name="Google Shape;314;g2a50dcd015a_0_83"/>
          <p:cNvSpPr txBox="1"/>
          <p:nvPr/>
        </p:nvSpPr>
        <p:spPr>
          <a:xfrm>
            <a:off x="9159291" y="7205450"/>
            <a:ext cx="217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Tokyo, Giappone</a:t>
            </a:r>
            <a:endParaRPr b="0" i="0" sz="1800" u="none" cap="none" strike="noStrike">
              <a:solidFill>
                <a:srgbClr val="000000"/>
              </a:solidFill>
              <a:latin typeface="Arial"/>
              <a:ea typeface="Arial"/>
              <a:cs typeface="Arial"/>
              <a:sym typeface="Arial"/>
            </a:endParaRPr>
          </a:p>
        </p:txBody>
      </p:sp>
      <p:sp>
        <p:nvSpPr>
          <p:cNvPr id="315" name="Google Shape;315;g2a50dcd015a_0_83"/>
          <p:cNvSpPr txBox="1"/>
          <p:nvPr/>
        </p:nvSpPr>
        <p:spPr>
          <a:xfrm>
            <a:off x="14985325" y="921032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Mosca, Russia</a:t>
            </a:r>
            <a:endParaRPr b="0" i="0" sz="1800" u="none" cap="none" strike="noStrike">
              <a:solidFill>
                <a:srgbClr val="000000"/>
              </a:solidFill>
              <a:latin typeface="Arial"/>
              <a:ea typeface="Arial"/>
              <a:cs typeface="Arial"/>
              <a:sym typeface="Arial"/>
            </a:endParaRPr>
          </a:p>
        </p:txBody>
      </p:sp>
      <p:sp>
        <p:nvSpPr>
          <p:cNvPr id="316" name="Google Shape;316;g2a50dcd015a_0_83"/>
          <p:cNvSpPr txBox="1"/>
          <p:nvPr/>
        </p:nvSpPr>
        <p:spPr>
          <a:xfrm>
            <a:off x="14985325" y="5375188"/>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India</a:t>
            </a:r>
            <a:endParaRPr b="0" i="0" sz="1800" u="none" cap="none" strike="noStrike">
              <a:solidFill>
                <a:srgbClr val="000000"/>
              </a:solidFill>
              <a:latin typeface="Arial"/>
              <a:ea typeface="Arial"/>
              <a:cs typeface="Arial"/>
              <a:sym typeface="Arial"/>
            </a:endParaRPr>
          </a:p>
        </p:txBody>
      </p:sp>
      <p:pic>
        <p:nvPicPr>
          <p:cNvPr id="317" name="Google Shape;317;g2a50dcd015a_0_83" title="della.png">
            <a:hlinkClick r:id="rId20"/>
          </p:cNvPr>
          <p:cNvPicPr preferRelativeResize="0"/>
          <p:nvPr/>
        </p:nvPicPr>
        <p:blipFill rotWithShape="1">
          <a:blip r:embed="rId21">
            <a:alphaModFix/>
          </a:blip>
          <a:srcRect b="9004" l="0" r="0" t="9582"/>
          <a:stretch/>
        </p:blipFill>
        <p:spPr>
          <a:xfrm>
            <a:off x="3670626" y="7562236"/>
            <a:ext cx="2562125" cy="2085914"/>
          </a:xfrm>
          <a:prstGeom prst="rect">
            <a:avLst/>
          </a:prstGeom>
          <a:noFill/>
          <a:ln>
            <a:noFill/>
          </a:ln>
        </p:spPr>
      </p:pic>
      <p:sp>
        <p:nvSpPr>
          <p:cNvPr id="318" name="Google Shape;318;g2a50dcd015a_0_83"/>
          <p:cNvSpPr txBox="1"/>
          <p:nvPr/>
        </p:nvSpPr>
        <p:spPr>
          <a:xfrm>
            <a:off x="3687825" y="9648150"/>
            <a:ext cx="24381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Postdam, Germania</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2" name="Shape 322"/>
        <p:cNvGrpSpPr/>
        <p:nvPr/>
      </p:nvGrpSpPr>
      <p:grpSpPr>
        <a:xfrm>
          <a:off x="0" y="0"/>
          <a:ext cx="0" cy="0"/>
          <a:chOff x="0" y="0"/>
          <a:chExt cx="0" cy="0"/>
        </a:xfrm>
      </p:grpSpPr>
      <p:grpSp>
        <p:nvGrpSpPr>
          <p:cNvPr id="323" name="Google Shape;323;g36aac512fb4_0_81"/>
          <p:cNvGrpSpPr/>
          <p:nvPr/>
        </p:nvGrpSpPr>
        <p:grpSpPr>
          <a:xfrm>
            <a:off x="0" y="-216993"/>
            <a:ext cx="2922102" cy="10504504"/>
            <a:chOff x="0" y="-57150"/>
            <a:chExt cx="769602" cy="2766600"/>
          </a:xfrm>
        </p:grpSpPr>
        <p:sp>
          <p:nvSpPr>
            <p:cNvPr id="324" name="Google Shape;324;g36aac512fb4_0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g36aac512fb4_0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6" name="Google Shape;326;g36aac512fb4_0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g36aac512fb4_0_81"/>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Esempi</a:t>
            </a:r>
            <a:br>
              <a:rPr b="0" i="0" lang="en-US" sz="3200" u="none" cap="none" strike="noStrike">
                <a:solidFill>
                  <a:srgbClr val="F7F1D5"/>
                </a:solidFill>
                <a:latin typeface="Anton"/>
                <a:ea typeface="Anton"/>
                <a:cs typeface="Anton"/>
                <a:sym typeface="Anton"/>
              </a:rPr>
            </a:br>
            <a:r>
              <a:rPr b="0" i="0" lang="en-US" sz="3200" u="none" cap="none" strike="noStrike">
                <a:solidFill>
                  <a:srgbClr val="F7F1D5"/>
                </a:solidFill>
                <a:latin typeface="Anton"/>
                <a:ea typeface="Anton"/>
                <a:cs typeface="Anton"/>
                <a:sym typeface="Anton"/>
              </a:rPr>
              <a:t>Film</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Sordi</a:t>
            </a:r>
            <a:endParaRPr b="0" i="0" sz="3200" u="none" cap="none" strike="noStrike">
              <a:solidFill>
                <a:srgbClr val="F7F1D5"/>
              </a:solidFill>
              <a:latin typeface="Anton"/>
              <a:ea typeface="Anton"/>
              <a:cs typeface="Anton"/>
              <a:sym typeface="Anton"/>
            </a:endParaRPr>
          </a:p>
        </p:txBody>
      </p:sp>
      <p:sp>
        <p:nvSpPr>
          <p:cNvPr id="328" name="Google Shape;328;g36aac512fb4_0_81"/>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Cinema Sordo</a:t>
            </a:r>
            <a:endParaRPr b="0" i="0" sz="9600" u="none" cap="none" strike="noStrike">
              <a:solidFill>
                <a:srgbClr val="FFFFFF"/>
              </a:solidFill>
              <a:latin typeface="Anton"/>
              <a:ea typeface="Anton"/>
              <a:cs typeface="Anton"/>
              <a:sym typeface="Anton"/>
            </a:endParaRPr>
          </a:p>
        </p:txBody>
      </p:sp>
      <p:pic>
        <p:nvPicPr>
          <p:cNvPr id="329" name="Google Shape;329;g36aac512fb4_0_81">
            <a:hlinkClick r:id="rId4"/>
          </p:cNvPr>
          <p:cNvPicPr preferRelativeResize="0"/>
          <p:nvPr/>
        </p:nvPicPr>
        <p:blipFill rotWithShape="1">
          <a:blip r:embed="rId5">
            <a:alphaModFix/>
          </a:blip>
          <a:srcRect b="0" l="0" r="0" t="0"/>
          <a:stretch/>
        </p:blipFill>
        <p:spPr>
          <a:xfrm>
            <a:off x="7955326" y="2025202"/>
            <a:ext cx="3261425" cy="3314727"/>
          </a:xfrm>
          <a:prstGeom prst="rect">
            <a:avLst/>
          </a:prstGeom>
          <a:noFill/>
          <a:ln>
            <a:noFill/>
          </a:ln>
        </p:spPr>
      </p:pic>
      <p:pic>
        <p:nvPicPr>
          <p:cNvPr id="330" name="Google Shape;330;g36aac512fb4_0_81">
            <a:hlinkClick r:id="rId6"/>
          </p:cNvPr>
          <p:cNvPicPr preferRelativeResize="0"/>
          <p:nvPr/>
        </p:nvPicPr>
        <p:blipFill rotWithShape="1">
          <a:blip r:embed="rId7">
            <a:alphaModFix/>
          </a:blip>
          <a:srcRect b="0" l="0" r="0" t="0"/>
          <a:stretch/>
        </p:blipFill>
        <p:spPr>
          <a:xfrm>
            <a:off x="3452950" y="2287600"/>
            <a:ext cx="3261425" cy="4802555"/>
          </a:xfrm>
          <a:prstGeom prst="rect">
            <a:avLst/>
          </a:prstGeom>
          <a:noFill/>
          <a:ln>
            <a:noFill/>
          </a:ln>
        </p:spPr>
      </p:pic>
      <p:pic>
        <p:nvPicPr>
          <p:cNvPr id="331" name="Google Shape;331;g36aac512fb4_0_81">
            <a:hlinkClick r:id="rId8"/>
          </p:cNvPr>
          <p:cNvPicPr preferRelativeResize="0"/>
          <p:nvPr/>
        </p:nvPicPr>
        <p:blipFill rotWithShape="1">
          <a:blip r:embed="rId9">
            <a:alphaModFix/>
          </a:blip>
          <a:srcRect b="0" l="0" r="0" t="0"/>
          <a:stretch/>
        </p:blipFill>
        <p:spPr>
          <a:xfrm>
            <a:off x="14557663" y="748150"/>
            <a:ext cx="3261424" cy="4864918"/>
          </a:xfrm>
          <a:prstGeom prst="rect">
            <a:avLst/>
          </a:prstGeom>
          <a:noFill/>
          <a:ln>
            <a:noFill/>
          </a:ln>
        </p:spPr>
      </p:pic>
      <p:pic>
        <p:nvPicPr>
          <p:cNvPr id="332" name="Google Shape;332;g36aac512fb4_0_81">
            <a:hlinkClick r:id="rId10"/>
          </p:cNvPr>
          <p:cNvPicPr preferRelativeResize="0"/>
          <p:nvPr/>
        </p:nvPicPr>
        <p:blipFill rotWithShape="1">
          <a:blip r:embed="rId11">
            <a:alphaModFix/>
          </a:blip>
          <a:srcRect b="0" l="0" r="0" t="0"/>
          <a:stretch/>
        </p:blipFill>
        <p:spPr>
          <a:xfrm>
            <a:off x="14286575" y="6019976"/>
            <a:ext cx="3803600" cy="3803600"/>
          </a:xfrm>
          <a:prstGeom prst="rect">
            <a:avLst/>
          </a:prstGeom>
          <a:noFill/>
          <a:ln>
            <a:noFill/>
          </a:ln>
        </p:spPr>
      </p:pic>
      <p:sp>
        <p:nvSpPr>
          <p:cNvPr id="333" name="Google Shape;333;g36aac512fb4_0_81"/>
          <p:cNvSpPr txBox="1"/>
          <p:nvPr/>
        </p:nvSpPr>
        <p:spPr>
          <a:xfrm>
            <a:off x="11435866" y="4577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Sign Gene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(E. Insolera, 2017)</a:t>
            </a:r>
            <a:endParaRPr b="0" i="0" sz="2600" u="none" cap="none" strike="noStrike">
              <a:solidFill>
                <a:schemeClr val="lt1"/>
              </a:solidFill>
              <a:latin typeface="Quicksand Medium"/>
              <a:ea typeface="Quicksand Medium"/>
              <a:cs typeface="Quicksand Medium"/>
              <a:sym typeface="Quicksand Medium"/>
            </a:endParaRPr>
          </a:p>
        </p:txBody>
      </p:sp>
      <p:sp>
        <p:nvSpPr>
          <p:cNvPr id="334" name="Google Shape;334;g36aac512fb4_0_81"/>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The End</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(T. Evans, 2011)</a:t>
            </a:r>
            <a:endParaRPr b="0" i="0" sz="2600" u="none" cap="none" strike="noStrike">
              <a:solidFill>
                <a:schemeClr val="lt1"/>
              </a:solidFill>
              <a:latin typeface="Quicksand Medium"/>
              <a:ea typeface="Quicksand Medium"/>
              <a:cs typeface="Quicksand Medium"/>
              <a:sym typeface="Quicksand Medium"/>
            </a:endParaRPr>
          </a:p>
        </p:txBody>
      </p:sp>
      <p:sp>
        <p:nvSpPr>
          <p:cNvPr id="335" name="Google Shape;335;g36aac512fb4_0_81"/>
          <p:cNvSpPr txBox="1"/>
          <p:nvPr/>
        </p:nvSpPr>
        <p:spPr>
          <a:xfrm>
            <a:off x="11492775" y="8369125"/>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Deaf Funny </a:t>
            </a:r>
            <a:br>
              <a:rPr b="1" i="0" lang="en-US" sz="2600" u="none" cap="none" strike="noStrike">
                <a:solidFill>
                  <a:schemeClr val="lt1"/>
                </a:solidFill>
                <a:latin typeface="Quicksand"/>
                <a:ea typeface="Quicksand"/>
                <a:cs typeface="Quicksand"/>
                <a:sym typeface="Quicksand"/>
              </a:rPr>
            </a:br>
            <a:r>
              <a:rPr b="0" i="0" lang="en-US" sz="2600" u="none" cap="none" strike="noStrike">
                <a:solidFill>
                  <a:schemeClr val="lt1"/>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36" name="Google Shape;336;g36aac512fb4_0_81" title="Jesus-ASL-official-film-poster-scaled.jpeg">
            <a:hlinkClick r:id="rId12"/>
          </p:cNvPr>
          <p:cNvPicPr preferRelativeResize="0"/>
          <p:nvPr/>
        </p:nvPicPr>
        <p:blipFill rotWithShape="1">
          <a:blip r:embed="rId13">
            <a:alphaModFix/>
          </a:blip>
          <a:srcRect b="0" l="0" r="0" t="0"/>
          <a:stretch/>
        </p:blipFill>
        <p:spPr>
          <a:xfrm>
            <a:off x="7990562" y="5613079"/>
            <a:ext cx="3158798" cy="4446198"/>
          </a:xfrm>
          <a:prstGeom prst="rect">
            <a:avLst/>
          </a:prstGeom>
          <a:noFill/>
          <a:ln>
            <a:noFill/>
          </a:ln>
        </p:spPr>
      </p:pic>
      <p:sp>
        <p:nvSpPr>
          <p:cNvPr id="337" name="Google Shape;337;g36aac512fb4_0_81"/>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600"/>
              <a:buFont typeface="Arial"/>
              <a:buNone/>
            </a:pPr>
            <a:r>
              <a:rPr b="1" i="0" lang="en-US" sz="2600" u="none" cap="none" strike="noStrike">
                <a:solidFill>
                  <a:schemeClr val="lt1"/>
                </a:solidFill>
                <a:latin typeface="Quicksand"/>
                <a:ea typeface="Quicksand"/>
                <a:cs typeface="Quicksand"/>
                <a:sym typeface="Quicksand"/>
              </a:rPr>
              <a:t>JESUS: a Deaf Missions film</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(J. D. Josselyn, 2024)</a:t>
            </a:r>
            <a:endParaRPr b="0" i="0" sz="2600" u="none" cap="none" strike="noStrike">
              <a:solidFill>
                <a:schemeClr val="lt1"/>
              </a:solidFill>
              <a:latin typeface="Quicksand Medium"/>
              <a:ea typeface="Quicksand Medium"/>
              <a:cs typeface="Quicksand Medium"/>
              <a:sym typeface="Quicksand Medium"/>
            </a:endParaRPr>
          </a:p>
        </p:txBody>
      </p:sp>
      <p:sp>
        <p:nvSpPr>
          <p:cNvPr id="338" name="Google Shape;338;g36aac512fb4_0_81"/>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Small World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(L. Neethling, 2016)</a:t>
            </a:r>
            <a:endParaRPr b="0" i="0" sz="2600" u="none" cap="none" strike="noStrike">
              <a:solidFill>
                <a:schemeClr val="lt1"/>
              </a:solidFill>
              <a:latin typeface="Quicksand Medium"/>
              <a:ea typeface="Quicksand Medium"/>
              <a:cs typeface="Quicksand Medium"/>
              <a:sym typeface="Quicksand Medium"/>
            </a:endParaRPr>
          </a:p>
        </p:txBody>
      </p:sp>
      <p:sp>
        <p:nvSpPr>
          <p:cNvPr id="339" name="Google Shape;339;g36aac512fb4_0_81"/>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g36aac512fb4_0_81"/>
          <p:cNvSpPr txBox="1"/>
          <p:nvPr/>
        </p:nvSpPr>
        <p:spPr>
          <a:xfrm>
            <a:off x="106688" y="7757625"/>
            <a:ext cx="2708700" cy="1200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Medium"/>
                <a:ea typeface="Quicksand Medium"/>
                <a:cs typeface="Quicksand Medium"/>
                <a:sym typeface="Quicksand Medium"/>
              </a:rPr>
              <a:t>Puoi anche proiettare il video </a:t>
            </a:r>
            <a:r>
              <a:rPr b="0" i="0" lang="en-US" sz="2200" u="sng" cap="none" strike="noStrike">
                <a:solidFill>
                  <a:schemeClr val="hlink"/>
                </a:solidFill>
                <a:latin typeface="Quicksand Medium"/>
                <a:ea typeface="Quicksand Medium"/>
                <a:cs typeface="Quicksand Medium"/>
                <a:sym typeface="Quicksand Medium"/>
                <a:hlinkClick r:id="rId15"/>
              </a:rPr>
              <a:t>"Cineasti Sordi"</a:t>
            </a:r>
            <a:r>
              <a:rPr b="0" i="0" lang="en-US" sz="2200" u="none" cap="none" strike="noStrike">
                <a:solidFill>
                  <a:srgbClr val="FFFFFF"/>
                </a:solidFill>
                <a:latin typeface="Quicksand Medium"/>
                <a:ea typeface="Quicksand Medium"/>
                <a:cs typeface="Quicksand Medium"/>
                <a:sym typeface="Quicksand Medium"/>
              </a:rPr>
              <a:t>.</a:t>
            </a:r>
            <a:endParaRPr b="0" i="0" sz="22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4" name="Shape 344"/>
        <p:cNvGrpSpPr/>
        <p:nvPr/>
      </p:nvGrpSpPr>
      <p:grpSpPr>
        <a:xfrm>
          <a:off x="0" y="0"/>
          <a:ext cx="0" cy="0"/>
          <a:chOff x="0" y="0"/>
          <a:chExt cx="0" cy="0"/>
        </a:xfrm>
      </p:grpSpPr>
      <p:sp>
        <p:nvSpPr>
          <p:cNvPr id="345" name="Google Shape;345;g36aac512fb4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g36aac512fb4_0_72"/>
          <p:cNvSpPr/>
          <p:nvPr/>
        </p:nvSpPr>
        <p:spPr>
          <a:xfrm>
            <a:off x="590725" y="91035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7" name="Google Shape;347;g36aac512fb4_0_72"/>
          <p:cNvPicPr preferRelativeResize="0"/>
          <p:nvPr/>
        </p:nvPicPr>
        <p:blipFill rotWithShape="1">
          <a:blip r:embed="rId5">
            <a:alphaModFix/>
          </a:blip>
          <a:srcRect b="0" l="0" r="0" t="0"/>
          <a:stretch/>
        </p:blipFill>
        <p:spPr>
          <a:xfrm>
            <a:off x="438238" y="2322950"/>
            <a:ext cx="3828450" cy="3080426"/>
          </a:xfrm>
          <a:prstGeom prst="rect">
            <a:avLst/>
          </a:prstGeom>
          <a:noFill/>
          <a:ln>
            <a:noFill/>
          </a:ln>
        </p:spPr>
      </p:pic>
      <p:pic>
        <p:nvPicPr>
          <p:cNvPr id="348" name="Google Shape;348;g36aac512fb4_0_72"/>
          <p:cNvPicPr preferRelativeResize="0"/>
          <p:nvPr/>
        </p:nvPicPr>
        <p:blipFill rotWithShape="1">
          <a:blip r:embed="rId6">
            <a:alphaModFix/>
          </a:blip>
          <a:srcRect b="0" l="0" r="0" t="0"/>
          <a:stretch/>
        </p:blipFill>
        <p:spPr>
          <a:xfrm>
            <a:off x="14474654" y="2321900"/>
            <a:ext cx="3070308" cy="3082501"/>
          </a:xfrm>
          <a:prstGeom prst="rect">
            <a:avLst/>
          </a:prstGeom>
          <a:noFill/>
          <a:ln>
            <a:noFill/>
          </a:ln>
        </p:spPr>
      </p:pic>
      <p:sp>
        <p:nvSpPr>
          <p:cNvPr id="349" name="Google Shape;349;g36aac512fb4_0_72"/>
          <p:cNvSpPr txBox="1"/>
          <p:nvPr/>
        </p:nvSpPr>
        <p:spPr>
          <a:xfrm>
            <a:off x="5038413" y="5807175"/>
            <a:ext cx="3786600" cy="2930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Lingua dei Segni </a:t>
            </a:r>
            <a:r>
              <a:rPr b="0" i="0" lang="en-US" sz="3200" u="none" cap="none" strike="noStrike">
                <a:solidFill>
                  <a:schemeClr val="lt1"/>
                </a:solidFill>
                <a:latin typeface="Quicksand Medium"/>
                <a:ea typeface="Quicksand Medium"/>
                <a:cs typeface="Quicksand Medium"/>
                <a:sym typeface="Quicksand Medium"/>
              </a:rPr>
              <a:t>come lingua principale del film.</a:t>
            </a:r>
            <a:endParaRPr b="0" i="0" sz="2800" u="none" cap="none" strike="noStrike">
              <a:solidFill>
                <a:schemeClr val="lt1"/>
              </a:solidFill>
              <a:latin typeface="Quicksand Medium"/>
              <a:ea typeface="Quicksand Medium"/>
              <a:cs typeface="Quicksand Medium"/>
              <a:sym typeface="Quicksand Medium"/>
            </a:endParaRPr>
          </a:p>
        </p:txBody>
      </p:sp>
      <p:sp>
        <p:nvSpPr>
          <p:cNvPr id="350" name="Google Shape;350;g36aac512fb4_0_72"/>
          <p:cNvSpPr txBox="1"/>
          <p:nvPr/>
        </p:nvSpPr>
        <p:spPr>
          <a:xfrm>
            <a:off x="14256050" y="5843375"/>
            <a:ext cx="3786600" cy="4084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000"/>
              </a:spcAft>
              <a:buClr>
                <a:srgbClr val="000000"/>
              </a:buClr>
              <a:buSzPts val="3600"/>
              <a:buFont typeface="Arial"/>
              <a:buNone/>
            </a:pPr>
            <a:r>
              <a:rPr b="1" i="0" lang="en-US" sz="2800" u="none" cap="none" strike="noStrike">
                <a:solidFill>
                  <a:schemeClr val="lt1"/>
                </a:solidFill>
                <a:latin typeface="Quicksand"/>
                <a:ea typeface="Quicksand"/>
                <a:cs typeface="Quicksand"/>
                <a:sym typeface="Quicksand"/>
              </a:rPr>
              <a:t>Prospettiva centrata sulle persone sorde, </a:t>
            </a:r>
            <a:r>
              <a:rPr b="0" i="0" lang="en-US" sz="2800" u="none" cap="none" strike="noStrike">
                <a:solidFill>
                  <a:schemeClr val="lt1"/>
                </a:solidFill>
                <a:latin typeface="Quicksand Medium"/>
                <a:ea typeface="Quicksand Medium"/>
                <a:cs typeface="Quicksand Medium"/>
                <a:sym typeface="Quicksand Medium"/>
              </a:rPr>
              <a:t>evitando rappresentazioni paternalistiche o medicalizzate da parte degli udenti e sfidando l’audismo.</a:t>
            </a:r>
            <a:endParaRPr b="0" i="0" sz="2000" u="none" cap="none" strike="noStrike">
              <a:solidFill>
                <a:schemeClr val="lt1"/>
              </a:solidFill>
              <a:latin typeface="Quicksand Medium"/>
              <a:ea typeface="Quicksand Medium"/>
              <a:cs typeface="Quicksand Medium"/>
              <a:sym typeface="Quicksand Medium"/>
            </a:endParaRPr>
          </a:p>
        </p:txBody>
      </p:sp>
      <p:sp>
        <p:nvSpPr>
          <p:cNvPr id="351" name="Google Shape;351;g36aac512fb4_0_72"/>
          <p:cNvSpPr txBox="1"/>
          <p:nvPr/>
        </p:nvSpPr>
        <p:spPr>
          <a:xfrm>
            <a:off x="9515575" y="5843375"/>
            <a:ext cx="4248900" cy="3743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600"/>
              <a:buFont typeface="Arial"/>
              <a:buNone/>
            </a:pPr>
            <a:r>
              <a:rPr b="1" i="0" lang="en-US" sz="3400" u="none" cap="none" strike="noStrike">
                <a:solidFill>
                  <a:schemeClr val="lt1"/>
                </a:solidFill>
                <a:latin typeface="Quicksand"/>
                <a:ea typeface="Quicksand"/>
                <a:cs typeface="Quicksand"/>
                <a:sym typeface="Quicksand"/>
              </a:rPr>
              <a:t>Tematiche legate all’identità, alla cultura e alla comunità sorda, </a:t>
            </a:r>
            <a:r>
              <a:rPr b="0" i="0" lang="en-US" sz="3400" u="none" cap="none" strike="noStrike">
                <a:solidFill>
                  <a:schemeClr val="lt1"/>
                </a:solidFill>
                <a:latin typeface="Quicksand Medium"/>
                <a:ea typeface="Quicksand Medium"/>
                <a:cs typeface="Quicksand Medium"/>
                <a:sym typeface="Quicksand Medium"/>
              </a:rPr>
              <a:t>non solo alla disabilità.</a:t>
            </a:r>
            <a:endParaRPr b="0" i="0" sz="3400" u="none" cap="none" strike="noStrike">
              <a:solidFill>
                <a:schemeClr val="lt1"/>
              </a:solidFill>
              <a:latin typeface="Quicksand SemiBold"/>
              <a:ea typeface="Quicksand SemiBold"/>
              <a:cs typeface="Quicksand SemiBold"/>
              <a:sym typeface="Quicksand SemiBold"/>
            </a:endParaRPr>
          </a:p>
        </p:txBody>
      </p:sp>
      <p:pic>
        <p:nvPicPr>
          <p:cNvPr id="352" name="Google Shape;352;g36aac512fb4_0_72"/>
          <p:cNvPicPr preferRelativeResize="0"/>
          <p:nvPr/>
        </p:nvPicPr>
        <p:blipFill rotWithShape="1">
          <a:blip r:embed="rId7">
            <a:alphaModFix/>
          </a:blip>
          <a:srcRect b="0" l="0" r="0" t="0"/>
          <a:stretch/>
        </p:blipFill>
        <p:spPr>
          <a:xfrm>
            <a:off x="9515587" y="2321913"/>
            <a:ext cx="4248861" cy="3082501"/>
          </a:xfrm>
          <a:prstGeom prst="rect">
            <a:avLst/>
          </a:prstGeom>
          <a:noFill/>
          <a:ln>
            <a:noFill/>
          </a:ln>
        </p:spPr>
      </p:pic>
      <p:sp>
        <p:nvSpPr>
          <p:cNvPr id="353" name="Google Shape;353;g36aac512fb4_0_72"/>
          <p:cNvSpPr txBox="1"/>
          <p:nvPr/>
        </p:nvSpPr>
        <p:spPr>
          <a:xfrm>
            <a:off x="3995825" y="414500"/>
            <a:ext cx="11838300" cy="149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Cinema sordo: elementi chiave</a:t>
            </a:r>
            <a:endParaRPr b="0" i="0" sz="7200" u="none" cap="none" strike="noStrike">
              <a:solidFill>
                <a:schemeClr val="lt1"/>
              </a:solidFill>
              <a:latin typeface="Anton"/>
              <a:ea typeface="Anton"/>
              <a:cs typeface="Anton"/>
              <a:sym typeface="Anton"/>
            </a:endParaRPr>
          </a:p>
        </p:txBody>
      </p:sp>
      <p:pic>
        <p:nvPicPr>
          <p:cNvPr id="354" name="Google Shape;354;g36aac512fb4_0_72" title="deafhoodworkshop.jpg"/>
          <p:cNvPicPr preferRelativeResize="0"/>
          <p:nvPr/>
        </p:nvPicPr>
        <p:blipFill rotWithShape="1">
          <a:blip r:embed="rId8">
            <a:alphaModFix/>
          </a:blip>
          <a:srcRect b="0" l="0" r="0" t="0"/>
          <a:stretch/>
        </p:blipFill>
        <p:spPr>
          <a:xfrm>
            <a:off x="4976913" y="2321912"/>
            <a:ext cx="3828449" cy="3082506"/>
          </a:xfrm>
          <a:prstGeom prst="rect">
            <a:avLst/>
          </a:prstGeom>
          <a:noFill/>
          <a:ln>
            <a:noFill/>
          </a:ln>
        </p:spPr>
      </p:pic>
      <p:sp>
        <p:nvSpPr>
          <p:cNvPr id="355" name="Google Shape;355;g36aac512fb4_0_72"/>
          <p:cNvSpPr txBox="1"/>
          <p:nvPr/>
        </p:nvSpPr>
        <p:spPr>
          <a:xfrm>
            <a:off x="438275" y="5808225"/>
            <a:ext cx="3909600" cy="2447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Creatività sorda:</a:t>
            </a:r>
            <a:r>
              <a:rPr b="0" i="0" lang="en-US" sz="3600" u="none" cap="none" strike="noStrike">
                <a:solidFill>
                  <a:schemeClr val="lt1"/>
                </a:solidFill>
                <a:latin typeface="Quicksand"/>
                <a:ea typeface="Quicksand"/>
                <a:cs typeface="Quicksand"/>
                <a:sym typeface="Quicksand"/>
              </a:rPr>
              <a:t> </a:t>
            </a:r>
            <a:br>
              <a:rPr b="0" i="0" lang="en-US" sz="36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Medium"/>
                <a:ea typeface="Quicksand Medium"/>
                <a:cs typeface="Quicksand Medium"/>
                <a:sym typeface="Quicksand Medium"/>
              </a:rPr>
              <a:t>registi, sceneggiatori e attori</a:t>
            </a:r>
            <a:endParaRPr b="0" i="0" sz="1000" u="none" cap="none" strike="noStrike">
              <a:solidFill>
                <a:srgbClr val="000000"/>
              </a:solidFill>
              <a:latin typeface="Quicksand Medium"/>
              <a:ea typeface="Quicksand Medium"/>
              <a:cs typeface="Quicksand Medium"/>
              <a:sym typeface="Quicksand Medium"/>
            </a:endParaRPr>
          </a:p>
        </p:txBody>
      </p:sp>
      <p:sp>
        <p:nvSpPr>
          <p:cNvPr id="356" name="Google Shape;356;g36aac512fb4_0_72"/>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People Can</a:t>
            </a:r>
            <a:r>
              <a:rPr b="0" i="0" lang="en-US" sz="1100" u="none" cap="none" strike="noStrike">
                <a:solidFill>
                  <a:srgbClr val="FFFFFF"/>
                </a:solidFill>
                <a:latin typeface="Quicksand Medium"/>
                <a:ea typeface="Quicksand Medium"/>
                <a:cs typeface="Quicksand Medium"/>
                <a:sym typeface="Quicksand Medium"/>
              </a:rPr>
              <a:t>, 2012,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7" name="Google Shape;357;g36aac512fb4_0_72"/>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Deafhood workshop</a:t>
            </a:r>
            <a:r>
              <a:rPr b="0" i="0" lang="en-US" sz="1100" u="none" cap="none" strike="noStrike">
                <a:solidFill>
                  <a:srgbClr val="FFFFFF"/>
                </a:solidFill>
                <a:latin typeface="Quicksand Medium"/>
                <a:ea typeface="Quicksand Medium"/>
                <a:cs typeface="Quicksand Medium"/>
                <a:sym typeface="Quicksand Medium"/>
              </a:rPr>
              <a:t>,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8" name="Google Shape;358;g36aac512fb4_0_72"/>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Global Unity</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9" name="Google Shape;359;g36aac512fb4_0_72"/>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chemeClr val="lt1"/>
                </a:solidFill>
                <a:latin typeface="Quicksand Medium"/>
                <a:ea typeface="Quicksand Medium"/>
                <a:cs typeface="Quicksand Medium"/>
                <a:sym typeface="Quicksand Medium"/>
              </a:rPr>
              <a:t>Deaf Culture: </a:t>
            </a:r>
            <a:r>
              <a:rPr b="0" i="1" lang="en-US" sz="1100" u="none" cap="none" strike="noStrike">
                <a:solidFill>
                  <a:srgbClr val="FFFFFF"/>
                </a:solidFill>
                <a:latin typeface="Quicksand Medium"/>
                <a:ea typeface="Quicksand Medium"/>
                <a:cs typeface="Quicksand Medium"/>
                <a:sym typeface="Quicksand Medium"/>
              </a:rPr>
              <a:t>DEAF</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63" name="Shape 363"/>
        <p:cNvGrpSpPr/>
        <p:nvPr/>
      </p:nvGrpSpPr>
      <p:grpSpPr>
        <a:xfrm>
          <a:off x="0" y="0"/>
          <a:ext cx="0" cy="0"/>
          <a:chOff x="0" y="0"/>
          <a:chExt cx="0" cy="0"/>
        </a:xfrm>
      </p:grpSpPr>
      <p:grpSp>
        <p:nvGrpSpPr>
          <p:cNvPr id="364" name="Google Shape;364;g36aac512fb4_0_90"/>
          <p:cNvGrpSpPr/>
          <p:nvPr/>
        </p:nvGrpSpPr>
        <p:grpSpPr>
          <a:xfrm>
            <a:off x="0" y="-216993"/>
            <a:ext cx="2922102" cy="10504504"/>
            <a:chOff x="0" y="-57150"/>
            <a:chExt cx="769602" cy="2766600"/>
          </a:xfrm>
        </p:grpSpPr>
        <p:sp>
          <p:nvSpPr>
            <p:cNvPr id="365" name="Google Shape;365;g36aac512fb4_0_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6" name="Google Shape;366;g36aac512fb4_0_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7" name="Google Shape;367;g36aac512fb4_0_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g36aac512fb4_0_9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g36aac512fb4_0_90"/>
          <p:cNvSpPr txBox="1"/>
          <p:nvPr/>
        </p:nvSpPr>
        <p:spPr>
          <a:xfrm>
            <a:off x="3466000" y="701525"/>
            <a:ext cx="14593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i="0" lang="en-US" sz="8000" u="none" cap="none" strike="noStrike">
                <a:solidFill>
                  <a:srgbClr val="FFFFFF"/>
                </a:solidFill>
                <a:latin typeface="Anton"/>
                <a:ea typeface="Anton"/>
                <a:cs typeface="Anton"/>
                <a:sym typeface="Anton"/>
              </a:rPr>
              <a:t>Sfide del Cinema Sordo</a:t>
            </a:r>
            <a:endParaRPr i="0" sz="8000" u="none" cap="none" strike="noStrike">
              <a:solidFill>
                <a:srgbClr val="FFFFFF"/>
              </a:solidFill>
              <a:latin typeface="Anton"/>
              <a:ea typeface="Anton"/>
              <a:cs typeface="Anton"/>
              <a:sym typeface="Anton"/>
            </a:endParaRPr>
          </a:p>
        </p:txBody>
      </p:sp>
      <p:sp>
        <p:nvSpPr>
          <p:cNvPr id="370" name="Google Shape;370;g36aac512fb4_0_90"/>
          <p:cNvSpPr txBox="1"/>
          <p:nvPr/>
        </p:nvSpPr>
        <p:spPr>
          <a:xfrm>
            <a:off x="3466001" y="3662125"/>
            <a:ext cx="11939700" cy="3601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Scarsa disponibilità di fondi per realizzare film</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Mancanza di supporto finanziario e istituzionale per la distribuzione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Inaccessibilità delle scuole e accademie di cinema</a:t>
            </a:r>
            <a:endParaRPr b="0" i="0" sz="3700" u="none" cap="none" strike="noStrike">
              <a:solidFill>
                <a:srgbClr val="FFFFFF"/>
              </a:solidFill>
              <a:latin typeface="Quicksand SemiBold"/>
              <a:ea typeface="Quicksand SemiBold"/>
              <a:cs typeface="Quicksand SemiBold"/>
              <a:sym typeface="Quicksand SemiBold"/>
            </a:endParaRPr>
          </a:p>
        </p:txBody>
      </p:sp>
      <p:pic>
        <p:nvPicPr>
          <p:cNvPr id="371" name="Google Shape;371;g36aac512fb4_0_90" title="difficulties (1).png"/>
          <p:cNvPicPr preferRelativeResize="0"/>
          <p:nvPr/>
        </p:nvPicPr>
        <p:blipFill rotWithShape="1">
          <a:blip r:embed="rId5">
            <a:alphaModFix/>
          </a:blip>
          <a:srcRect b="0" l="0" r="0" t="0"/>
          <a:stretch/>
        </p:blipFill>
        <p:spPr>
          <a:xfrm>
            <a:off x="14862478" y="1137752"/>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5" name="Shape 375"/>
        <p:cNvGrpSpPr/>
        <p:nvPr/>
      </p:nvGrpSpPr>
      <p:grpSpPr>
        <a:xfrm>
          <a:off x="0" y="0"/>
          <a:ext cx="0" cy="0"/>
          <a:chOff x="0" y="0"/>
          <a:chExt cx="0" cy="0"/>
        </a:xfrm>
      </p:grpSpPr>
      <p:grpSp>
        <p:nvGrpSpPr>
          <p:cNvPr id="376" name="Google Shape;376;g33d092b2bc7_0_95"/>
          <p:cNvGrpSpPr/>
          <p:nvPr/>
        </p:nvGrpSpPr>
        <p:grpSpPr>
          <a:xfrm>
            <a:off x="0" y="-216993"/>
            <a:ext cx="2922102" cy="10504504"/>
            <a:chOff x="0" y="-57150"/>
            <a:chExt cx="769602" cy="2766600"/>
          </a:xfrm>
        </p:grpSpPr>
        <p:sp>
          <p:nvSpPr>
            <p:cNvPr id="377" name="Google Shape;377;g33d092b2bc7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8" name="Google Shape;378;g33d092b2bc7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9" name="Google Shape;379;g33d092b2bc7_0_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3d092b2bc7_0_95"/>
          <p:cNvSpPr/>
          <p:nvPr/>
        </p:nvSpPr>
        <p:spPr>
          <a:xfrm>
            <a:off x="14828750" y="9453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1" name="Google Shape;381;g33d092b2bc7_0_95"/>
          <p:cNvSpPr txBox="1"/>
          <p:nvPr/>
        </p:nvSpPr>
        <p:spPr>
          <a:xfrm>
            <a:off x="3413425" y="307238"/>
            <a:ext cx="142722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i="0" lang="en-US" sz="6800" u="none" cap="none" strike="noStrike">
                <a:solidFill>
                  <a:srgbClr val="FFFFFF"/>
                </a:solidFill>
                <a:latin typeface="Anton"/>
                <a:ea typeface="Anton"/>
                <a:cs typeface="Anton"/>
                <a:sym typeface="Anton"/>
              </a:rPr>
              <a:t>Crea una storyboard per un corto Sordo</a:t>
            </a:r>
            <a:endParaRPr i="0" sz="6800" u="none" cap="none" strike="noStrike">
              <a:solidFill>
                <a:srgbClr val="FFFFFF"/>
              </a:solidFill>
              <a:latin typeface="Anton"/>
              <a:ea typeface="Anton"/>
              <a:cs typeface="Anton"/>
              <a:sym typeface="Anton"/>
            </a:endParaRPr>
          </a:p>
        </p:txBody>
      </p:sp>
      <p:pic>
        <p:nvPicPr>
          <p:cNvPr id="382" name="Google Shape;382;g33d092b2bc7_0_95" title="Image 18-06-25 at 14.28.jpg"/>
          <p:cNvPicPr preferRelativeResize="0"/>
          <p:nvPr/>
        </p:nvPicPr>
        <p:blipFill rotWithShape="1">
          <a:blip r:embed="rId5">
            <a:alphaModFix/>
          </a:blip>
          <a:srcRect b="0" l="0" r="0" t="0"/>
          <a:stretch/>
        </p:blipFill>
        <p:spPr>
          <a:xfrm>
            <a:off x="3868362" y="1851950"/>
            <a:ext cx="9890902" cy="7985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6" name="Shape 386"/>
        <p:cNvGrpSpPr/>
        <p:nvPr/>
      </p:nvGrpSpPr>
      <p:grpSpPr>
        <a:xfrm>
          <a:off x="0" y="0"/>
          <a:ext cx="0" cy="0"/>
          <a:chOff x="0" y="0"/>
          <a:chExt cx="0" cy="0"/>
        </a:xfrm>
      </p:grpSpPr>
      <p:grpSp>
        <p:nvGrpSpPr>
          <p:cNvPr id="387" name="Google Shape;387;g2a4f855e5c5_0_132"/>
          <p:cNvGrpSpPr/>
          <p:nvPr/>
        </p:nvGrpSpPr>
        <p:grpSpPr>
          <a:xfrm>
            <a:off x="0" y="-216993"/>
            <a:ext cx="2922102" cy="10504504"/>
            <a:chOff x="0" y="-57150"/>
            <a:chExt cx="769602" cy="2766600"/>
          </a:xfrm>
        </p:grpSpPr>
        <p:sp>
          <p:nvSpPr>
            <p:cNvPr id="388" name="Google Shape;388;g2a4f855e5c5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9" name="Google Shape;389;g2a4f855e5c5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90" name="Google Shape;390;g2a4f855e5c5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1" name="Google Shape;391;g2a4f855e5c5_0_1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2" name="Google Shape;392;g2a4f855e5c5_0_132" title="Artboard 1.png"/>
          <p:cNvPicPr preferRelativeResize="0"/>
          <p:nvPr/>
        </p:nvPicPr>
        <p:blipFill rotWithShape="1">
          <a:blip r:embed="rId5">
            <a:alphaModFix/>
          </a:blip>
          <a:srcRect b="0" l="0" r="0" t="0"/>
          <a:stretch/>
        </p:blipFill>
        <p:spPr>
          <a:xfrm>
            <a:off x="3413425" y="2137528"/>
            <a:ext cx="11063823" cy="7417296"/>
          </a:xfrm>
          <a:prstGeom prst="rect">
            <a:avLst/>
          </a:prstGeom>
          <a:noFill/>
          <a:ln>
            <a:noFill/>
          </a:ln>
        </p:spPr>
      </p:pic>
      <p:sp>
        <p:nvSpPr>
          <p:cNvPr id="393" name="Google Shape;393;g2a4f855e5c5_0_132"/>
          <p:cNvSpPr txBox="1"/>
          <p:nvPr/>
        </p:nvSpPr>
        <p:spPr>
          <a:xfrm>
            <a:off x="3413425" y="307238"/>
            <a:ext cx="142722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i="0" lang="en-US" sz="6800" u="none" cap="none" strike="noStrike">
                <a:solidFill>
                  <a:srgbClr val="FFFFFF"/>
                </a:solidFill>
                <a:latin typeface="Anton"/>
                <a:ea typeface="Anton"/>
                <a:cs typeface="Anton"/>
                <a:sym typeface="Anton"/>
              </a:rPr>
              <a:t>Crea una storyboard per un corto Sordo</a:t>
            </a:r>
            <a:endParaRPr i="0" sz="6800" u="none" cap="none" strike="noStrike">
              <a:solidFill>
                <a:srgbClr val="FFFFFF"/>
              </a:solidFill>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97" name="Shape 397"/>
        <p:cNvGrpSpPr/>
        <p:nvPr/>
      </p:nvGrpSpPr>
      <p:grpSpPr>
        <a:xfrm>
          <a:off x="0" y="0"/>
          <a:ext cx="0" cy="0"/>
          <a:chOff x="0" y="0"/>
          <a:chExt cx="0" cy="0"/>
        </a:xfrm>
      </p:grpSpPr>
      <p:sp>
        <p:nvSpPr>
          <p:cNvPr id="398" name="Google Shape;398;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9" name="Google Shape;399;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00" name="Google Shape;400;p6"/>
          <p:cNvPicPr preferRelativeResize="0"/>
          <p:nvPr/>
        </p:nvPicPr>
        <p:blipFill rotWithShape="1">
          <a:blip r:embed="rId5">
            <a:alphaModFix amt="30000"/>
          </a:blip>
          <a:srcRect b="0" l="0" r="0" t="0"/>
          <a:stretch/>
        </p:blipFill>
        <p:spPr>
          <a:xfrm>
            <a:off x="921565" y="2724040"/>
            <a:ext cx="4959581" cy="4587766"/>
          </a:xfrm>
          <a:prstGeom prst="rect">
            <a:avLst/>
          </a:prstGeom>
          <a:noFill/>
          <a:ln>
            <a:noFill/>
          </a:ln>
        </p:spPr>
      </p:pic>
      <p:pic>
        <p:nvPicPr>
          <p:cNvPr id="401" name="Google Shape;401;p6"/>
          <p:cNvPicPr preferRelativeResize="0"/>
          <p:nvPr/>
        </p:nvPicPr>
        <p:blipFill rotWithShape="1">
          <a:blip r:embed="rId6">
            <a:alphaModFix amt="30000"/>
          </a:blip>
          <a:srcRect b="0" l="0" r="0" t="0"/>
          <a:stretch/>
        </p:blipFill>
        <p:spPr>
          <a:xfrm>
            <a:off x="7246872" y="3208078"/>
            <a:ext cx="3870838" cy="3870834"/>
          </a:xfrm>
          <a:prstGeom prst="rect">
            <a:avLst/>
          </a:prstGeom>
          <a:noFill/>
          <a:ln>
            <a:noFill/>
          </a:ln>
        </p:spPr>
      </p:pic>
      <p:pic>
        <p:nvPicPr>
          <p:cNvPr id="402" name="Google Shape;402;p6"/>
          <p:cNvPicPr preferRelativeResize="0"/>
          <p:nvPr/>
        </p:nvPicPr>
        <p:blipFill rotWithShape="1">
          <a:blip r:embed="rId7">
            <a:alphaModFix amt="30000"/>
          </a:blip>
          <a:srcRect b="0" l="0" r="0" t="0"/>
          <a:stretch/>
        </p:blipFill>
        <p:spPr>
          <a:xfrm>
            <a:off x="12994041" y="1258027"/>
            <a:ext cx="4372373" cy="2754580"/>
          </a:xfrm>
          <a:prstGeom prst="rect">
            <a:avLst/>
          </a:prstGeom>
          <a:noFill/>
          <a:ln>
            <a:noFill/>
          </a:ln>
        </p:spPr>
      </p:pic>
      <p:pic>
        <p:nvPicPr>
          <p:cNvPr id="403" name="Google Shape;403;p6"/>
          <p:cNvPicPr preferRelativeResize="0"/>
          <p:nvPr/>
        </p:nvPicPr>
        <p:blipFill rotWithShape="1">
          <a:blip r:embed="rId8">
            <a:alphaModFix amt="30000"/>
          </a:blip>
          <a:srcRect b="0" l="37978" r="38064" t="0"/>
          <a:stretch/>
        </p:blipFill>
        <p:spPr>
          <a:xfrm>
            <a:off x="14120702" y="3996780"/>
            <a:ext cx="2119057" cy="5032173"/>
          </a:xfrm>
          <a:prstGeom prst="rect">
            <a:avLst/>
          </a:prstGeom>
          <a:noFill/>
          <a:ln>
            <a:noFill/>
          </a:ln>
        </p:spPr>
      </p:pic>
      <p:sp>
        <p:nvSpPr>
          <p:cNvPr id="404" name="Google Shape;404;p6"/>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Ostacoli</a:t>
            </a:r>
            <a:endParaRPr b="0" i="0" sz="3400" u="none" cap="none" strike="noStrike">
              <a:solidFill>
                <a:schemeClr val="lt1"/>
              </a:solidFill>
              <a:latin typeface="Quicksand Medium"/>
              <a:ea typeface="Quicksand Medium"/>
              <a:cs typeface="Quicksand Medium"/>
              <a:sym typeface="Quicksand Medium"/>
            </a:endParaRPr>
          </a:p>
        </p:txBody>
      </p:sp>
      <p:sp>
        <p:nvSpPr>
          <p:cNvPr id="405" name="Google Shape;405;p6"/>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Antagonismo</a:t>
            </a:r>
            <a:endParaRPr b="0" i="0" sz="3400" u="none" cap="none" strike="noStrike">
              <a:solidFill>
                <a:schemeClr val="lt1"/>
              </a:solidFill>
              <a:latin typeface="Quicksand Medium"/>
              <a:ea typeface="Quicksand Medium"/>
              <a:cs typeface="Quicksand Medium"/>
              <a:sym typeface="Quicksand Medium"/>
            </a:endParaRPr>
          </a:p>
        </p:txBody>
      </p:sp>
      <p:sp>
        <p:nvSpPr>
          <p:cNvPr id="406" name="Google Shape;406;p6"/>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Protagonismo</a:t>
            </a:r>
            <a:endParaRPr b="0" i="0" sz="34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10" name="Shape 410"/>
        <p:cNvGrpSpPr/>
        <p:nvPr/>
      </p:nvGrpSpPr>
      <p:grpSpPr>
        <a:xfrm>
          <a:off x="0" y="0"/>
          <a:ext cx="0" cy="0"/>
          <a:chOff x="0" y="0"/>
          <a:chExt cx="0" cy="0"/>
        </a:xfrm>
      </p:grpSpPr>
      <p:sp>
        <p:nvSpPr>
          <p:cNvPr id="411" name="Google Shape;411;g36138d5d411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6138d5d411_0_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3" name="Google Shape;413;g36138d5d411_0_21"/>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4" name="Google Shape;414;g36138d5d411_0_21"/>
          <p:cNvSpPr txBox="1"/>
          <p:nvPr/>
        </p:nvSpPr>
        <p:spPr>
          <a:xfrm>
            <a:off x="729275" y="1791014"/>
            <a:ext cx="16775100" cy="791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2300"/>
              <a:buFont typeface="Arial"/>
              <a:buNone/>
            </a:pPr>
            <a:r>
              <a:rPr b="1" i="0" lang="en-US" sz="2300" u="none" cap="none" strike="noStrike">
                <a:solidFill>
                  <a:srgbClr val="FFFFFF"/>
                </a:solidFill>
                <a:latin typeface="Quicksand"/>
                <a:ea typeface="Quicksand"/>
                <a:cs typeface="Quicksand"/>
                <a:sym typeface="Quicksand"/>
              </a:rPr>
              <a:t>Riferimenti bibliografici: </a:t>
            </a:r>
            <a:endParaRPr b="1" sz="2300">
              <a:solidFill>
                <a:srgbClr val="FFFFFF"/>
              </a:solidFill>
              <a:latin typeface="Quicksand"/>
              <a:ea typeface="Quicksand"/>
              <a:cs typeface="Quicksand"/>
              <a:sym typeface="Quicksand"/>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Burns, P. (1999).</a:t>
            </a:r>
            <a:r>
              <a:rPr b="0" i="1" lang="en-US" sz="2300" u="none" cap="none" strike="noStrike">
                <a:solidFill>
                  <a:srgbClr val="FFFFFF"/>
                </a:solidFill>
                <a:latin typeface="Quicksand Medium"/>
                <a:ea typeface="Quicksand Medium"/>
                <a:cs typeface="Quicksand Medium"/>
                <a:sym typeface="Quicksand Medium"/>
              </a:rPr>
              <a:t> Georges Demeny Phonoscope 1892. </a:t>
            </a:r>
            <a:r>
              <a:rPr b="0" i="0" lang="en-US" sz="2300" u="none" cap="none" strike="noStrike">
                <a:solidFill>
                  <a:srgbClr val="FFFFFF"/>
                </a:solidFill>
                <a:latin typeface="Quicksand Medium"/>
                <a:ea typeface="Quicksand Medium"/>
                <a:cs typeface="Quicksand Medium"/>
                <a:sym typeface="Quicksand Medium"/>
              </a:rPr>
              <a:t>Archive.org. </a:t>
            </a:r>
            <a:r>
              <a:rPr b="0" i="1" lang="en-US" sz="2300" u="sng" cap="none" strike="noStrike">
                <a:solidFill>
                  <a:srgbClr val="FFFFFF"/>
                </a:solidFill>
                <a:latin typeface="Quicksand Medium"/>
                <a:ea typeface="Quicksand Medium"/>
                <a:cs typeface="Quicksand Medium"/>
                <a:sym typeface="Quicksand Medium"/>
                <a:hlinkClick r:id="rId6">
                  <a:extLst>
                    <a:ext uri="{A12FA001-AC4F-418D-AE19-62706E023703}">
                      <ahyp:hlinkClr val="tx"/>
                    </a:ext>
                  </a:extLst>
                </a:hlinkClick>
              </a:rPr>
              <a:t>https://archive.org/details/demeny_phonoscope_1892</a:t>
            </a:r>
            <a:r>
              <a:rPr b="0" i="1" lang="en-US" sz="2300" u="none" cap="none" strike="noStrike">
                <a:solidFill>
                  <a:srgbClr val="FFFFFF"/>
                </a:solidFill>
                <a:latin typeface="Quicksand Medium"/>
                <a:ea typeface="Quicksand Medium"/>
                <a:cs typeface="Quicksand Medium"/>
                <a:sym typeface="Quicksand Medium"/>
              </a:rPr>
              <a:t>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1" lang="en-US" sz="2300" u="none" cap="none" strike="noStrike">
                <a:solidFill>
                  <a:srgbClr val="FFFFFF"/>
                </a:solidFill>
                <a:latin typeface="Quicksand Medium"/>
                <a:ea typeface="Quicksand Medium"/>
                <a:cs typeface="Quicksand Medium"/>
                <a:sym typeface="Quicksand Medium"/>
              </a:rPr>
              <a:t>Deaf Cinema</a:t>
            </a:r>
            <a:r>
              <a:rPr b="0" i="0" lang="en-US" sz="2300" u="none" cap="none" strike="noStrike">
                <a:solidFill>
                  <a:srgbClr val="FFFFFF"/>
                </a:solidFill>
                <a:latin typeface="Quicksand Medium"/>
                <a:ea typeface="Quicksand Medium"/>
                <a:cs typeface="Quicksand Medium"/>
                <a:sym typeface="Quicksand Medium"/>
              </a:rPr>
              <a:t>, Accessed 20 June 2025. </a:t>
            </a:r>
            <a:r>
              <a:rPr b="0" i="0" lang="en-US" sz="2300" u="sng" cap="none" strike="noStrike">
                <a:solidFill>
                  <a:srgbClr val="FFFFFF"/>
                </a:solidFill>
                <a:latin typeface="Quicksand Medium"/>
                <a:ea typeface="Quicksand Medium"/>
                <a:cs typeface="Quicksand Medium"/>
                <a:sym typeface="Quicksand Medium"/>
                <a:hlinkClick r:id="rId7">
                  <a:extLst>
                    <a:ext uri="{A12FA001-AC4F-418D-AE19-62706E023703}">
                      <ahyp:hlinkClr val="tx"/>
                    </a:ext>
                  </a:extLst>
                </a:hlinkClick>
              </a:rPr>
              <a:t>https://heartdeaf.com/heart/content/timelines/cinema/timeline.html</a:t>
            </a:r>
            <a:r>
              <a:rPr b="0" i="0" lang="en-US" sz="2300" u="none" cap="none" strike="noStrike">
                <a:solidFill>
                  <a:srgbClr val="FFFFFF"/>
                </a:solidFill>
                <a:latin typeface="Quicksand Medium"/>
                <a:ea typeface="Quicksand Medium"/>
                <a:cs typeface="Quicksand Medium"/>
                <a:sym typeface="Quicksand Medium"/>
              </a:rPr>
              <a:t>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Durr, P. (2016). “Deaf cinema”. In </a:t>
            </a:r>
            <a:r>
              <a:rPr b="0" i="1" lang="en-US" sz="2300" u="none" cap="none" strike="noStrike">
                <a:solidFill>
                  <a:srgbClr val="FFFFFF"/>
                </a:solidFill>
                <a:latin typeface="Quicksand Medium"/>
                <a:ea typeface="Quicksand Medium"/>
                <a:cs typeface="Quicksand Medium"/>
                <a:sym typeface="Quicksand Medium"/>
              </a:rPr>
              <a:t>The sage deaf studies encyclopedia</a:t>
            </a:r>
            <a:r>
              <a:rPr b="0" i="0" lang="en-US" sz="2300" u="none" cap="none" strike="noStrike">
                <a:solidFill>
                  <a:srgbClr val="FFFFFF"/>
                </a:solidFill>
                <a:latin typeface="Quicksand Medium"/>
                <a:ea typeface="Quicksand Medium"/>
                <a:cs typeface="Quicksand Medium"/>
                <a:sym typeface="Quicksand Medium"/>
              </a:rPr>
              <a:t> (Vol. 3, pp. 158-158). SAGE Publications, Inc, </a:t>
            </a:r>
            <a:r>
              <a:rPr b="0" i="0" lang="en-US" sz="2300" u="sng" cap="none" strike="noStrike">
                <a:solidFill>
                  <a:srgbClr val="FFFFFF"/>
                </a:solidFill>
                <a:latin typeface="Quicksand Medium"/>
                <a:ea typeface="Quicksand Medium"/>
                <a:cs typeface="Quicksand Medium"/>
                <a:sym typeface="Quicksand Medium"/>
                <a:hlinkClick r:id="rId8">
                  <a:extLst>
                    <a:ext uri="{A12FA001-AC4F-418D-AE19-62706E023703}">
                      <ahyp:hlinkClr val="tx"/>
                    </a:ext>
                  </a:extLst>
                </a:hlinkClick>
              </a:rPr>
              <a:t>https://doi.org/10.4135/9781483346489.n56</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Holcomb, T. K. (2023). </a:t>
            </a:r>
            <a:r>
              <a:rPr b="0" i="1" lang="en-US" sz="2300" u="none" cap="none" strike="noStrike">
                <a:solidFill>
                  <a:srgbClr val="FFFFFF"/>
                </a:solidFill>
                <a:latin typeface="Quicksand Medium"/>
                <a:ea typeface="Quicksand Medium"/>
                <a:cs typeface="Quicksand Medium"/>
                <a:sym typeface="Quicksand Medium"/>
              </a:rPr>
              <a:t>Introduction to Deaf culture.</a:t>
            </a:r>
            <a:r>
              <a:rPr b="0" i="0" lang="en-US" sz="2300" u="none" cap="none" strike="noStrike">
                <a:solidFill>
                  <a:srgbClr val="FFFFFF"/>
                </a:solidFill>
                <a:latin typeface="Quicksand Medium"/>
                <a:ea typeface="Quicksand Medium"/>
                <a:cs typeface="Quicksand Medium"/>
                <a:sym typeface="Quicksand Medium"/>
              </a:rPr>
              <a:t> 2nd edition. Oxford University Press.</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300"/>
              <a:buFont typeface="Arial"/>
              <a:buNone/>
            </a:pPr>
            <a:r>
              <a:rPr b="0" i="0" lang="en-US" sz="2300" u="sng" cap="none" strike="noStrike">
                <a:solidFill>
                  <a:srgbClr val="FFFFFF"/>
                </a:solidFill>
                <a:latin typeface="Quicksand Medium"/>
                <a:ea typeface="Quicksand Medium"/>
                <a:cs typeface="Quicksand Medium"/>
                <a:sym typeface="Quicksand Medium"/>
                <a:hlinkClick r:id="rId9">
                  <a:extLst>
                    <a:ext uri="{A12FA001-AC4F-418D-AE19-62706E023703}">
                      <ahyp:hlinkClr val="tx"/>
                    </a:ext>
                  </a:extLst>
                </a:hlinkClick>
              </a:rPr>
              <a:t>http://www.introductiontodeafculture.com/intro-to-deaf-culture.html</a:t>
            </a:r>
            <a:endParaRPr b="0" i="1"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Ladd, P. (2003). </a:t>
            </a:r>
            <a:r>
              <a:rPr b="0" i="1" lang="en-US" sz="2300" u="none" cap="none" strike="noStrike">
                <a:solidFill>
                  <a:srgbClr val="FFFFFF"/>
                </a:solidFill>
                <a:latin typeface="Quicksand Medium"/>
                <a:ea typeface="Quicksand Medium"/>
                <a:cs typeface="Quicksand Medium"/>
                <a:sym typeface="Quicksand Medium"/>
              </a:rPr>
              <a:t>Understanding deaf culture: in search of deafhood,</a:t>
            </a:r>
            <a:r>
              <a:rPr b="0" i="0" lang="en-US" sz="2300" u="none" cap="none" strike="noStrike">
                <a:solidFill>
                  <a:srgbClr val="FFFFFF"/>
                </a:solidFill>
                <a:latin typeface="Quicksand Medium"/>
                <a:ea typeface="Quicksand Medium"/>
                <a:cs typeface="Quicksand Medium"/>
                <a:sym typeface="Quicksand Medium"/>
              </a:rPr>
              <a:t> Multilingual Matters.</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Lane, H., Pillard R. C., and Hedberg U. (2011). </a:t>
            </a:r>
            <a:r>
              <a:rPr b="0" i="1" lang="en-US" sz="2300" u="none" cap="none" strike="noStrike">
                <a:solidFill>
                  <a:srgbClr val="FFFFFF"/>
                </a:solidFill>
                <a:latin typeface="Quicksand Medium"/>
                <a:ea typeface="Quicksand Medium"/>
                <a:cs typeface="Quicksand Medium"/>
                <a:sym typeface="Quicksand Medium"/>
              </a:rPr>
              <a:t>The People of the Eye: Deaf Ethnicity and Ancestry</a:t>
            </a:r>
            <a:r>
              <a:rPr b="0" i="0" lang="en-US" sz="2300" u="none" cap="none" strike="noStrike">
                <a:solidFill>
                  <a:srgbClr val="FFFFFF"/>
                </a:solidFill>
                <a:latin typeface="Quicksand Medium"/>
                <a:ea typeface="Quicksand Medium"/>
                <a:cs typeface="Quicksand Medium"/>
                <a:sym typeface="Quicksand Medium"/>
              </a:rPr>
              <a:t>, Oxford University Press.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Mager W. (2021, 29 November). </a:t>
            </a:r>
            <a:r>
              <a:rPr b="0" i="1" lang="en-US" sz="2300" u="none" cap="none" strike="noStrike">
                <a:solidFill>
                  <a:srgbClr val="FFFFFF"/>
                </a:solidFill>
                <a:latin typeface="Quicksand Medium"/>
                <a:ea typeface="Quicksand Medium"/>
                <a:cs typeface="Quicksand Medium"/>
                <a:sym typeface="Quicksand Medium"/>
              </a:rPr>
              <a:t>130 Years of Deaf People and the Moving Image: Coming Full Circle. </a:t>
            </a:r>
            <a:r>
              <a:rPr b="0" i="0" lang="en-US" sz="2300" u="none" cap="none" strike="noStrike">
                <a:solidFill>
                  <a:srgbClr val="FFFFFF"/>
                </a:solidFill>
                <a:latin typeface="Quicksand Medium"/>
                <a:ea typeface="Quicksand Medium"/>
                <a:cs typeface="Quicksand Medium"/>
                <a:sym typeface="Quicksand Medium"/>
              </a:rPr>
              <a:t>Watershed.co.uk, </a:t>
            </a:r>
            <a:r>
              <a:rPr b="0" i="1" lang="en-US" sz="2300" u="sng" cap="none" strike="noStrike">
                <a:solidFill>
                  <a:srgbClr val="FFFFFF"/>
                </a:solidFill>
                <a:latin typeface="Quicksand Medium"/>
                <a:ea typeface="Quicksand Medium"/>
                <a:cs typeface="Quicksand Medium"/>
                <a:sym typeface="Quicksand Medium"/>
                <a:hlinkClick r:id="rId10">
                  <a:extLst>
                    <a:ext uri="{A12FA001-AC4F-418D-AE19-62706E023703}">
                      <ahyp:hlinkClr val="tx"/>
                    </a:ext>
                  </a:extLst>
                </a:hlinkClick>
              </a:rPr>
              <a:t>https://www.watershed.co.uk/articles/130-years-deaf-people-and-moving-image-coming-full-circle</a:t>
            </a:r>
            <a:r>
              <a:rPr b="0" i="1" lang="en-US" sz="2300" u="none" cap="none" strike="noStrike">
                <a:solidFill>
                  <a:srgbClr val="FFFFFF"/>
                </a:solidFill>
                <a:latin typeface="Quicksand Medium"/>
                <a:ea typeface="Quicksand Medium"/>
                <a:cs typeface="Quicksand Medium"/>
                <a:sym typeface="Quicksand Medium"/>
              </a:rPr>
              <a:t> </a:t>
            </a:r>
            <a:endParaRPr b="0" i="1"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1100"/>
              <a:buFont typeface="Arial"/>
              <a:buNone/>
            </a:pPr>
            <a:r>
              <a:rPr b="0" i="0" lang="en-US" sz="2300" u="none" cap="none" strike="noStrike">
                <a:solidFill>
                  <a:srgbClr val="FFFFFF"/>
                </a:solidFill>
                <a:latin typeface="Quicksand Medium"/>
                <a:ea typeface="Quicksand Medium"/>
                <a:cs typeface="Quicksand Medium"/>
                <a:sym typeface="Quicksand Medium"/>
              </a:rPr>
              <a:t>National Association of the Deaf, </a:t>
            </a:r>
            <a:r>
              <a:rPr b="0" i="1" lang="en-US" sz="2300" u="none" cap="none" strike="noStrike">
                <a:solidFill>
                  <a:srgbClr val="FFFFFF"/>
                </a:solidFill>
                <a:latin typeface="Quicksand Medium"/>
                <a:ea typeface="Quicksand Medium"/>
                <a:cs typeface="Quicksand Medium"/>
                <a:sym typeface="Quicksand Medium"/>
              </a:rPr>
              <a:t>Veditz Day, August 13th, 2013</a:t>
            </a:r>
            <a:r>
              <a:rPr b="0" i="0" lang="en-US" sz="2300" u="none" cap="none" strike="noStrike">
                <a:solidFill>
                  <a:srgbClr val="FFFFFF"/>
                </a:solidFill>
                <a:latin typeface="Quicksand Medium"/>
                <a:ea typeface="Quicksand Medium"/>
                <a:cs typeface="Quicksand Medium"/>
                <a:sym typeface="Quicksand Medium"/>
              </a:rPr>
              <a:t>, </a:t>
            </a:r>
            <a:r>
              <a:rPr b="0" i="0" lang="en-US" sz="2300" u="sng" cap="none" strike="noStrike">
                <a:solidFill>
                  <a:srgbClr val="FFFFFF"/>
                </a:solidFill>
                <a:latin typeface="Quicksand Medium"/>
                <a:ea typeface="Quicksand Medium"/>
                <a:cs typeface="Quicksand Medium"/>
                <a:sym typeface="Quicksand Medium"/>
                <a:hlinkClick r:id="rId11">
                  <a:extLst>
                    <a:ext uri="{A12FA001-AC4F-418D-AE19-62706E023703}">
                      <ahyp:hlinkClr val="tx"/>
                    </a:ext>
                  </a:extLst>
                </a:hlinkClick>
              </a:rPr>
              <a:t>https://www.nad.org/2013/08/12/veditz-day-august-13th-2013/</a:t>
            </a:r>
            <a:r>
              <a:rPr b="0" i="0" lang="en-US" sz="2300" u="none" cap="none" strike="noStrike">
                <a:solidFill>
                  <a:srgbClr val="FFFFFF"/>
                </a:solidFill>
                <a:latin typeface="Quicksand Medium"/>
                <a:ea typeface="Quicksand Medium"/>
                <a:cs typeface="Quicksand Medium"/>
                <a:sym typeface="Quicksand Medium"/>
              </a:rPr>
              <a:t> </a:t>
            </a:r>
            <a:endParaRPr b="0" i="1"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Schuchmann, J. (1988). </a:t>
            </a:r>
            <a:r>
              <a:rPr b="0" i="1" lang="en-US" sz="2300" u="none" cap="none" strike="noStrike">
                <a:solidFill>
                  <a:srgbClr val="FFFFFF"/>
                </a:solidFill>
                <a:latin typeface="Quicksand Medium"/>
                <a:ea typeface="Quicksand Medium"/>
                <a:cs typeface="Quicksand Medium"/>
                <a:sym typeface="Quicksand Medium"/>
              </a:rPr>
              <a:t>Hollywood speaks: Deafness and Film Entertainment Industry</a:t>
            </a:r>
            <a:r>
              <a:rPr b="0" i="0" lang="en-US" sz="2300" u="none" cap="none" strike="noStrike">
                <a:solidFill>
                  <a:srgbClr val="FFFFFF"/>
                </a:solidFill>
                <a:latin typeface="Quicksand Medium"/>
                <a:ea typeface="Quicksand Medium"/>
                <a:cs typeface="Quicksand Medium"/>
                <a:sym typeface="Quicksand Medium"/>
              </a:rPr>
              <a:t>. University of Illinois Press.</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Virdi, J. (2020). </a:t>
            </a:r>
            <a:r>
              <a:rPr b="0" i="1" lang="en-US" sz="2300" u="none" cap="none" strike="noStrike">
                <a:solidFill>
                  <a:srgbClr val="FFFFFF"/>
                </a:solidFill>
                <a:latin typeface="Quicksand Medium"/>
                <a:ea typeface="Quicksand Medium"/>
                <a:cs typeface="Quicksand Medium"/>
                <a:sym typeface="Quicksand Medium"/>
              </a:rPr>
              <a:t>Deaf History Series: Episode 11. Emerson Romero.</a:t>
            </a:r>
            <a:r>
              <a:rPr b="0" i="0" lang="en-US" sz="2300" u="none" cap="none" strike="noStrike">
                <a:solidFill>
                  <a:srgbClr val="FFFFFF"/>
                </a:solidFill>
                <a:latin typeface="Quicksand Medium"/>
                <a:ea typeface="Quicksand Medium"/>
                <a:cs typeface="Quicksand Medium"/>
                <a:sym typeface="Quicksand Medium"/>
              </a:rPr>
              <a:t> </a:t>
            </a:r>
            <a:r>
              <a:rPr b="0" i="0" lang="en-US" sz="2300"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https://jaivirdi.com/2020/07/19/dhs-episode-11/</a:t>
            </a:r>
            <a:r>
              <a:rPr b="0" i="0" lang="en-US" sz="2300" u="none" cap="none" strike="noStrike">
                <a:solidFill>
                  <a:srgbClr val="FFFFFF"/>
                </a:solidFill>
                <a:latin typeface="Quicksand Medium"/>
                <a:ea typeface="Quicksand Medium"/>
                <a:cs typeface="Quicksand Medium"/>
                <a:sym typeface="Quicksand Medium"/>
              </a:rPr>
              <a:t>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rgbClr val="FFFFFF"/>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18" name="Shape 418"/>
        <p:cNvGrpSpPr/>
        <p:nvPr/>
      </p:nvGrpSpPr>
      <p:grpSpPr>
        <a:xfrm>
          <a:off x="0" y="0"/>
          <a:ext cx="0" cy="0"/>
          <a:chOff x="0" y="0"/>
          <a:chExt cx="0" cy="0"/>
        </a:xfrm>
      </p:grpSpPr>
      <p:sp>
        <p:nvSpPr>
          <p:cNvPr id="419" name="Google Shape;419;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3" name="Google Shape;423;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4" name="Google Shape;424;p3"/>
          <p:cNvGrpSpPr/>
          <p:nvPr/>
        </p:nvGrpSpPr>
        <p:grpSpPr>
          <a:xfrm>
            <a:off x="-228300" y="6944209"/>
            <a:ext cx="18940740" cy="4430740"/>
            <a:chOff x="0" y="-57150"/>
            <a:chExt cx="4988508" cy="1166944"/>
          </a:xfrm>
        </p:grpSpPr>
        <p:sp>
          <p:nvSpPr>
            <p:cNvPr id="425" name="Google Shape;425;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6" name="Google Shape;426;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7" name="Google Shape;427;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1" name="Google Shape;431;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2" name="Google Shape;432;p3"/>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433" name="Google Shape;433;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sng" cap="none" strike="noStrike">
                <a:solidFill>
                  <a:srgbClr val="FFFFFF"/>
                </a:solidFill>
                <a:latin typeface="Quicksand"/>
                <a:ea typeface="Quicksand"/>
                <a:cs typeface="Quicksand"/>
                <a:sym typeface="Quicksand"/>
                <a:hlinkClick r:id="rId13">
                  <a:extLst>
                    <a:ext uri="{A12FA001-AC4F-418D-AE19-62706E023703}">
                      <ahyp:hlinkClr val="tx"/>
                    </a:ext>
                  </a:extLst>
                </a:hlinkClick>
              </a:rPr>
              <a:t>https://deafstudies.eu/</a:t>
            </a:r>
            <a:endParaRPr i="0" sz="1400" u="none" cap="none" strike="noStrike">
              <a:solidFill>
                <a:srgbClr val="000000"/>
              </a:solidFill>
              <a:latin typeface="Quicksand"/>
              <a:ea typeface="Quicksand"/>
              <a:cs typeface="Quicksand"/>
              <a:sym typeface="Quicksand"/>
            </a:endParaRPr>
          </a:p>
        </p:txBody>
      </p:sp>
      <p:sp>
        <p:nvSpPr>
          <p:cNvPr id="434" name="Google Shape;434;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none" cap="none" strike="noStrike">
                <a:solidFill>
                  <a:srgbClr val="FFFFFF"/>
                </a:solidFill>
                <a:latin typeface="Quicksand"/>
                <a:ea typeface="Quicksand"/>
                <a:cs typeface="Quicksand"/>
                <a:sym typeface="Quicksand"/>
              </a:rPr>
              <a:t>Deaf Culture, Heritage and Diversity</a:t>
            </a:r>
            <a:endParaRPr i="0" sz="1400" u="none" cap="none" strike="noStrike">
              <a:solidFill>
                <a:srgbClr val="000000"/>
              </a:solidFill>
              <a:latin typeface="Quicksand"/>
              <a:ea typeface="Quicksand"/>
              <a:cs typeface="Quicksand"/>
              <a:sym typeface="Quicksand"/>
            </a:endParaRPr>
          </a:p>
        </p:txBody>
      </p:sp>
      <p:sp>
        <p:nvSpPr>
          <p:cNvPr id="435" name="Google Shape;435;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none" cap="none" strike="noStrike">
                <a:solidFill>
                  <a:srgbClr val="FFFFFF"/>
                </a:solidFill>
                <a:latin typeface="Quicksand"/>
                <a:ea typeface="Quicksand"/>
                <a:cs typeface="Quicksand"/>
                <a:sym typeface="Quicksand"/>
              </a:rPr>
              <a:t>@deafstudies.eu</a:t>
            </a:r>
            <a:endParaRPr i="0" sz="1400" u="none" cap="none" strike="noStrike">
              <a:solidFill>
                <a:srgbClr val="000000"/>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