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jsMUmHD7vxKumxvXtBvTKjsfwO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6002b26e_0_3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6002b26e_0_3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dc6002b26e_0_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g3dc6002b26e_0_3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dc6002b26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dc6002b26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dc6002b26e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VRAAG</a:t>
            </a:r>
            <a:endParaRPr/>
          </a:p>
        </p:txBody>
      </p:sp>
      <p:sp>
        <p:nvSpPr>
          <p:cNvPr id="115" name="Google Shape;115;g3dc6002b26e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dc6002b26e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3dc6002b26e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c6002b26e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g3dc6002b26e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dc6002b26e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dc6002b26e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dc6002b26e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g3dc6002b26e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dc6002b26e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g3dc6002b26e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dc6002b26e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g3dc6002b26e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dc6002b26e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3dc6002b26e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dc6002b26e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 name="Google Shape;240;g3dc6002b26e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dc6002b26e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g3dc6002b26e_0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c6002b26e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dc6002b26e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c6002b26e_0_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g3dc6002b26e_0_1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dc6002b26e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0" name="Google Shape;310;g3dc6002b26e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dc6002b26e_0_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g3dc6002b26e_0_2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dc6002b26e_0_2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1" name="Google Shape;351;g3dc6002b26e_0_2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dc6002b26e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een superrustige plek</a:t>
            </a:r>
            <a:endParaRPr/>
          </a:p>
        </p:txBody>
      </p:sp>
      <p:sp>
        <p:nvSpPr>
          <p:cNvPr id="363" name="Google Shape;363;g3dc6002b26e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dc6002b26e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4" name="Google Shape;374;g3dc6002b26e_0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dc6002b26e_0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5" name="Google Shape;385;g3dc6002b26e_0_2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dc6002b26e_0_2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8" name="Google Shape;398;g3dc6002b26e_0_2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dc6002b26e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g3dc6002b26e_0_2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hyperlink" Target="http://www.youtube.com/watch?v=t8MEYmiPZ6c" TargetMode="External"/><Relationship Id="rId7"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8.jpg"/><Relationship Id="rId5" Type="http://schemas.openxmlformats.org/officeDocument/2006/relationships/image" Target="../media/image1.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hyperlink" Target="http://www.youtube.com/watch?v=T_59fB_gJ0Y" TargetMode="External"/><Relationship Id="rId6" Type="http://schemas.openxmlformats.org/officeDocument/2006/relationships/image" Target="../media/image5.jpg"/><Relationship Id="rId7"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hyperlink" Target="https://youtu.be/XITbj3NTLUQ" TargetMode="External"/><Relationship Id="rId6" Type="http://schemas.openxmlformats.org/officeDocument/2006/relationships/image" Target="../media/image21.png"/><Relationship Id="rId7" Type="http://schemas.openxmlformats.org/officeDocument/2006/relationships/hyperlink" Target="https://www.youtube.com/watch?v=wrBf9WAjRsg" TargetMode="External"/><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hyperlink" Target="http://www.youtube.com/watch?v=J9rhrS6A9YI" TargetMode="External"/><Relationship Id="rId6" Type="http://schemas.openxmlformats.org/officeDocument/2006/relationships/image" Target="../media/image9.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2.png"/><Relationship Id="rId6" Type="http://schemas.openxmlformats.org/officeDocument/2006/relationships/hyperlink" Target="https://media.gallaudet.edu/media/Moving+Pictures%2C+Moving+HandsA++The+Story+of+Ernest+Marshall/1_9enr1u7k" TargetMode="External"/><Relationship Id="rId7" Type="http://schemas.openxmlformats.org/officeDocument/2006/relationships/image" Target="../media/image24.png"/><Relationship Id="rId8" Type="http://schemas.openxmlformats.org/officeDocument/2006/relationships/hyperlink" Target="https://vimeo.com/ondemand/charleskraue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5.png"/><Relationship Id="rId6" Type="http://schemas.openxmlformats.org/officeDocument/2006/relationships/image" Target="../media/image27.png"/><Relationship Id="rId7" Type="http://schemas.openxmlformats.org/officeDocument/2006/relationships/image" Target="../media/image23.jpg"/></Relationships>
</file>

<file path=ppt/slides/_rels/slide15.xml.rels><?xml version="1.0" encoding="UTF-8" standalone="yes"?><Relationships xmlns="http://schemas.openxmlformats.org/package/2006/relationships"><Relationship Id="rId11" Type="http://schemas.openxmlformats.org/officeDocument/2006/relationships/hyperlink" Target="https://www.signlightff.org/" TargetMode="External"/><Relationship Id="rId10" Type="http://schemas.openxmlformats.org/officeDocument/2006/relationships/image" Target="../media/image20.jpg"/><Relationship Id="rId13" Type="http://schemas.openxmlformats.org/officeDocument/2006/relationships/hyperlink" Target="https://www.iidff.org/" TargetMode="External"/><Relationship Id="rId12" Type="http://schemas.openxmlformats.org/officeDocument/2006/relationships/image" Target="../media/image18.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36.jpg"/><Relationship Id="rId17" Type="http://schemas.openxmlformats.org/officeDocument/2006/relationships/hyperlink" Target="https://deafcinema.org/en/main/" TargetMode="External"/><Relationship Id="rId16" Type="http://schemas.openxmlformats.org/officeDocument/2006/relationships/image" Target="../media/image16.jpg"/><Relationship Id="rId5" Type="http://schemas.openxmlformats.org/officeDocument/2006/relationships/image" Target="../media/image10.jpg"/><Relationship Id="rId19" Type="http://schemas.openxmlformats.org/officeDocument/2006/relationships/image" Target="../media/image1.png"/><Relationship Id="rId6" Type="http://schemas.openxmlformats.org/officeDocument/2006/relationships/hyperlink" Target="https://shuwanomachi.jp/english/about.html" TargetMode="External"/><Relationship Id="rId18" Type="http://schemas.openxmlformats.org/officeDocument/2006/relationships/image" Target="../media/image19.jpg"/><Relationship Id="rId7" Type="http://schemas.openxmlformats.org/officeDocument/2006/relationships/image" Target="../media/image30.jpg"/><Relationship Id="rId8" Type="http://schemas.openxmlformats.org/officeDocument/2006/relationships/image" Target="../media/image12.jpg"/></Relationships>
</file>

<file path=ppt/slides/_rels/slide16.xml.rels><?xml version="1.0" encoding="UTF-8" standalone="yes"?><Relationships xmlns="http://schemas.openxmlformats.org/package/2006/relationships"><Relationship Id="rId11" Type="http://schemas.openxmlformats.org/officeDocument/2006/relationships/hyperlink" Target="https://lumotv.co.uk/watch/deaf-funny" TargetMode="External"/><Relationship Id="rId10" Type="http://schemas.openxmlformats.org/officeDocument/2006/relationships/image" Target="../media/image41.png"/><Relationship Id="rId13" Type="http://schemas.openxmlformats.org/officeDocument/2006/relationships/hyperlink" Target="https://youtu.be/I5Uw2z73Su4" TargetMode="External"/><Relationship Id="rId12" Type="http://schemas.openxmlformats.org/officeDocument/2006/relationships/image" Target="../media/image32.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hyperlink" Target="https://youtu.be/O2MHGVZP-_A?si=7zr2t1yL2TUJyk2d" TargetMode="External"/><Relationship Id="rId14" Type="http://schemas.openxmlformats.org/officeDocument/2006/relationships/image" Target="../media/image31.jpg"/><Relationship Id="rId5" Type="http://schemas.openxmlformats.org/officeDocument/2006/relationships/hyperlink" Target="https://lumotv.co.uk/watch/small-world-series-1" TargetMode="External"/><Relationship Id="rId6" Type="http://schemas.openxmlformats.org/officeDocument/2006/relationships/image" Target="../media/image47.png"/><Relationship Id="rId7" Type="http://schemas.openxmlformats.org/officeDocument/2006/relationships/hyperlink" Target="https://lumotv.co.uk/watch/zoom-focus-end" TargetMode="External"/><Relationship Id="rId8"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49.png"/><Relationship Id="rId6" Type="http://schemas.openxmlformats.org/officeDocument/2006/relationships/image" Target="../media/image52.png"/><Relationship Id="rId7" Type="http://schemas.openxmlformats.org/officeDocument/2006/relationships/image" Target="../media/image34.jpg"/><Relationship Id="rId8" Type="http://schemas.openxmlformats.org/officeDocument/2006/relationships/image" Target="../media/image5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37.png"/><Relationship Id="rId8" Type="http://schemas.openxmlformats.org/officeDocument/2006/relationships/image" Target="../media/image44.png"/></Relationships>
</file>

<file path=ppt/slides/_rels/slide22.xml.rels><?xml version="1.0" encoding="UTF-8" standalone="yes"?><Relationships xmlns="http://schemas.openxmlformats.org/package/2006/relationships"><Relationship Id="rId11" Type="http://schemas.openxmlformats.org/officeDocument/2006/relationships/hyperlink" Target="https://www.nad.org/2013/08/12/veditz-day-august-13th-2013/" TargetMode="External"/><Relationship Id="rId10" Type="http://schemas.openxmlformats.org/officeDocument/2006/relationships/hyperlink" Target="https://www.watershed.co.uk/articles/130-years-deaf-people-and-moving-image-coming-full-circle" TargetMode="External"/><Relationship Id="rId12" Type="http://schemas.openxmlformats.org/officeDocument/2006/relationships/hyperlink" Target="https://jaivirdi.com/2020/07/19/dhs-episode-11/"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38.png"/><Relationship Id="rId9" Type="http://schemas.openxmlformats.org/officeDocument/2006/relationships/hyperlink" Target="http://www.introductiontodeafculture.com/intro-to-deaf-culture.html" TargetMode="External"/><Relationship Id="rId5" Type="http://schemas.openxmlformats.org/officeDocument/2006/relationships/image" Target="../media/image4.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5.png"/><Relationship Id="rId13" Type="http://schemas.openxmlformats.org/officeDocument/2006/relationships/hyperlink" Target="https://deafstudies.eu" TargetMode="External"/><Relationship Id="rId12"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46.png"/><Relationship Id="rId5" Type="http://schemas.openxmlformats.org/officeDocument/2006/relationships/image" Target="../media/image42.png"/><Relationship Id="rId6" Type="http://schemas.openxmlformats.org/officeDocument/2006/relationships/image" Target="../media/image35.png"/><Relationship Id="rId7" Type="http://schemas.openxmlformats.org/officeDocument/2006/relationships/image" Target="../media/image40.png"/><Relationship Id="rId8"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c6002b26e_0_386"/>
          <p:cNvGrpSpPr/>
          <p:nvPr/>
        </p:nvGrpSpPr>
        <p:grpSpPr>
          <a:xfrm>
            <a:off x="0" y="-216992"/>
            <a:ext cx="2922102" cy="10504504"/>
            <a:chOff x="0" y="-57150"/>
            <a:chExt cx="769602" cy="2766600"/>
          </a:xfrm>
        </p:grpSpPr>
        <p:sp>
          <p:nvSpPr>
            <p:cNvPr id="85" name="Google Shape;85;g3dc6002b26e_0_3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c6002b26e_0_3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c6002b26e_0_3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c6002b26e_0_3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dc6002b26e_0_386"/>
          <p:cNvSpPr txBox="1"/>
          <p:nvPr/>
        </p:nvSpPr>
        <p:spPr>
          <a:xfrm>
            <a:off x="3443254" y="4056941"/>
            <a:ext cx="9496500" cy="1493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9700" u="none" cap="none" strike="noStrike">
                <a:solidFill>
                  <a:srgbClr val="FFFFFF"/>
                </a:solidFill>
                <a:latin typeface="Anton"/>
                <a:ea typeface="Anton"/>
                <a:cs typeface="Anton"/>
                <a:sym typeface="Anton"/>
              </a:rPr>
              <a:t>Dove cinema</a:t>
            </a:r>
            <a:endParaRPr b="0" i="0" sz="9700" u="none" cap="none" strike="noStrike">
              <a:solidFill>
                <a:srgbClr val="FFFFFF"/>
              </a:solidFill>
              <a:latin typeface="Anton"/>
              <a:ea typeface="Anton"/>
              <a:cs typeface="Anton"/>
              <a:sym typeface="Anton"/>
            </a:endParaRPr>
          </a:p>
        </p:txBody>
      </p:sp>
      <p:sp>
        <p:nvSpPr>
          <p:cNvPr id="90" name="Google Shape;90;g3dc6002b26e_0_386"/>
          <p:cNvSpPr txBox="1"/>
          <p:nvPr/>
        </p:nvSpPr>
        <p:spPr>
          <a:xfrm>
            <a:off x="3443254" y="5651080"/>
            <a:ext cx="11401500" cy="75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900" u="none" cap="none" strike="noStrike">
                <a:solidFill>
                  <a:srgbClr val="FFFFFF"/>
                </a:solidFill>
                <a:latin typeface="Quicksand"/>
                <a:ea typeface="Quicksand"/>
                <a:cs typeface="Quicksand"/>
                <a:sym typeface="Quicksand"/>
              </a:rPr>
              <a:t>Dove kunst en literatuur</a:t>
            </a:r>
            <a:endParaRPr b="0" i="0" sz="4900" u="none" cap="none" strike="noStrike">
              <a:solidFill>
                <a:srgbClr val="FFFFFF"/>
              </a:solidFill>
              <a:latin typeface="Quicksand"/>
              <a:ea typeface="Quicksand"/>
              <a:cs typeface="Quicksand"/>
              <a:sym typeface="Quicksand"/>
            </a:endParaRPr>
          </a:p>
        </p:txBody>
      </p:sp>
      <p:sp>
        <p:nvSpPr>
          <p:cNvPr id="91" name="Google Shape;91;g3dc6002b26e_0_386"/>
          <p:cNvSpPr txBox="1"/>
          <p:nvPr/>
        </p:nvSpPr>
        <p:spPr>
          <a:xfrm>
            <a:off x="3457354" y="3187913"/>
            <a:ext cx="8667900" cy="615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999" u="none" cap="none" strike="noStrike">
                <a:solidFill>
                  <a:srgbClr val="FFFFFF"/>
                </a:solidFill>
                <a:latin typeface="Quicksand"/>
                <a:ea typeface="Quicksand"/>
                <a:cs typeface="Quicksand"/>
                <a:sym typeface="Quicksand"/>
              </a:rPr>
              <a:t>Workshop D</a:t>
            </a:r>
            <a:r>
              <a:rPr lang="en-US" sz="3999">
                <a:solidFill>
                  <a:srgbClr val="FFFFFF"/>
                </a:solidFill>
                <a:latin typeface="Quicksand"/>
                <a:ea typeface="Quicksand"/>
                <a:cs typeface="Quicksand"/>
                <a:sym typeface="Quicksand"/>
              </a:rPr>
              <a:t>eaf S</a:t>
            </a:r>
            <a:r>
              <a:rPr b="0" i="0" lang="en-US" sz="3999" u="none" cap="none" strike="noStrike">
                <a:solidFill>
                  <a:srgbClr val="FFFFFF"/>
                </a:solidFill>
                <a:latin typeface="Quicksand"/>
                <a:ea typeface="Quicksand"/>
                <a:cs typeface="Quicksand"/>
                <a:sym typeface="Quicksand"/>
              </a:rPr>
              <a:t>tudies</a:t>
            </a:r>
            <a:endParaRPr b="0" i="0" sz="31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g3dc6002b26e_0_397"/>
          <p:cNvGrpSpPr/>
          <p:nvPr/>
        </p:nvGrpSpPr>
        <p:grpSpPr>
          <a:xfrm>
            <a:off x="0" y="-216992"/>
            <a:ext cx="2922102" cy="10504504"/>
            <a:chOff x="0" y="-57150"/>
            <a:chExt cx="769602" cy="2766600"/>
          </a:xfrm>
        </p:grpSpPr>
        <p:sp>
          <p:nvSpPr>
            <p:cNvPr id="97" name="Google Shape;97;g3dc6002b26e_0_39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g3dc6002b26e_0_39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g3dc6002b26e_0_39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g3dc6002b26e_0_39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c6002b26e_0_397"/>
          <p:cNvSpPr txBox="1"/>
          <p:nvPr/>
        </p:nvSpPr>
        <p:spPr>
          <a:xfrm>
            <a:off x="4736976" y="3541625"/>
            <a:ext cx="12172500" cy="3842400"/>
          </a:xfrm>
          <a:prstGeom prst="rect">
            <a:avLst/>
          </a:prstGeom>
          <a:noFill/>
          <a:ln>
            <a:noFill/>
          </a:ln>
        </p:spPr>
        <p:txBody>
          <a:bodyPr anchorCtr="0" anchor="t" bIns="0" lIns="0" spcFirstLastPara="1" rIns="0" wrap="square" tIns="0">
            <a:spAutoFit/>
          </a:bodyPr>
          <a:lstStyle/>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Wat weten we over </a:t>
            </a:r>
            <a:r>
              <a:rPr lang="en-US" sz="4800">
                <a:solidFill>
                  <a:srgbClr val="FFFFFF"/>
                </a:solidFill>
                <a:latin typeface="Quicksand"/>
                <a:ea typeface="Quicksand"/>
                <a:cs typeface="Quicksand"/>
                <a:sym typeface="Quicksand"/>
              </a:rPr>
              <a:t>dove films</a:t>
            </a:r>
            <a:r>
              <a:rPr b="0" i="0" lang="en-US" sz="4800" u="none" cap="none" strike="noStrike">
                <a:solidFill>
                  <a:srgbClr val="FFFFFF"/>
                </a:solidFill>
                <a:latin typeface="Quicksand"/>
                <a:ea typeface="Quicksand"/>
                <a:cs typeface="Quicksand"/>
                <a:sym typeface="Quicksand"/>
              </a:rPr>
              <a:t>?</a:t>
            </a:r>
            <a:endParaRPr b="0" i="0" sz="4800" u="none" cap="none" strike="noStrike">
              <a:solidFill>
                <a:srgbClr val="000000"/>
              </a:solidFill>
              <a:latin typeface="Arial"/>
              <a:ea typeface="Arial"/>
              <a:cs typeface="Arial"/>
              <a:sym typeface="Arial"/>
            </a:endParaRPr>
          </a:p>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Wat is </a:t>
            </a:r>
            <a:r>
              <a:rPr lang="en-US" sz="4800">
                <a:solidFill>
                  <a:srgbClr val="FFFFFF"/>
                </a:solidFill>
                <a:latin typeface="Quicksand"/>
                <a:ea typeface="Quicksand"/>
                <a:cs typeface="Quicksand"/>
                <a:sym typeface="Quicksand"/>
              </a:rPr>
              <a:t>Deaf Cinema </a:t>
            </a:r>
            <a:r>
              <a:rPr b="0" i="0" lang="en-US" sz="4800" u="none" cap="none" strike="noStrike">
                <a:solidFill>
                  <a:srgbClr val="FFFFFF"/>
                </a:solidFill>
                <a:latin typeface="Quicksand"/>
                <a:ea typeface="Quicksand"/>
                <a:cs typeface="Quicksand"/>
                <a:sym typeface="Quicksand"/>
              </a:rPr>
              <a:t>en wat is de geschiedenis ervan?</a:t>
            </a:r>
            <a:endParaRPr b="0" i="0" sz="4800" u="none" cap="none" strike="noStrike">
              <a:solidFill>
                <a:srgbClr val="000000"/>
              </a:solidFill>
              <a:latin typeface="Arial"/>
              <a:ea typeface="Arial"/>
              <a:cs typeface="Arial"/>
              <a:sym typeface="Arial"/>
            </a:endParaRPr>
          </a:p>
          <a:p>
            <a:pPr indent="-429320"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Maak een storyboard voor een dove film</a:t>
            </a:r>
            <a:endParaRPr b="0" i="0" sz="4800" u="none" cap="none" strike="noStrike">
              <a:solidFill>
                <a:srgbClr val="000000"/>
              </a:solidFill>
              <a:latin typeface="Arial"/>
              <a:ea typeface="Arial"/>
              <a:cs typeface="Arial"/>
              <a:sym typeface="Arial"/>
            </a:endParaRPr>
          </a:p>
        </p:txBody>
      </p:sp>
      <p:sp>
        <p:nvSpPr>
          <p:cNvPr id="102" name="Google Shape;102;g3dc6002b26e_0_397"/>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sz="8000">
              <a:solidFill>
                <a:srgbClr val="FFFFFF"/>
              </a:solidFill>
              <a:latin typeface="Anton"/>
              <a:ea typeface="Anton"/>
              <a:cs typeface="Anton"/>
              <a:sym typeface="Anto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grpSp>
        <p:nvGrpSpPr>
          <p:cNvPr id="107" name="Google Shape;107;g3dc6002b26e_0_0"/>
          <p:cNvGrpSpPr/>
          <p:nvPr/>
        </p:nvGrpSpPr>
        <p:grpSpPr>
          <a:xfrm>
            <a:off x="0" y="-216993"/>
            <a:ext cx="2922102" cy="10504504"/>
            <a:chOff x="0" y="-57150"/>
            <a:chExt cx="769602" cy="2766600"/>
          </a:xfrm>
        </p:grpSpPr>
        <p:sp>
          <p:nvSpPr>
            <p:cNvPr id="108" name="Google Shape;108;g3dc6002b26e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dc6002b26e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dc6002b26e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dc6002b26e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dc6002b26e_0_0"/>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Wat weten we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over dovencinema?</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6" name="Shape 116"/>
        <p:cNvGrpSpPr/>
        <p:nvPr/>
      </p:nvGrpSpPr>
      <p:grpSpPr>
        <a:xfrm>
          <a:off x="0" y="0"/>
          <a:ext cx="0" cy="0"/>
          <a:chOff x="0" y="0"/>
          <a:chExt cx="0" cy="0"/>
        </a:xfrm>
      </p:grpSpPr>
      <p:grpSp>
        <p:nvGrpSpPr>
          <p:cNvPr id="117" name="Google Shape;117;g3dc6002b26e_0_10"/>
          <p:cNvGrpSpPr/>
          <p:nvPr/>
        </p:nvGrpSpPr>
        <p:grpSpPr>
          <a:xfrm>
            <a:off x="0" y="-216993"/>
            <a:ext cx="2922102" cy="10504504"/>
            <a:chOff x="0" y="-57150"/>
            <a:chExt cx="769602" cy="2766600"/>
          </a:xfrm>
        </p:grpSpPr>
        <p:sp>
          <p:nvSpPr>
            <p:cNvPr id="118" name="Google Shape;118;g3dc6002b26e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dc6002b26e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0" name="Google Shape;120;g3dc6002b26e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dc6002b26e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dc6002b26e_0_10"/>
          <p:cNvSpPr txBox="1"/>
          <p:nvPr/>
        </p:nvSpPr>
        <p:spPr>
          <a:xfrm>
            <a:off x="3601325" y="410050"/>
            <a:ext cx="1151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Vóór de film: de fono-scope</a:t>
            </a:r>
            <a:endParaRPr b="0" i="0" sz="8000" u="none" cap="none" strike="noStrike">
              <a:solidFill>
                <a:srgbClr val="FFFFFF"/>
              </a:solidFill>
              <a:latin typeface="Anton"/>
              <a:ea typeface="Anton"/>
              <a:cs typeface="Anton"/>
              <a:sym typeface="Anton"/>
            </a:endParaRPr>
          </a:p>
        </p:txBody>
      </p:sp>
      <p:sp>
        <p:nvSpPr>
          <p:cNvPr id="123" name="Google Shape;123;g3dc6002b26e_0_10"/>
          <p:cNvSpPr txBox="1"/>
          <p:nvPr/>
        </p:nvSpPr>
        <p:spPr>
          <a:xfrm>
            <a:off x="3538550" y="1887150"/>
            <a:ext cx="8529900" cy="400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000" u="none" cap="none" strike="noStrike">
                <a:solidFill>
                  <a:schemeClr val="lt1"/>
                </a:solidFill>
                <a:latin typeface="Quicksand Medium"/>
                <a:ea typeface="Quicksand Medium"/>
                <a:cs typeface="Quicksand Medium"/>
                <a:sym typeface="Quicksand Medium"/>
              </a:rPr>
              <a:t>In</a:t>
            </a:r>
            <a:r>
              <a:rPr b="1" i="0" lang="en-US" sz="3000" u="none" cap="none" strike="noStrike">
                <a:solidFill>
                  <a:schemeClr val="lt1"/>
                </a:solidFill>
                <a:latin typeface="Quicksand"/>
                <a:ea typeface="Quicksand"/>
                <a:cs typeface="Quicksand"/>
                <a:sym typeface="Quicksand"/>
              </a:rPr>
              <a:t> 1891 </a:t>
            </a:r>
            <a:r>
              <a:rPr b="0" i="0" lang="en-US" sz="3000" u="none" cap="none" strike="noStrike">
                <a:solidFill>
                  <a:schemeClr val="lt1"/>
                </a:solidFill>
                <a:latin typeface="Quicksand Medium"/>
                <a:ea typeface="Quicksand Medium"/>
                <a:cs typeface="Quicksand Medium"/>
                <a:sym typeface="Quicksand Medium"/>
              </a:rPr>
              <a:t>creëerde </a:t>
            </a:r>
            <a:r>
              <a:rPr b="1" i="0" lang="en-US" sz="3000" u="none" cap="none" strike="noStrike">
                <a:solidFill>
                  <a:schemeClr val="lt1"/>
                </a:solidFill>
                <a:latin typeface="Quicksand"/>
                <a:ea typeface="Quicksand"/>
                <a:cs typeface="Quicksand"/>
                <a:sym typeface="Quicksand"/>
              </a:rPr>
              <a:t>Georges Demenÿ </a:t>
            </a:r>
            <a:r>
              <a:rPr b="0" i="0" lang="en-US" sz="3000" u="none" cap="none" strike="noStrike">
                <a:solidFill>
                  <a:schemeClr val="lt1"/>
                </a:solidFill>
                <a:latin typeface="Quicksand Medium"/>
                <a:ea typeface="Quicksand Medium"/>
                <a:cs typeface="Quicksand Medium"/>
                <a:sym typeface="Quicksand Medium"/>
              </a:rPr>
              <a:t>(1850–1917) zowel </a:t>
            </a:r>
            <a:r>
              <a:rPr b="1" i="0" lang="en-US" sz="3000" u="none" cap="none" strike="noStrike">
                <a:solidFill>
                  <a:schemeClr val="lt1"/>
                </a:solidFill>
                <a:latin typeface="Quicksand"/>
                <a:ea typeface="Quicksand"/>
                <a:cs typeface="Quicksand"/>
                <a:sym typeface="Quicksand"/>
              </a:rPr>
              <a:t>de allereerste close-up </a:t>
            </a:r>
            <a:r>
              <a:rPr b="0" i="0" lang="en-US" sz="3000" u="none" cap="none" strike="noStrike">
                <a:solidFill>
                  <a:schemeClr val="lt1"/>
                </a:solidFill>
                <a:latin typeface="Quicksand Medium"/>
                <a:ea typeface="Quicksand Medium"/>
                <a:cs typeface="Quicksand Medium"/>
                <a:sym typeface="Quicksand Medium"/>
              </a:rPr>
              <a:t>als </a:t>
            </a:r>
            <a:r>
              <a:rPr b="1" i="0" lang="en-US" sz="3000" u="none" cap="none" strike="noStrike">
                <a:solidFill>
                  <a:schemeClr val="lt1"/>
                </a:solidFill>
                <a:latin typeface="Quicksand"/>
                <a:ea typeface="Quicksand"/>
                <a:cs typeface="Quicksand"/>
                <a:sym typeface="Quicksand"/>
              </a:rPr>
              <a:t>het eerste bewegende beeld </a:t>
            </a:r>
            <a:r>
              <a:rPr b="0" i="0" lang="en-US" sz="3000" u="none" cap="none" strike="noStrike">
                <a:solidFill>
                  <a:schemeClr val="lt1"/>
                </a:solidFill>
                <a:latin typeface="Quicksand Medium"/>
                <a:ea typeface="Quicksand Medium"/>
                <a:cs typeface="Quicksand Medium"/>
                <a:sym typeface="Quicksand Medium"/>
              </a:rPr>
              <a:t>dat bedoeld was voor een doof publiek.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1000"/>
              </a:spcAft>
              <a:buClr>
                <a:srgbClr val="000000"/>
              </a:buClr>
              <a:buSzPts val="3200"/>
              <a:buFont typeface="Arial"/>
              <a:buNone/>
            </a:pPr>
            <a:r>
              <a:rPr b="0" i="0" lang="en-US" sz="3000" u="none" cap="none" strike="noStrike">
                <a:solidFill>
                  <a:schemeClr val="lt1"/>
                </a:solidFill>
                <a:latin typeface="Quicksand Medium"/>
                <a:ea typeface="Quicksand Medium"/>
                <a:cs typeface="Quicksand Medium"/>
                <a:sym typeface="Quicksand Medium"/>
              </a:rPr>
              <a:t>Met behulp van zijn </a:t>
            </a:r>
            <a:r>
              <a:rPr b="1" i="0" lang="en-US" sz="3000" u="none" cap="none" strike="noStrike">
                <a:solidFill>
                  <a:schemeClr val="lt1"/>
                </a:solidFill>
                <a:latin typeface="Quicksand"/>
                <a:ea typeface="Quicksand"/>
                <a:cs typeface="Quicksand"/>
                <a:sym typeface="Quicksand"/>
              </a:rPr>
              <a:t>fono-scope</a:t>
            </a:r>
            <a:r>
              <a:rPr b="0" i="0" lang="en-US" sz="3000" u="none" cap="none" strike="noStrike">
                <a:solidFill>
                  <a:schemeClr val="lt1"/>
                </a:solidFill>
                <a:latin typeface="Quicksand Medium"/>
                <a:ea typeface="Quicksand Medium"/>
                <a:cs typeface="Quicksand Medium"/>
                <a:sym typeface="Quicksand Medium"/>
              </a:rPr>
              <a:t>, een apparaat dat tot 24 chronofoto’s kon weergeven, produceerde hij een reeks van één seconde op een draaiende glazen schijf. </a:t>
            </a:r>
            <a:endParaRPr b="0" i="0" sz="3000" u="none" cap="none" strike="noStrike">
              <a:solidFill>
                <a:schemeClr val="lt1"/>
              </a:solidFill>
              <a:latin typeface="Quicksand Medium"/>
              <a:ea typeface="Quicksand Medium"/>
              <a:cs typeface="Quicksand Medium"/>
              <a:sym typeface="Quicksand Medium"/>
            </a:endParaRPr>
          </a:p>
        </p:txBody>
      </p:sp>
      <p:pic>
        <p:nvPicPr>
          <p:cNvPr id="124" name="Google Shape;124;g3dc6002b26e_0_10"/>
          <p:cNvPicPr preferRelativeResize="0"/>
          <p:nvPr/>
        </p:nvPicPr>
        <p:blipFill rotWithShape="1">
          <a:blip r:embed="rId5">
            <a:alphaModFix/>
          </a:blip>
          <a:srcRect b="0" l="0" r="0" t="0"/>
          <a:stretch/>
        </p:blipFill>
        <p:spPr>
          <a:xfrm>
            <a:off x="12353375" y="1826050"/>
            <a:ext cx="5599675" cy="3892600"/>
          </a:xfrm>
          <a:prstGeom prst="rect">
            <a:avLst/>
          </a:prstGeom>
          <a:noFill/>
          <a:ln>
            <a:noFill/>
          </a:ln>
        </p:spPr>
      </p:pic>
      <p:sp>
        <p:nvSpPr>
          <p:cNvPr id="125" name="Google Shape;125;g3dc6002b26e_0_1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6" name="Google Shape;126;g3dc6002b26e_0_10" title="Je vous aime (1891) Demenÿ">
            <a:hlinkClick r:id="rId6"/>
          </p:cNvPr>
          <p:cNvPicPr preferRelativeResize="0"/>
          <p:nvPr/>
        </p:nvPicPr>
        <p:blipFill rotWithShape="1">
          <a:blip r:embed="rId7">
            <a:alphaModFix/>
          </a:blip>
          <a:srcRect b="0" l="0" r="0" t="0"/>
          <a:stretch/>
        </p:blipFill>
        <p:spPr>
          <a:xfrm>
            <a:off x="3253625" y="6241994"/>
            <a:ext cx="6596475" cy="3710506"/>
          </a:xfrm>
          <a:prstGeom prst="rect">
            <a:avLst/>
          </a:prstGeom>
          <a:noFill/>
          <a:ln>
            <a:noFill/>
          </a:ln>
        </p:spPr>
      </p:pic>
      <p:sp>
        <p:nvSpPr>
          <p:cNvPr id="127" name="Google Shape;127;g3dc6002b26e_0_10"/>
          <p:cNvSpPr txBox="1"/>
          <p:nvPr/>
        </p:nvSpPr>
        <p:spPr>
          <a:xfrm>
            <a:off x="10582775" y="6557250"/>
            <a:ext cx="7098900" cy="203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Het doel was om bewegende beelden te gebruiken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als hulpmiddel om dove leerlingen</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om te leren liplezen en spreken.</a:t>
            </a:r>
            <a:endParaRPr b="0" i="0" sz="3000" u="none" cap="none" strike="noStrike">
              <a:solidFill>
                <a:schemeClr val="lt1"/>
              </a:solidFill>
              <a:latin typeface="Quicksand Medium"/>
              <a:ea typeface="Quicksand Medium"/>
              <a:cs typeface="Quicksand Medium"/>
              <a:sym typeface="Quicksand Medium"/>
            </a:endParaRPr>
          </a:p>
        </p:txBody>
      </p:sp>
      <p:sp>
        <p:nvSpPr>
          <p:cNvPr id="128" name="Google Shape;128;g3dc6002b26e_0_10"/>
          <p:cNvSpPr txBox="1"/>
          <p:nvPr/>
        </p:nvSpPr>
        <p:spPr>
          <a:xfrm>
            <a:off x="9850100" y="9525275"/>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 </a:t>
            </a:r>
            <a:r>
              <a:rPr b="0" i="0" lang="en-US" sz="2300" u="none" cap="none" strike="noStrike">
                <a:solidFill>
                  <a:schemeClr val="lt1"/>
                </a:solidFill>
                <a:latin typeface="Quicksand Medium"/>
                <a:ea typeface="Quicksand Medium"/>
                <a:cs typeface="Quicksand Medium"/>
                <a:sym typeface="Quicksand Medium"/>
              </a:rPr>
              <a:t>("Ik hou van je")</a:t>
            </a:r>
            <a:endParaRPr b="0" i="0" sz="1000" u="none" cap="none" strike="noStrike">
              <a:solidFill>
                <a:srgbClr val="000000"/>
              </a:solidFill>
              <a:latin typeface="Arial"/>
              <a:ea typeface="Arial"/>
              <a:cs typeface="Arial"/>
              <a:sym typeface="Arial"/>
            </a:endParaRPr>
          </a:p>
        </p:txBody>
      </p:sp>
      <p:sp>
        <p:nvSpPr>
          <p:cNvPr id="129" name="Google Shape;129;g3dc6002b26e_0_10"/>
          <p:cNvSpPr txBox="1"/>
          <p:nvPr/>
        </p:nvSpPr>
        <p:spPr>
          <a:xfrm>
            <a:off x="11316150" y="8230261"/>
            <a:ext cx="58338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Een vroeg gebruik van visuele technologie in het onderwijs aan doven.</a:t>
            </a:r>
            <a:endParaRPr b="0" i="0" sz="3000" u="none" cap="none" strike="noStrike">
              <a:solidFill>
                <a:srgbClr val="000000"/>
              </a:solidFill>
              <a:latin typeface="Arial"/>
              <a:ea typeface="Arial"/>
              <a:cs typeface="Arial"/>
              <a:sym typeface="Arial"/>
            </a:endParaRPr>
          </a:p>
        </p:txBody>
      </p:sp>
      <p:sp>
        <p:nvSpPr>
          <p:cNvPr id="130" name="Google Shape;130;g3dc6002b26e_0_10"/>
          <p:cNvSpPr txBox="1"/>
          <p:nvPr/>
        </p:nvSpPr>
        <p:spPr>
          <a:xfrm>
            <a:off x="3401588" y="559550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Sprekende foto's</a:t>
            </a:r>
            <a:endParaRPr b="1" i="1" sz="3000" u="none" cap="none" strike="noStrike">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4" name="Shape 134"/>
        <p:cNvGrpSpPr/>
        <p:nvPr/>
      </p:nvGrpSpPr>
      <p:grpSpPr>
        <a:xfrm>
          <a:off x="0" y="0"/>
          <a:ext cx="0" cy="0"/>
          <a:chOff x="0" y="0"/>
          <a:chExt cx="0" cy="0"/>
        </a:xfrm>
      </p:grpSpPr>
      <p:pic>
        <p:nvPicPr>
          <p:cNvPr id="135" name="Google Shape;135;g3dc6002b26e_0_28"/>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6" name="Google Shape;136;g3dc6002b26e_0_28"/>
          <p:cNvGrpSpPr/>
          <p:nvPr/>
        </p:nvGrpSpPr>
        <p:grpSpPr>
          <a:xfrm>
            <a:off x="0" y="-216993"/>
            <a:ext cx="2922102" cy="10504504"/>
            <a:chOff x="0" y="-57150"/>
            <a:chExt cx="769602" cy="2766600"/>
          </a:xfrm>
        </p:grpSpPr>
        <p:sp>
          <p:nvSpPr>
            <p:cNvPr id="137" name="Google Shape;137;g3dc6002b26e_0_2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g3dc6002b26e_0_2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9" name="Google Shape;139;g3dc6002b26e_0_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dc6002b26e_0_2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g3dc6002b26e_0_28"/>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December 1895</a:t>
            </a:r>
            <a:endParaRPr b="1" i="0" sz="4600" u="none" cap="none" strike="noStrike">
              <a:solidFill>
                <a:srgbClr val="FFFFFF"/>
              </a:solidFill>
              <a:latin typeface="Quicksand"/>
              <a:ea typeface="Quicksand"/>
              <a:cs typeface="Quicksand"/>
              <a:sym typeface="Quicksand"/>
            </a:endParaRPr>
          </a:p>
        </p:txBody>
      </p:sp>
      <p:sp>
        <p:nvSpPr>
          <p:cNvPr id="142" name="Google Shape;142;g3dc6002b26e_0_28"/>
          <p:cNvSpPr txBox="1"/>
          <p:nvPr/>
        </p:nvSpPr>
        <p:spPr>
          <a:xfrm>
            <a:off x="7763425" y="2537000"/>
            <a:ext cx="102819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De eersten die bewegende beelden projecteerden voor een betalend publiek in Parijs, Frankrijk. </a:t>
            </a:r>
            <a:endParaRPr b="0" i="0" sz="3000" u="none" cap="none" strike="noStrike">
              <a:solidFill>
                <a:schemeClr val="lt1"/>
              </a:solidFill>
              <a:latin typeface="Quicksand Medium"/>
              <a:ea typeface="Quicksand Medium"/>
              <a:cs typeface="Quicksand Medium"/>
              <a:sym typeface="Quicksand Medium"/>
            </a:endParaRPr>
          </a:p>
        </p:txBody>
      </p:sp>
      <p:sp>
        <p:nvSpPr>
          <p:cNvPr id="143" name="Google Shape;143;g3dc6002b26e_0_28"/>
          <p:cNvSpPr txBox="1"/>
          <p:nvPr/>
        </p:nvSpPr>
        <p:spPr>
          <a:xfrm>
            <a:off x="7763425" y="1297250"/>
            <a:ext cx="78456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0" i="0" lang="en-US" sz="5800" u="none" cap="none" strike="noStrike">
                <a:solidFill>
                  <a:srgbClr val="F7F1D5"/>
                </a:solidFill>
                <a:latin typeface="Anton"/>
                <a:ea typeface="Anton"/>
                <a:cs typeface="Anton"/>
                <a:sym typeface="Anton"/>
              </a:rPr>
              <a:t>De gebroeders Lumière</a:t>
            </a:r>
            <a:endParaRPr b="0" i="0" sz="4200" u="none" cap="none" strike="noStrike">
              <a:solidFill>
                <a:srgbClr val="F7F1D5"/>
              </a:solidFill>
              <a:latin typeface="Anton"/>
              <a:ea typeface="Anton"/>
              <a:cs typeface="Anton"/>
              <a:sym typeface="Anton"/>
            </a:endParaRPr>
          </a:p>
        </p:txBody>
      </p:sp>
      <p:sp>
        <p:nvSpPr>
          <p:cNvPr id="144" name="Google Shape;144;g3dc6002b26e_0_28"/>
          <p:cNvSpPr txBox="1"/>
          <p:nvPr/>
        </p:nvSpPr>
        <p:spPr>
          <a:xfrm>
            <a:off x="3139525" y="6541875"/>
            <a:ext cx="4623900" cy="341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Ze gebruikten een apparaat dat ze zelf hadden gemaakt,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de Cinématographe, een camera,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een projector en een filmprinter in één.</a:t>
            </a:r>
            <a:endParaRPr b="0" i="0" sz="1400" u="none" cap="none" strike="noStrike">
              <a:solidFill>
                <a:srgbClr val="000000"/>
              </a:solidFill>
              <a:latin typeface="Arial"/>
              <a:ea typeface="Arial"/>
              <a:cs typeface="Arial"/>
              <a:sym typeface="Arial"/>
            </a:endParaRPr>
          </a:p>
        </p:txBody>
      </p:sp>
      <p:sp>
        <p:nvSpPr>
          <p:cNvPr id="145" name="Google Shape;145;g3dc6002b26e_0_28"/>
          <p:cNvSpPr txBox="1"/>
          <p:nvPr/>
        </p:nvSpPr>
        <p:spPr>
          <a:xfrm>
            <a:off x="8152325" y="8494834"/>
            <a:ext cx="8572200" cy="107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r>
              <a:rPr b="0" i="0" lang="en-US" sz="2400" u="none" cap="none" strike="noStrike">
                <a:solidFill>
                  <a:schemeClr val="lt1"/>
                </a:solidFill>
                <a:latin typeface="Quicksand Medium"/>
                <a:ea typeface="Quicksand Medium"/>
                <a:cs typeface="Quicksand Medium"/>
                <a:sym typeface="Quicksand Medium"/>
              </a:rPr>
              <a:t>, slechts 45 seconden lang.</a:t>
            </a:r>
            <a:endParaRPr b="0" i="0" sz="2400" u="none" cap="none" strike="noStrike">
              <a:solidFill>
                <a:schemeClr val="lt1"/>
              </a:solidFill>
              <a:latin typeface="Quicksand Medium"/>
              <a:ea typeface="Quicksand Medium"/>
              <a:cs typeface="Quicksand Medium"/>
              <a:sym typeface="Quicksand Medium"/>
            </a:endParaRPr>
          </a:p>
        </p:txBody>
      </p:sp>
      <p:pic>
        <p:nvPicPr>
          <p:cNvPr descr=" " id="146" name="Google Shape;146;g3dc6002b26e_0_28" title="La Sortie de l'Usine Lumière à Lyon (le Premier Film) (1895)">
            <a:hlinkClick r:id="rId8"/>
          </p:cNvPr>
          <p:cNvPicPr preferRelativeResize="0"/>
          <p:nvPr/>
        </p:nvPicPr>
        <p:blipFill rotWithShape="1">
          <a:blip r:embed="rId9">
            <a:alphaModFix/>
          </a:blip>
          <a:srcRect b="0" l="0" r="0" t="0"/>
          <a:stretch/>
        </p:blipFill>
        <p:spPr>
          <a:xfrm>
            <a:off x="9306264" y="4384099"/>
            <a:ext cx="6861210" cy="385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0" name="Shape 150"/>
        <p:cNvGrpSpPr/>
        <p:nvPr/>
      </p:nvGrpSpPr>
      <p:grpSpPr>
        <a:xfrm>
          <a:off x="0" y="0"/>
          <a:ext cx="0" cy="0"/>
          <a:chOff x="0" y="0"/>
          <a:chExt cx="0" cy="0"/>
        </a:xfrm>
      </p:grpSpPr>
      <p:grpSp>
        <p:nvGrpSpPr>
          <p:cNvPr id="151" name="Google Shape;151;g3dc6002b26e_0_44"/>
          <p:cNvGrpSpPr/>
          <p:nvPr/>
        </p:nvGrpSpPr>
        <p:grpSpPr>
          <a:xfrm>
            <a:off x="0" y="-216993"/>
            <a:ext cx="2922102" cy="10504504"/>
            <a:chOff x="0" y="-57150"/>
            <a:chExt cx="769602" cy="2766600"/>
          </a:xfrm>
        </p:grpSpPr>
        <p:sp>
          <p:nvSpPr>
            <p:cNvPr id="152" name="Google Shape;152;g3dc6002b26e_0_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g3dc6002b26e_0_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4" name="Google Shape;154;g3dc6002b26e_0_4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dc6002b26e_0_4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dc6002b26e_0_44"/>
          <p:cNvSpPr txBox="1"/>
          <p:nvPr/>
        </p:nvSpPr>
        <p:spPr>
          <a:xfrm>
            <a:off x="3750789" y="410800"/>
            <a:ext cx="8205900" cy="366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1902</a:t>
            </a:r>
            <a:endParaRPr b="1" i="0" sz="4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1100"/>
              <a:buFont typeface="Arial"/>
              <a:buNone/>
            </a:pPr>
            <a:r>
              <a:rPr b="0" i="0" lang="en-US" sz="3600" u="none" cap="none" strike="noStrike">
                <a:solidFill>
                  <a:schemeClr val="lt1"/>
                </a:solidFill>
                <a:latin typeface="Quicksand Medium"/>
                <a:ea typeface="Quicksand Medium"/>
                <a:cs typeface="Quicksand Medium"/>
                <a:sym typeface="Quicksand Medium"/>
              </a:rPr>
              <a:t>de </a:t>
            </a:r>
            <a:r>
              <a:rPr b="1" i="0" lang="en-US" sz="3600" u="none" cap="none" strike="noStrike">
                <a:solidFill>
                  <a:schemeClr val="lt1"/>
                </a:solidFill>
                <a:latin typeface="Quicksand"/>
                <a:ea typeface="Quicksand"/>
                <a:cs typeface="Quicksand"/>
                <a:sym typeface="Quicksand"/>
              </a:rPr>
              <a:t>eerste geregistreerde verschijning van gebarentaal </a:t>
            </a:r>
            <a:r>
              <a:rPr b="0" i="0" lang="en-US" sz="3600" u="none" cap="none" strike="noStrike">
                <a:solidFill>
                  <a:schemeClr val="lt1"/>
                </a:solidFill>
                <a:latin typeface="Quicksand Medium"/>
                <a:ea typeface="Quicksand Medium"/>
                <a:cs typeface="Quicksand Medium"/>
                <a:sym typeface="Quicksand Medium"/>
              </a:rPr>
              <a:t>(ASL) in een film: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“Een doof meisje zingt het volkslied </a:t>
            </a:r>
            <a:r>
              <a:rPr b="0" i="1" lang="en-US" sz="3600" u="none" cap="none" strike="noStrike">
                <a:solidFill>
                  <a:schemeClr val="lt1"/>
                </a:solidFill>
                <a:latin typeface="Quicksand Medium"/>
                <a:ea typeface="Quicksand Medium"/>
                <a:cs typeface="Quicksand Medium"/>
                <a:sym typeface="Quicksand Medium"/>
              </a:rPr>
              <a:t>'The Star-Spangled </a:t>
            </a:r>
            <a:r>
              <a:rPr b="0" i="0" lang="en-US" sz="3600" u="none" cap="none" strike="noStrike">
                <a:solidFill>
                  <a:schemeClr val="lt1"/>
                </a:solidFill>
                <a:latin typeface="Quicksand Medium"/>
                <a:ea typeface="Quicksand Medium"/>
                <a:cs typeface="Quicksand Medium"/>
                <a:sym typeface="Quicksand Medium"/>
              </a:rPr>
              <a:t>Banner'”</a:t>
            </a:r>
            <a:endParaRPr b="0" i="0" sz="3600" u="none" cap="none" strike="noStrike">
              <a:solidFill>
                <a:schemeClr val="lt1"/>
              </a:solidFill>
              <a:latin typeface="Quicksand Medium"/>
              <a:ea typeface="Quicksand Medium"/>
              <a:cs typeface="Quicksand Medium"/>
              <a:sym typeface="Quicksand Medium"/>
            </a:endParaRPr>
          </a:p>
        </p:txBody>
      </p:sp>
      <p:sp>
        <p:nvSpPr>
          <p:cNvPr id="157" name="Google Shape;157;g3dc6002b26e_0_44"/>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t/>
            </a:r>
            <a:endParaRPr b="0" i="0" sz="3200" u="none" cap="none" strike="noStrike">
              <a:solidFill>
                <a:srgbClr val="F7F1D5"/>
              </a:solidFill>
              <a:latin typeface="Anton"/>
              <a:ea typeface="Anton"/>
              <a:cs typeface="Anton"/>
              <a:sym typeface="Anton"/>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58" name="Google Shape;158;g3dc6002b26e_0_44" title="Deaf Mute Girl Reciting &quot;Star Spangled Banner&quot; (1901)">
            <a:hlinkClick r:id="rId5"/>
          </p:cNvPr>
          <p:cNvPicPr preferRelativeResize="0"/>
          <p:nvPr/>
        </p:nvPicPr>
        <p:blipFill rotWithShape="1">
          <a:blip r:embed="rId6">
            <a:alphaModFix/>
          </a:blip>
          <a:srcRect b="0" l="0" r="0" t="0"/>
          <a:stretch/>
        </p:blipFill>
        <p:spPr>
          <a:xfrm>
            <a:off x="12265520" y="624575"/>
            <a:ext cx="5322706" cy="2994025"/>
          </a:xfrm>
          <a:prstGeom prst="rect">
            <a:avLst/>
          </a:prstGeom>
          <a:noFill/>
          <a:ln>
            <a:noFill/>
          </a:ln>
        </p:spPr>
      </p:pic>
      <p:sp>
        <p:nvSpPr>
          <p:cNvPr id="159" name="Google Shape;159;g3dc6002b26e_0_44"/>
          <p:cNvSpPr txBox="1"/>
          <p:nvPr/>
        </p:nvSpPr>
        <p:spPr>
          <a:xfrm>
            <a:off x="7451400" y="4079900"/>
            <a:ext cx="10602600" cy="562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1910-1921</a:t>
            </a:r>
            <a:endParaRPr b="1" i="0" sz="46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chemeClr val="dk1"/>
              </a:buClr>
              <a:buSzPts val="1100"/>
              <a:buFont typeface="Arial"/>
              <a:buNone/>
            </a:pPr>
            <a:r>
              <a:rPr b="0" i="0" lang="en-US" sz="3400" u="none" cap="none" strike="noStrike">
                <a:solidFill>
                  <a:schemeClr val="lt1"/>
                </a:solidFill>
                <a:latin typeface="Quicksand Medium"/>
                <a:ea typeface="Quicksand Medium"/>
                <a:cs typeface="Quicksand Medium"/>
                <a:sym typeface="Quicksand Medium"/>
              </a:rPr>
              <a:t>De </a:t>
            </a:r>
            <a:r>
              <a:rPr b="1" i="0" lang="en-US" sz="3400" u="none" cap="none" strike="noStrike">
                <a:solidFill>
                  <a:schemeClr val="lt1"/>
                </a:solidFill>
                <a:latin typeface="Quicksand Medium"/>
                <a:ea typeface="Quicksand Medium"/>
                <a:cs typeface="Quicksand Medium"/>
                <a:sym typeface="Quicksand Medium"/>
              </a:rPr>
              <a:t>National Association of the Deaf (NAD) </a:t>
            </a:r>
            <a:r>
              <a:rPr b="0" i="0" lang="en-US" sz="3400" u="none" cap="none" strike="noStrike">
                <a:solidFill>
                  <a:schemeClr val="lt1"/>
                </a:solidFill>
                <a:latin typeface="Quicksand Medium"/>
                <a:ea typeface="Quicksand Medium"/>
                <a:cs typeface="Quicksand Medium"/>
                <a:sym typeface="Quicksand Medium"/>
              </a:rPr>
              <a:t>in de Verenigde Staten van Amerika lanceerde het </a:t>
            </a:r>
            <a:r>
              <a:rPr b="1" i="0" lang="en-US" sz="3400" u="none" cap="none" strike="noStrike">
                <a:solidFill>
                  <a:schemeClr val="lt1"/>
                </a:solidFill>
                <a:latin typeface="Quicksand Medium"/>
                <a:ea typeface="Quicksand Medium"/>
                <a:cs typeface="Quicksand Medium"/>
                <a:sym typeface="Quicksand Medium"/>
              </a:rPr>
              <a:t>Motion Picture Project </a:t>
            </a:r>
            <a:r>
              <a:rPr b="0" i="0" lang="en-US" sz="3400" u="none" cap="none" strike="noStrike">
                <a:solidFill>
                  <a:schemeClr val="lt1"/>
                </a:solidFill>
                <a:latin typeface="Quicksand Medium"/>
                <a:ea typeface="Quicksand Medium"/>
                <a:cs typeface="Quicksand Medium"/>
                <a:sym typeface="Quicksand Medium"/>
              </a:rPr>
              <a:t>en produceerde tussen 1910 en 1921 verschillende korte films.</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Deze films omvatten </a:t>
            </a:r>
            <a:r>
              <a:rPr b="1" i="0" lang="en-US" sz="3400" u="none" cap="none" strike="noStrike">
                <a:solidFill>
                  <a:schemeClr val="lt1"/>
                </a:solidFill>
                <a:latin typeface="Quicksand Medium"/>
                <a:ea typeface="Quicksand Medium"/>
                <a:cs typeface="Quicksand Medium"/>
                <a:sym typeface="Quicksand Medium"/>
              </a:rPr>
              <a:t>lezingen, optredens en preken</a:t>
            </a:r>
            <a:r>
              <a:rPr b="0" i="0" lang="en-US" sz="3400" u="none" cap="none" strike="noStrike">
                <a:solidFill>
                  <a:schemeClr val="lt1"/>
                </a:solidFill>
                <a:latin typeface="Quicksand Medium"/>
                <a:ea typeface="Quicksand Medium"/>
                <a:cs typeface="Quicksand Medium"/>
                <a:sym typeface="Quicksand Medium"/>
              </a:rPr>
              <a:t>, gericht op </a:t>
            </a:r>
            <a:r>
              <a:rPr b="1" i="0" lang="en-US" sz="3400" u="none" cap="none" strike="noStrike">
                <a:solidFill>
                  <a:schemeClr val="lt1"/>
                </a:solidFill>
                <a:latin typeface="Quicksand Medium"/>
                <a:ea typeface="Quicksand Medium"/>
                <a:cs typeface="Quicksand Medium"/>
                <a:sym typeface="Quicksand Medium"/>
              </a:rPr>
              <a:t>het behoud en de bevordering van de Amerikaanse gebarentaal (ASL) </a:t>
            </a:r>
            <a:r>
              <a:rPr b="0" i="0" lang="en-US" sz="3400" u="none" cap="none" strike="noStrike">
                <a:solidFill>
                  <a:schemeClr val="lt1"/>
                </a:solidFill>
                <a:latin typeface="Quicksand Medium"/>
                <a:ea typeface="Quicksand Medium"/>
                <a:cs typeface="Quicksand Medium"/>
                <a:sym typeface="Quicksand Medium"/>
              </a:rPr>
              <a:t>en het opkomen voor de rechten van doven.</a:t>
            </a:r>
            <a:endParaRPr b="0" i="0" sz="6200" u="none" cap="none" strike="noStrike">
              <a:solidFill>
                <a:schemeClr val="lt1"/>
              </a:solidFill>
              <a:latin typeface="Quicksand"/>
              <a:ea typeface="Quicksand"/>
              <a:cs typeface="Quicksand"/>
              <a:sym typeface="Quicksand"/>
            </a:endParaRPr>
          </a:p>
        </p:txBody>
      </p:sp>
      <p:pic>
        <p:nvPicPr>
          <p:cNvPr id="160" name="Google Shape;160;g3dc6002b26e_0_44"/>
          <p:cNvPicPr preferRelativeResize="0"/>
          <p:nvPr/>
        </p:nvPicPr>
        <p:blipFill rotWithShape="1">
          <a:blip r:embed="rId7">
            <a:alphaModFix/>
          </a:blip>
          <a:srcRect b="0" l="0" r="0" t="0"/>
          <a:stretch/>
        </p:blipFill>
        <p:spPr>
          <a:xfrm>
            <a:off x="3584900" y="4315525"/>
            <a:ext cx="3203700" cy="4281434"/>
          </a:xfrm>
          <a:prstGeom prst="rect">
            <a:avLst/>
          </a:prstGeom>
          <a:noFill/>
          <a:ln>
            <a:noFill/>
          </a:ln>
        </p:spPr>
      </p:pic>
      <p:sp>
        <p:nvSpPr>
          <p:cNvPr id="161" name="Google Shape;161;g3dc6002b26e_0_44"/>
          <p:cNvSpPr txBox="1"/>
          <p:nvPr/>
        </p:nvSpPr>
        <p:spPr>
          <a:xfrm>
            <a:off x="3279500" y="875847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Voorzitter van de NAD (1904-1910)</a:t>
            </a:r>
            <a:endParaRPr b="0" i="0" sz="3000" u="none" cap="none" strike="noStrike">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5" name="Shape 165"/>
        <p:cNvGrpSpPr/>
        <p:nvPr/>
      </p:nvGrpSpPr>
      <p:grpSpPr>
        <a:xfrm>
          <a:off x="0" y="0"/>
          <a:ext cx="0" cy="0"/>
          <a:chOff x="0" y="0"/>
          <a:chExt cx="0" cy="0"/>
        </a:xfrm>
      </p:grpSpPr>
      <p:grpSp>
        <p:nvGrpSpPr>
          <p:cNvPr id="166" name="Google Shape;166;g3dc6002b26e_0_58"/>
          <p:cNvGrpSpPr/>
          <p:nvPr/>
        </p:nvGrpSpPr>
        <p:grpSpPr>
          <a:xfrm>
            <a:off x="0" y="-216993"/>
            <a:ext cx="2922102" cy="10504504"/>
            <a:chOff x="0" y="-57150"/>
            <a:chExt cx="769602" cy="2766600"/>
          </a:xfrm>
        </p:grpSpPr>
        <p:sp>
          <p:nvSpPr>
            <p:cNvPr id="167" name="Google Shape;167;g3dc6002b26e_0_5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dc6002b26e_0_5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9" name="Google Shape;169;g3dc6002b26e_0_5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g3dc6002b26e_0_5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1" name="Google Shape;171;g3dc6002b26e_0_58">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2" name="Google Shape;172;g3dc6002b26e_0_58"/>
          <p:cNvSpPr txBox="1"/>
          <p:nvPr/>
        </p:nvSpPr>
        <p:spPr>
          <a:xfrm>
            <a:off x="15164501" y="411250"/>
            <a:ext cx="29220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Het behoud van de gebarentaal </a:t>
            </a:r>
            <a:r>
              <a:rPr b="0" i="0" lang="en-US" sz="3400" u="none" cap="none" strike="noStrike">
                <a:solidFill>
                  <a:schemeClr val="lt1"/>
                </a:solidFill>
                <a:latin typeface="Quicksand Medium"/>
                <a:ea typeface="Quicksand Medium"/>
                <a:cs typeface="Quicksand Medium"/>
                <a:sym typeface="Quicksand Medium"/>
              </a:rPr>
              <a:t>(1913)</a:t>
            </a:r>
            <a:endParaRPr b="0" i="0" sz="3400" u="none" cap="none" strike="noStrike">
              <a:solidFill>
                <a:schemeClr val="lt1"/>
              </a:solidFill>
              <a:latin typeface="Quicksand Medium"/>
              <a:ea typeface="Quicksand Medium"/>
              <a:cs typeface="Quicksand Medium"/>
              <a:sym typeface="Quicksand Medium"/>
            </a:endParaRPr>
          </a:p>
        </p:txBody>
      </p:sp>
      <p:sp>
        <p:nvSpPr>
          <p:cNvPr id="173" name="Google Shape;173;g3dc6002b26e_0_58"/>
          <p:cNvSpPr txBox="1"/>
          <p:nvPr/>
        </p:nvSpPr>
        <p:spPr>
          <a:xfrm>
            <a:off x="3493425" y="7496313"/>
            <a:ext cx="140634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3600" u="none" cap="none" strike="noStrike">
                <a:solidFill>
                  <a:schemeClr val="lt1"/>
                </a:solidFill>
                <a:latin typeface="Quicksand"/>
                <a:ea typeface="Quicksand"/>
                <a:cs typeface="Quicksand"/>
                <a:sym typeface="Quicksand"/>
              </a:rPr>
              <a:t>Film als een ideaal en krachtig middel voor dove mensen om het erfgoed van gebarentaal te vieren en te behouden.</a:t>
            </a:r>
            <a:endParaRPr b="1" i="0" sz="3600" u="none" cap="none" strike="noStrike">
              <a:solidFill>
                <a:schemeClr val="lt1"/>
              </a:solidFill>
              <a:latin typeface="Quicksand"/>
              <a:ea typeface="Quicksand"/>
              <a:cs typeface="Quicksand"/>
              <a:sym typeface="Quicksand"/>
            </a:endParaRPr>
          </a:p>
        </p:txBody>
      </p:sp>
      <p:sp>
        <p:nvSpPr>
          <p:cNvPr id="174" name="Google Shape;174;g3dc6002b26e_0_58"/>
          <p:cNvSpPr txBox="1"/>
          <p:nvPr/>
        </p:nvSpPr>
        <p:spPr>
          <a:xfrm>
            <a:off x="3387775" y="5869500"/>
            <a:ext cx="14169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US" sz="3600" u="none" cap="none" strike="noStrike">
                <a:solidFill>
                  <a:schemeClr val="lt1"/>
                </a:solidFill>
                <a:latin typeface="Quicksand Medium"/>
                <a:ea typeface="Quicksand Medium"/>
                <a:cs typeface="Quicksand Medium"/>
                <a:sym typeface="Quicksand Medium"/>
              </a:rPr>
              <a:t>Deze film had tot doel de gebarentaal te verdedigen als reactie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op de opkomst van het oralisme na het Congres van Milaan.</a:t>
            </a:r>
            <a:endParaRPr b="0" i="0" sz="3600" u="none" cap="none" strike="noStrike">
              <a:solidFill>
                <a:schemeClr val="lt1"/>
              </a:solidFill>
              <a:latin typeface="Quicksand Medium"/>
              <a:ea typeface="Quicksand Medium"/>
              <a:cs typeface="Quicksand Medium"/>
              <a:sym typeface="Quicksand Medium"/>
            </a:endParaRPr>
          </a:p>
        </p:txBody>
      </p:sp>
      <p:pic>
        <p:nvPicPr>
          <p:cNvPr descr="YouTube-icon.png" id="175" name="Google Shape;175;g3dc6002b26e_0_58">
            <a:hlinkClick r:id="rId7"/>
          </p:cNvPr>
          <p:cNvPicPr preferRelativeResize="0"/>
          <p:nvPr/>
        </p:nvPicPr>
        <p:blipFill rotWithShape="1">
          <a:blip r:embed="rId8">
            <a:alphaModFix/>
          </a:blip>
          <a:srcRect b="0" l="0" r="0" t="0"/>
          <a:stretch/>
        </p:blipFill>
        <p:spPr>
          <a:xfrm>
            <a:off x="15974529" y="3337900"/>
            <a:ext cx="1085650" cy="1085600"/>
          </a:xfrm>
          <a:prstGeom prst="rect">
            <a:avLst/>
          </a:prstGeom>
          <a:noFill/>
          <a:ln>
            <a:noFill/>
          </a:ln>
        </p:spPr>
      </p:pic>
      <p:sp>
        <p:nvSpPr>
          <p:cNvPr id="176" name="Google Shape;176;g3dc6002b26e_0_58"/>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800" u="none" cap="none" strike="noStrike">
                <a:solidFill>
                  <a:schemeClr val="lt1"/>
                </a:solidFill>
                <a:latin typeface="Quicksand"/>
                <a:ea typeface="Quicksand"/>
                <a:cs typeface="Quicksand"/>
                <a:sym typeface="Quicksand"/>
              </a:rPr>
              <a:t>Volledige video</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0" name="Shape 180"/>
        <p:cNvGrpSpPr/>
        <p:nvPr/>
      </p:nvGrpSpPr>
      <p:grpSpPr>
        <a:xfrm>
          <a:off x="0" y="0"/>
          <a:ext cx="0" cy="0"/>
          <a:chOff x="0" y="0"/>
          <a:chExt cx="0" cy="0"/>
        </a:xfrm>
      </p:grpSpPr>
      <p:grpSp>
        <p:nvGrpSpPr>
          <p:cNvPr id="181" name="Google Shape;181;g3dc6002b26e_0_73"/>
          <p:cNvGrpSpPr/>
          <p:nvPr/>
        </p:nvGrpSpPr>
        <p:grpSpPr>
          <a:xfrm>
            <a:off x="0" y="-216993"/>
            <a:ext cx="2922102" cy="10504504"/>
            <a:chOff x="0" y="-57150"/>
            <a:chExt cx="769602" cy="2766600"/>
          </a:xfrm>
        </p:grpSpPr>
        <p:sp>
          <p:nvSpPr>
            <p:cNvPr id="182" name="Google Shape;182;g3dc6002b26e_0_7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3" name="Google Shape;183;g3dc6002b26e_0_7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4" name="Google Shape;184;g3dc6002b26e_0_7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dc6002b26e_0_7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dc6002b26e_0_73"/>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Stille film </a:t>
            </a:r>
            <a:r>
              <a:rPr b="1" i="0" lang="en-US" sz="5000" u="none" cap="none" strike="noStrike">
                <a:solidFill>
                  <a:schemeClr val="lt1"/>
                </a:solidFill>
                <a:latin typeface="Quicksand"/>
                <a:ea typeface="Quicksand"/>
                <a:cs typeface="Quicksand"/>
                <a:sym typeface="Quicksand"/>
              </a:rPr>
              <a:t>(jaren 1910–1920)</a:t>
            </a:r>
            <a:endParaRPr b="1" i="0" sz="3000" u="none" cap="none" strike="noStrike">
              <a:solidFill>
                <a:schemeClr val="dk1"/>
              </a:solidFill>
              <a:latin typeface="Arial"/>
              <a:ea typeface="Arial"/>
              <a:cs typeface="Arial"/>
              <a:sym typeface="Arial"/>
            </a:endParaRPr>
          </a:p>
        </p:txBody>
      </p:sp>
      <p:sp>
        <p:nvSpPr>
          <p:cNvPr id="187" name="Google Shape;187;g3dc6002b26e_0_73"/>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88" name="Google Shape;188;g3dc6002b26e_0_73"/>
          <p:cNvPicPr preferRelativeResize="0"/>
          <p:nvPr/>
        </p:nvPicPr>
        <p:blipFill rotWithShape="1">
          <a:blip r:embed="rId5">
            <a:alphaModFix/>
          </a:blip>
          <a:srcRect b="2372" l="0" r="1604" t="0"/>
          <a:stretch/>
        </p:blipFill>
        <p:spPr>
          <a:xfrm>
            <a:off x="3362750" y="5025850"/>
            <a:ext cx="5968799" cy="4461000"/>
          </a:xfrm>
          <a:prstGeom prst="rect">
            <a:avLst/>
          </a:prstGeom>
          <a:noFill/>
          <a:ln>
            <a:noFill/>
          </a:ln>
        </p:spPr>
      </p:pic>
      <p:sp>
        <p:nvSpPr>
          <p:cNvPr id="189" name="Google Shape;189;g3dc6002b26e_0_73"/>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Hij was een dove landschapsschilder, werkte samen met Charlie Chaplin en speelde tussen 1918 en 1931 in enkele van diens films.</a:t>
            </a:r>
            <a:endParaRPr b="0" i="0" sz="3400" u="none" cap="none" strike="noStrike">
              <a:solidFill>
                <a:schemeClr val="lt1"/>
              </a:solidFill>
              <a:latin typeface="Quicksand Medium"/>
              <a:ea typeface="Quicksand Medium"/>
              <a:cs typeface="Quicksand Medium"/>
              <a:sym typeface="Quicksand Medium"/>
            </a:endParaRPr>
          </a:p>
        </p:txBody>
      </p:sp>
      <p:sp>
        <p:nvSpPr>
          <p:cNvPr id="190" name="Google Shape;190;g3dc6002b26e_0_73"/>
          <p:cNvSpPr txBox="1"/>
          <p:nvPr/>
        </p:nvSpPr>
        <p:spPr>
          <a:xfrm>
            <a:off x="3484550" y="1931225"/>
            <a:ext cx="143559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Tijdens het tijdperk van de stomme film ontstonden er nieuwe carrièremogelijkheden voor dove artiesten, dankzij hun expressieve visuele vaardigheden. </a:t>
            </a:r>
            <a:endParaRPr b="0" i="0" sz="3600" u="none" cap="none" strike="noStrike">
              <a:solidFill>
                <a:schemeClr val="lt1"/>
              </a:solidFill>
              <a:latin typeface="Quicksand Medium"/>
              <a:ea typeface="Quicksand Medium"/>
              <a:cs typeface="Quicksand Medium"/>
              <a:sym typeface="Quicksand Medium"/>
            </a:endParaRPr>
          </a:p>
        </p:txBody>
      </p:sp>
      <p:sp>
        <p:nvSpPr>
          <p:cNvPr id="191" name="Google Shape;191;g3dc6002b26e_0_73"/>
          <p:cNvSpPr txBox="1"/>
          <p:nvPr/>
        </p:nvSpPr>
        <p:spPr>
          <a:xfrm>
            <a:off x="3484550" y="3421450"/>
            <a:ext cx="139671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Ze speelden vaak in films, waarbij ze zelfs horende personages vertolkten, en werkten soms samen met wereldberoemde regisseurs.</a:t>
            </a:r>
            <a:endParaRPr b="0" i="0" sz="3600" u="none" cap="none" strike="noStrike">
              <a:solidFill>
                <a:schemeClr val="lt1"/>
              </a:solidFill>
              <a:latin typeface="Quicksand Medium"/>
              <a:ea typeface="Quicksand Medium"/>
              <a:cs typeface="Quicksand Medium"/>
              <a:sym typeface="Quicksand Medium"/>
            </a:endParaRPr>
          </a:p>
        </p:txBody>
      </p:sp>
      <p:sp>
        <p:nvSpPr>
          <p:cNvPr id="192" name="Google Shape;192;g3dc6002b26e_0_73"/>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praat met zijn hand tegen Redmond" </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in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deel 30, nr. 9, p. 154</a:t>
            </a:r>
            <a:endParaRPr b="0" i="0" sz="2200" u="none" cap="none" strike="noStrike">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6" name="Shape 196"/>
        <p:cNvGrpSpPr/>
        <p:nvPr/>
      </p:nvGrpSpPr>
      <p:grpSpPr>
        <a:xfrm>
          <a:off x="0" y="0"/>
          <a:ext cx="0" cy="0"/>
          <a:chOff x="0" y="0"/>
          <a:chExt cx="0" cy="0"/>
        </a:xfrm>
      </p:grpSpPr>
      <p:grpSp>
        <p:nvGrpSpPr>
          <p:cNvPr id="197" name="Google Shape;197;g3dc6002b26e_0_89"/>
          <p:cNvGrpSpPr/>
          <p:nvPr/>
        </p:nvGrpSpPr>
        <p:grpSpPr>
          <a:xfrm>
            <a:off x="0" y="-216993"/>
            <a:ext cx="2922102" cy="10504504"/>
            <a:chOff x="0" y="-57150"/>
            <a:chExt cx="769602" cy="2766600"/>
          </a:xfrm>
        </p:grpSpPr>
        <p:sp>
          <p:nvSpPr>
            <p:cNvPr id="198" name="Google Shape;198;g3dc6002b26e_0_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g3dc6002b26e_0_8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0" name="Google Shape;200;g3dc6002b26e_0_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dc6002b26e_0_8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dc6002b26e_0_89"/>
          <p:cNvSpPr txBox="1"/>
          <p:nvPr/>
        </p:nvSpPr>
        <p:spPr>
          <a:xfrm>
            <a:off x="10661100" y="4210913"/>
            <a:ext cx="7312800" cy="4863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Tussen 1927 en 1930 deed </a:t>
            </a:r>
            <a:r>
              <a:rPr b="1" i="0" lang="en-US" sz="3800" u="none" cap="none" strike="noStrike">
                <a:solidFill>
                  <a:schemeClr val="lt1"/>
                </a:solidFill>
                <a:latin typeface="Quicksand"/>
                <a:ea typeface="Quicksand"/>
                <a:cs typeface="Quicksand"/>
                <a:sym typeface="Quicksand"/>
              </a:rPr>
              <a:t>geluid </a:t>
            </a:r>
            <a:r>
              <a:rPr b="0" i="0" lang="en-US" sz="3800" u="none" cap="none" strike="noStrike">
                <a:solidFill>
                  <a:schemeClr val="lt1"/>
                </a:solidFill>
                <a:latin typeface="Quicksand Medium"/>
                <a:ea typeface="Quicksand Medium"/>
                <a:cs typeface="Quicksand Medium"/>
                <a:sym typeface="Quicksand Medium"/>
              </a:rPr>
              <a:t>zijn intrede in de filmwereld, wat een baanbrekende verandering betekende die de manier waarop films werden gemaakt en beleefd fundamenteel veranderde.</a:t>
            </a:r>
            <a:endParaRPr b="0" i="0" sz="3800" u="none" cap="none" strike="noStrike">
              <a:solidFill>
                <a:schemeClr val="lt1"/>
              </a:solidFill>
              <a:latin typeface="Quicksand Medium"/>
              <a:ea typeface="Quicksand Medium"/>
              <a:cs typeface="Quicksand Medium"/>
              <a:sym typeface="Quicksand Medium"/>
            </a:endParaRPr>
          </a:p>
        </p:txBody>
      </p:sp>
      <p:sp>
        <p:nvSpPr>
          <p:cNvPr id="203" name="Google Shape;203;g3dc6002b26e_0_89"/>
          <p:cNvSpPr txBox="1"/>
          <p:nvPr/>
        </p:nvSpPr>
        <p:spPr>
          <a:xfrm>
            <a:off x="3499250" y="473700"/>
            <a:ext cx="12975000" cy="3047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De opkomst van de </a:t>
            </a:r>
            <a:endParaRPr b="0" i="0" sz="6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geluidstechnologie</a:t>
            </a:r>
            <a:endParaRPr b="0" i="0" sz="62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b="0" i="0" lang="en-US" sz="6200" u="none" cap="none" strike="noStrike">
                <a:solidFill>
                  <a:schemeClr val="lt1"/>
                </a:solidFill>
                <a:latin typeface="Anton"/>
                <a:ea typeface="Anton"/>
                <a:cs typeface="Anton"/>
                <a:sym typeface="Anton"/>
              </a:rPr>
              <a:t>De opkomst van de 'talkies'</a:t>
            </a:r>
            <a:endParaRPr b="0" i="0" sz="6200" u="none" cap="none" strike="noStrike">
              <a:solidFill>
                <a:schemeClr val="lt1"/>
              </a:solidFill>
              <a:latin typeface="Anton"/>
              <a:ea typeface="Anton"/>
              <a:cs typeface="Anton"/>
              <a:sym typeface="Anton"/>
            </a:endParaRPr>
          </a:p>
        </p:txBody>
      </p:sp>
      <p:sp>
        <p:nvSpPr>
          <p:cNvPr id="204" name="Google Shape;204;g3dc6002b26e_0_89"/>
          <p:cNvSpPr txBox="1"/>
          <p:nvPr/>
        </p:nvSpPr>
        <p:spPr>
          <a:xfrm>
            <a:off x="3499250" y="8800613"/>
            <a:ext cx="102642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Dove mensen werden niet langer geschikt geacht.</a:t>
            </a:r>
            <a:endParaRPr b="1" i="0" sz="3800" u="none" cap="none" strike="noStrike">
              <a:solidFill>
                <a:schemeClr val="lt1"/>
              </a:solidFill>
              <a:latin typeface="Quicksand"/>
              <a:ea typeface="Quicksand"/>
              <a:cs typeface="Quicksand"/>
              <a:sym typeface="Quicksand"/>
            </a:endParaRPr>
          </a:p>
        </p:txBody>
      </p:sp>
      <p:sp>
        <p:nvSpPr>
          <p:cNvPr id="205" name="Google Shape;205;g3dc6002b26e_0_89"/>
          <p:cNvSpPr txBox="1"/>
          <p:nvPr/>
        </p:nvSpPr>
        <p:spPr>
          <a:xfrm>
            <a:off x="13202400" y="617338"/>
            <a:ext cx="4771500" cy="24012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Een radicale verandering </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in het concept van de film zelf.</a:t>
            </a:r>
            <a:endParaRPr b="1" i="0" sz="3600" u="none" cap="none" strike="noStrike">
              <a:solidFill>
                <a:schemeClr val="dk1"/>
              </a:solidFill>
              <a:latin typeface="Quicksand"/>
              <a:ea typeface="Quicksand"/>
              <a:cs typeface="Quicksand"/>
              <a:sym typeface="Quicksand"/>
            </a:endParaRPr>
          </a:p>
        </p:txBody>
      </p:sp>
      <p:sp>
        <p:nvSpPr>
          <p:cNvPr id="206" name="Google Shape;206;g3dc6002b26e_0_89"/>
          <p:cNvSpPr txBox="1"/>
          <p:nvPr/>
        </p:nvSpPr>
        <p:spPr>
          <a:xfrm>
            <a:off x="3499250" y="8220550"/>
            <a:ext cx="41856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Première van Don Juan in het Warners' Theatre © Wikipedia</a:t>
            </a:r>
            <a:endParaRPr b="0" i="0" sz="1700" u="none" cap="none" strike="noStrike">
              <a:solidFill>
                <a:schemeClr val="lt1"/>
              </a:solidFill>
              <a:latin typeface="Quicksand"/>
              <a:ea typeface="Quicksand"/>
              <a:cs typeface="Quicksand"/>
              <a:sym typeface="Quicksand"/>
            </a:endParaRPr>
          </a:p>
        </p:txBody>
      </p:sp>
      <p:pic>
        <p:nvPicPr>
          <p:cNvPr id="207" name="Google Shape;207;g3dc6002b26e_0_89" title="opening talkies movie.jpg"/>
          <p:cNvPicPr preferRelativeResize="0"/>
          <p:nvPr/>
        </p:nvPicPr>
        <p:blipFill rotWithShape="1">
          <a:blip r:embed="rId5">
            <a:alphaModFix/>
          </a:blip>
          <a:srcRect b="0" l="0" r="0" t="0"/>
          <a:stretch/>
        </p:blipFill>
        <p:spPr>
          <a:xfrm>
            <a:off x="3499250" y="3938263"/>
            <a:ext cx="5514568" cy="420591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1" name="Shape 211"/>
        <p:cNvGrpSpPr/>
        <p:nvPr/>
      </p:nvGrpSpPr>
      <p:grpSpPr>
        <a:xfrm>
          <a:off x="0" y="0"/>
          <a:ext cx="0" cy="0"/>
          <a:chOff x="0" y="0"/>
          <a:chExt cx="0" cy="0"/>
        </a:xfrm>
      </p:grpSpPr>
      <p:grpSp>
        <p:nvGrpSpPr>
          <p:cNvPr id="212" name="Google Shape;212;g3dc6002b26e_0_104"/>
          <p:cNvGrpSpPr/>
          <p:nvPr/>
        </p:nvGrpSpPr>
        <p:grpSpPr>
          <a:xfrm>
            <a:off x="0" y="-216993"/>
            <a:ext cx="2922102" cy="10504504"/>
            <a:chOff x="0" y="-57150"/>
            <a:chExt cx="769602" cy="2766600"/>
          </a:xfrm>
        </p:grpSpPr>
        <p:sp>
          <p:nvSpPr>
            <p:cNvPr id="213" name="Google Shape;213;g3dc6002b26e_0_10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g3dc6002b26e_0_10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5" name="Google Shape;215;g3dc6002b26e_0_10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g3dc6002b26e_0_10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dc6002b26e_0_104"/>
          <p:cNvSpPr txBox="1"/>
          <p:nvPr/>
        </p:nvSpPr>
        <p:spPr>
          <a:xfrm>
            <a:off x="3580400" y="8192488"/>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4000" u="none" cap="none" strike="noStrike">
                <a:solidFill>
                  <a:schemeClr val="lt1"/>
                </a:solidFill>
                <a:latin typeface="Quicksand Medium"/>
                <a:ea typeface="Quicksand Medium"/>
                <a:cs typeface="Quicksand Medium"/>
                <a:sym typeface="Quicksand Medium"/>
              </a:rPr>
              <a:t>Vanaf de jaren twintig ontstonden in Europa de eerste filmploegen voor doven.</a:t>
            </a:r>
            <a:endParaRPr b="0" i="0" sz="4000" u="none" cap="none" strike="noStrike">
              <a:solidFill>
                <a:schemeClr val="lt1"/>
              </a:solidFill>
              <a:latin typeface="Quicksand Medium"/>
              <a:ea typeface="Quicksand Medium"/>
              <a:cs typeface="Quicksand Medium"/>
              <a:sym typeface="Quicksand Medium"/>
            </a:endParaRPr>
          </a:p>
        </p:txBody>
      </p:sp>
      <p:sp>
        <p:nvSpPr>
          <p:cNvPr id="218" name="Google Shape;218;g3dc6002b26e_0_104"/>
          <p:cNvSpPr txBox="1"/>
          <p:nvPr/>
        </p:nvSpPr>
        <p:spPr>
          <a:xfrm>
            <a:off x="3354088" y="904650"/>
            <a:ext cx="6031200" cy="7172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4000"/>
              <a:buFont typeface="Arial"/>
              <a:buNone/>
            </a:pPr>
            <a:r>
              <a:rPr b="0" i="0" lang="en-US" sz="4000" u="none" cap="none" strike="noStrike">
                <a:solidFill>
                  <a:schemeClr val="lt1"/>
                </a:solidFill>
                <a:latin typeface="Quicksand Medium"/>
                <a:ea typeface="Quicksand Medium"/>
                <a:cs typeface="Quicksand Medium"/>
                <a:sym typeface="Quicksand Medium"/>
              </a:rPr>
              <a:t>Sommige dove personen begonnen persoonlijke filmcamera's te gebruiken om het dagelijks leven in de dovengemeenschap vast te leggen en te experimenteren met verhalende film. </a:t>
            </a:r>
            <a:endParaRPr b="0" i="0" sz="4000" u="none" cap="none" strike="noStrike">
              <a:solidFill>
                <a:schemeClr val="lt1"/>
              </a:solidFill>
              <a:latin typeface="Arial"/>
              <a:ea typeface="Arial"/>
              <a:cs typeface="Arial"/>
              <a:sym typeface="Arial"/>
            </a:endParaRPr>
          </a:p>
        </p:txBody>
      </p:sp>
      <p:pic>
        <p:nvPicPr>
          <p:cNvPr id="219" name="Google Shape;219;g3dc6002b26e_0_104" title="Excerpt from &quot;Charles Krauel: Profile of a Deaf Filmmaker&quot;, by Dr. Ted Supalla.">
            <a:hlinkClick r:id="rId5"/>
          </p:cNvPr>
          <p:cNvPicPr preferRelativeResize="0"/>
          <p:nvPr/>
        </p:nvPicPr>
        <p:blipFill rotWithShape="1">
          <a:blip r:embed="rId6">
            <a:alphaModFix/>
          </a:blip>
          <a:srcRect b="0" l="0" r="0" t="0"/>
          <a:stretch/>
        </p:blipFill>
        <p:spPr>
          <a:xfrm>
            <a:off x="9600050" y="1057050"/>
            <a:ext cx="8293225" cy="4664950"/>
          </a:xfrm>
          <a:prstGeom prst="rect">
            <a:avLst/>
          </a:prstGeom>
          <a:noFill/>
          <a:ln>
            <a:noFill/>
          </a:ln>
        </p:spPr>
      </p:pic>
      <p:sp>
        <p:nvSpPr>
          <p:cNvPr id="220" name="Google Shape;220;g3dc6002b26e_0_104"/>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Fragment uit "Charles Krauel: Profile of a Deaf Filmmaker", door Dr. Ted Supalla. </a:t>
            </a:r>
            <a:r>
              <a:rPr b="0" i="0" lang="en-US" sz="2200" u="sng" cap="none" strike="noStrike">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a:t>
            </a:r>
            <a:endParaRPr b="0" i="0" sz="2200" u="none" cap="none" strike="noStrike">
              <a:solidFill>
                <a:srgbClr val="F7F1D5"/>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4" name="Shape 224"/>
        <p:cNvGrpSpPr/>
        <p:nvPr/>
      </p:nvGrpSpPr>
      <p:grpSpPr>
        <a:xfrm>
          <a:off x="0" y="0"/>
          <a:ext cx="0" cy="0"/>
          <a:chOff x="0" y="0"/>
          <a:chExt cx="0" cy="0"/>
        </a:xfrm>
      </p:grpSpPr>
      <p:grpSp>
        <p:nvGrpSpPr>
          <p:cNvPr id="225" name="Google Shape;225;g3dc6002b26e_0_117"/>
          <p:cNvGrpSpPr/>
          <p:nvPr/>
        </p:nvGrpSpPr>
        <p:grpSpPr>
          <a:xfrm>
            <a:off x="0" y="-216993"/>
            <a:ext cx="2922102" cy="10504504"/>
            <a:chOff x="0" y="-57150"/>
            <a:chExt cx="769602" cy="2766600"/>
          </a:xfrm>
        </p:grpSpPr>
        <p:sp>
          <p:nvSpPr>
            <p:cNvPr id="226" name="Google Shape;226;g3dc6002b26e_0_1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dc6002b26e_0_1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8" name="Google Shape;228;g3dc6002b26e_0_1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dc6002b26e_0_1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dc6002b26e_0_117"/>
          <p:cNvSpPr txBox="1"/>
          <p:nvPr/>
        </p:nvSpPr>
        <p:spPr>
          <a:xfrm>
            <a:off x="7645700" y="4604288"/>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 </a:t>
            </a:r>
            <a:r>
              <a:rPr b="0" i="0" lang="en-US" sz="3400" u="none" cap="none" strike="noStrike">
                <a:solidFill>
                  <a:srgbClr val="5AC7CC"/>
                </a:solidFill>
                <a:latin typeface="Anton"/>
                <a:ea typeface="Anton"/>
                <a:cs typeface="Anton"/>
                <a:sym typeface="Anton"/>
              </a:rPr>
              <a:t>(1910-1999)</a:t>
            </a:r>
            <a:endParaRPr b="0" i="0" sz="3400" u="none" cap="none" strike="noStrike">
              <a:solidFill>
                <a:srgbClr val="5AC7CC"/>
              </a:solidFill>
              <a:latin typeface="Anton"/>
              <a:ea typeface="Anton"/>
              <a:cs typeface="Anton"/>
              <a:sym typeface="Anton"/>
            </a:endParaRPr>
          </a:p>
        </p:txBody>
      </p:sp>
      <p:pic>
        <p:nvPicPr>
          <p:cNvPr id="231" name="Google Shape;231;g3dc6002b26e_0_117"/>
          <p:cNvPicPr preferRelativeResize="0"/>
          <p:nvPr/>
        </p:nvPicPr>
        <p:blipFill rotWithShape="1">
          <a:blip r:embed="rId5">
            <a:alphaModFix/>
          </a:blip>
          <a:srcRect b="17810" l="0" r="0" t="0"/>
          <a:stretch/>
        </p:blipFill>
        <p:spPr>
          <a:xfrm>
            <a:off x="13358250" y="803375"/>
            <a:ext cx="4467300" cy="2750400"/>
          </a:xfrm>
          <a:prstGeom prst="roundRect">
            <a:avLst>
              <a:gd fmla="val 0" name="adj"/>
            </a:avLst>
          </a:prstGeom>
          <a:noFill/>
          <a:ln>
            <a:noFill/>
          </a:ln>
        </p:spPr>
      </p:pic>
      <p:sp>
        <p:nvSpPr>
          <p:cNvPr id="232" name="Google Shape;232;g3dc6002b26e_0_117"/>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Vanaf 1925</a:t>
            </a:r>
            <a:r>
              <a:rPr b="0" i="0" lang="en-US" sz="2800" u="none" cap="none" strike="noStrike">
                <a:solidFill>
                  <a:schemeClr val="lt1"/>
                </a:solidFill>
                <a:latin typeface="Quicksand Medium"/>
                <a:ea typeface="Quicksand Medium"/>
                <a:cs typeface="Quicksand Medium"/>
                <a:sym typeface="Quicksand Medium"/>
              </a:rPr>
              <a:t>, gedurende meer dan 50 jaar, </a:t>
            </a:r>
            <a:r>
              <a:rPr b="1" i="0" lang="en-US" sz="2800" u="none" cap="none" strike="noStrike">
                <a:solidFill>
                  <a:schemeClr val="lt1"/>
                </a:solidFill>
                <a:latin typeface="Quicksand"/>
                <a:ea typeface="Quicksand"/>
                <a:cs typeface="Quicksand"/>
                <a:sym typeface="Quicksand"/>
              </a:rPr>
              <a:t>legde hij het sociale leven van dove mensen vast</a:t>
            </a:r>
            <a:r>
              <a:rPr b="0" i="0" lang="en-US" sz="2800" u="none" cap="none" strike="noStrike">
                <a:solidFill>
                  <a:schemeClr val="lt1"/>
                </a:solidFill>
                <a:latin typeface="Quicksand Medium"/>
                <a:ea typeface="Quicksand Medium"/>
                <a:cs typeface="Quicksand Medium"/>
                <a:sym typeface="Quicksand Medium"/>
              </a:rPr>
              <a:t>.</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Doel</a:t>
            </a:r>
            <a:r>
              <a:rPr b="0" i="0" lang="en-US" sz="2800" u="none" cap="none" strike="noStrike">
                <a:solidFill>
                  <a:schemeClr val="lt1"/>
                </a:solidFill>
                <a:latin typeface="Quicksand Medium"/>
                <a:ea typeface="Quicksand Medium"/>
                <a:cs typeface="Quicksand Medium"/>
                <a:sym typeface="Quicksand Medium"/>
              </a:rPr>
              <a:t>: Een beeld schetsen van de dovengemeenschap en haar cultuur, taal en sociale leven in stand houden.</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100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Andere dovenclubs in de Verenigde Staten volgden zijn voorbeeld.</a:t>
            </a:r>
            <a:endParaRPr b="0" i="0" sz="2800" u="none" cap="none" strike="noStrike">
              <a:solidFill>
                <a:schemeClr val="lt1"/>
              </a:solidFill>
              <a:latin typeface="Quicksand"/>
              <a:ea typeface="Quicksand"/>
              <a:cs typeface="Quicksand"/>
              <a:sym typeface="Quicksand"/>
            </a:endParaRPr>
          </a:p>
        </p:txBody>
      </p:sp>
      <p:sp>
        <p:nvSpPr>
          <p:cNvPr id="233" name="Google Shape;233;g3dc6002b26e_0_117"/>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 </a:t>
            </a:r>
            <a:r>
              <a:rPr b="0" i="0" lang="en-US" sz="3400" u="none" cap="none" strike="noStrike">
                <a:solidFill>
                  <a:srgbClr val="5AC7CC"/>
                </a:solidFill>
                <a:latin typeface="Anton"/>
                <a:ea typeface="Anton"/>
                <a:cs typeface="Anton"/>
                <a:sym typeface="Anton"/>
              </a:rPr>
              <a:t>(1982-1990)</a:t>
            </a:r>
            <a:endParaRPr b="0" i="0" sz="3400" u="none" cap="none" strike="noStrike">
              <a:solidFill>
                <a:srgbClr val="5AC7CC"/>
              </a:solidFill>
              <a:latin typeface="Anton"/>
              <a:ea typeface="Anton"/>
              <a:cs typeface="Anton"/>
              <a:sym typeface="Anton"/>
            </a:endParaRPr>
          </a:p>
        </p:txBody>
      </p:sp>
      <p:sp>
        <p:nvSpPr>
          <p:cNvPr id="234" name="Google Shape;234;g3dc6002b26e_0_117"/>
          <p:cNvSpPr txBox="1"/>
          <p:nvPr/>
        </p:nvSpPr>
        <p:spPr>
          <a:xfrm>
            <a:off x="7170325" y="5497100"/>
            <a:ext cx="10655400" cy="4879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Eerste dove regisseur </a:t>
            </a:r>
            <a:r>
              <a:rPr b="0" i="0" lang="en-US" sz="2800" u="none" cap="none" strike="noStrike">
                <a:solidFill>
                  <a:schemeClr val="lt1"/>
                </a:solidFill>
                <a:latin typeface="Quicksand Medium"/>
                <a:ea typeface="Quicksand Medium"/>
                <a:cs typeface="Quicksand Medium"/>
                <a:sym typeface="Quicksand Medium"/>
              </a:rPr>
              <a:t>met een crew bestaande uit dove personen en acteurs.</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Zette getalenteerde dove artiesten in de schijnwerpers </a:t>
            </a:r>
            <a:r>
              <a:rPr b="0" i="0" lang="en-US" sz="2800" u="none" cap="none" strike="noStrike">
                <a:solidFill>
                  <a:schemeClr val="lt1"/>
                </a:solidFill>
                <a:latin typeface="Quicksand Medium"/>
                <a:ea typeface="Quicksand Medium"/>
                <a:cs typeface="Quicksand Medium"/>
                <a:sym typeface="Quicksand Medium"/>
              </a:rPr>
              <a:t>die ASL gebruikten, nog voordat dit officieel als taal werd erkend.</a:t>
            </a:r>
            <a:endParaRPr b="1" i="0" sz="2800" u="none" cap="none" strike="noStrike">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Tussen 1937 en 1962 </a:t>
            </a:r>
            <a:r>
              <a:rPr b="0" i="0" lang="en-US" sz="2800" u="none" cap="none" strike="noStrike">
                <a:solidFill>
                  <a:schemeClr val="lt1"/>
                </a:solidFill>
                <a:latin typeface="Quicksand Medium"/>
                <a:ea typeface="Quicksand Medium"/>
                <a:cs typeface="Quicksand Medium"/>
                <a:sym typeface="Quicksand Medium"/>
              </a:rPr>
              <a:t>produceerde hij 7 speelfilms en 4 korte films, allemaal op eigen kosten, en regisseerde hij de meeste daarvan.</a:t>
            </a:r>
            <a:endParaRPr b="1" i="0" sz="2800" u="none" cap="none" strike="noStrike">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100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Behaalde succes binnen de dovengemeenschap, </a:t>
            </a:r>
            <a:r>
              <a:rPr b="0" i="0" lang="en-US" sz="2800" u="none" cap="none" strike="noStrike">
                <a:solidFill>
                  <a:schemeClr val="lt1"/>
                </a:solidFill>
                <a:latin typeface="Quicksand Medium"/>
                <a:ea typeface="Quicksand Medium"/>
                <a:cs typeface="Quicksand Medium"/>
                <a:sym typeface="Quicksand Medium"/>
              </a:rPr>
              <a:t>maar bleef </a:t>
            </a:r>
            <a:r>
              <a:rPr b="1" i="0" lang="en-US" sz="2800" u="none" cap="none" strike="noStrike">
                <a:solidFill>
                  <a:schemeClr val="lt1"/>
                </a:solidFill>
                <a:latin typeface="Quicksand"/>
                <a:ea typeface="Quicksand"/>
                <a:cs typeface="Quicksand"/>
                <a:sym typeface="Quicksand"/>
              </a:rPr>
              <a:t>onzichtbaar voor de horende wereld.</a:t>
            </a:r>
            <a:endParaRPr b="1" i="0" sz="2800" u="none" cap="none" strike="noStrike">
              <a:solidFill>
                <a:schemeClr val="lt1"/>
              </a:solidFill>
              <a:latin typeface="Quicksand"/>
              <a:ea typeface="Quicksand"/>
              <a:cs typeface="Quicksand"/>
              <a:sym typeface="Quicksand"/>
            </a:endParaRPr>
          </a:p>
        </p:txBody>
      </p:sp>
      <p:sp>
        <p:nvSpPr>
          <p:cNvPr id="235" name="Google Shape;235;g3dc6002b26e_0_117">
            <a:hlinkClick r:id="rId6"/>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36" name="Google Shape;236;g3dc6002b26e_0_117" title="Ernst Marshall.png"/>
          <p:cNvPicPr preferRelativeResize="0"/>
          <p:nvPr/>
        </p:nvPicPr>
        <p:blipFill rotWithShape="1">
          <a:blip r:embed="rId7">
            <a:alphaModFix/>
          </a:blip>
          <a:srcRect b="0" l="0" r="0" t="0"/>
          <a:stretch/>
        </p:blipFill>
        <p:spPr>
          <a:xfrm>
            <a:off x="3253625" y="4559050"/>
            <a:ext cx="3585176" cy="4669619"/>
          </a:xfrm>
          <a:prstGeom prst="rect">
            <a:avLst/>
          </a:prstGeom>
          <a:noFill/>
          <a:ln>
            <a:noFill/>
          </a:ln>
        </p:spPr>
      </p:pic>
      <p:sp>
        <p:nvSpPr>
          <p:cNvPr id="237" name="Google Shape;237;g3dc6002b26e_0_117"/>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a:t>
            </a:r>
            <a:r>
              <a:rPr b="0" i="0" lang="en-US" sz="1400" u="none" cap="none" strike="noStrike">
                <a:solidFill>
                  <a:schemeClr val="lt1"/>
                </a:solidFill>
                <a:latin typeface="Quicksand"/>
                <a:ea typeface="Quicksand"/>
                <a:cs typeface="Quicksand"/>
                <a:sym typeface="Quicksand"/>
              </a:rPr>
              <a:t>, Dawn Sign Press</a:t>
            </a:r>
            <a:r>
              <a:rPr b="0" i="0" lang="en-US" sz="1400" u="sng" cap="none" strike="noStrike">
                <a:solidFill>
                  <a:schemeClr val="lt2"/>
                </a:solidFill>
                <a:latin typeface="Quicksand"/>
                <a:ea typeface="Quicksand"/>
                <a:cs typeface="Quicksand"/>
                <a:sym typeface="Quicksand"/>
                <a:hlinkClick r:id="rId8">
                  <a:extLst>
                    <a:ext uri="{A12FA001-AC4F-418D-AE19-62706E023703}">
                      <ahyp:hlinkClr val="tx"/>
                    </a:ext>
                  </a:extLst>
                </a:hlinkClick>
              </a:rPr>
              <a:t> 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1" name="Shape 241"/>
        <p:cNvGrpSpPr/>
        <p:nvPr/>
      </p:nvGrpSpPr>
      <p:grpSpPr>
        <a:xfrm>
          <a:off x="0" y="0"/>
          <a:ext cx="0" cy="0"/>
          <a:chOff x="0" y="0"/>
          <a:chExt cx="0" cy="0"/>
        </a:xfrm>
      </p:grpSpPr>
      <p:grpSp>
        <p:nvGrpSpPr>
          <p:cNvPr id="242" name="Google Shape;242;g3dc6002b26e_0_134"/>
          <p:cNvGrpSpPr/>
          <p:nvPr/>
        </p:nvGrpSpPr>
        <p:grpSpPr>
          <a:xfrm>
            <a:off x="0" y="-216993"/>
            <a:ext cx="2922102" cy="10504504"/>
            <a:chOff x="0" y="-57150"/>
            <a:chExt cx="769602" cy="2766600"/>
          </a:xfrm>
        </p:grpSpPr>
        <p:sp>
          <p:nvSpPr>
            <p:cNvPr id="243" name="Google Shape;243;g3dc6002b26e_0_1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dc6002b26e_0_13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5" name="Google Shape;245;g3dc6002b26e_0_1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dc6002b26e_0_134"/>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Wist u dat?</a:t>
            </a:r>
            <a:endParaRPr b="0" i="0" sz="6800" u="none" cap="none" strike="noStrike">
              <a:solidFill>
                <a:schemeClr val="lt1"/>
              </a:solidFill>
              <a:latin typeface="Anton"/>
              <a:ea typeface="Anton"/>
              <a:cs typeface="Anton"/>
              <a:sym typeface="Anton"/>
            </a:endParaRPr>
          </a:p>
        </p:txBody>
      </p:sp>
      <p:pic>
        <p:nvPicPr>
          <p:cNvPr id="247" name="Google Shape;247;g3dc6002b26e_0_134" title="emersonromero.jpg"/>
          <p:cNvPicPr preferRelativeResize="0"/>
          <p:nvPr/>
        </p:nvPicPr>
        <p:blipFill rotWithShape="1">
          <a:blip r:embed="rId4">
            <a:alphaModFix/>
          </a:blip>
          <a:srcRect b="0" l="0" r="0" t="0"/>
          <a:stretch/>
        </p:blipFill>
        <p:spPr>
          <a:xfrm>
            <a:off x="13490121" y="391400"/>
            <a:ext cx="3905457" cy="3037600"/>
          </a:xfrm>
          <a:prstGeom prst="rect">
            <a:avLst/>
          </a:prstGeom>
          <a:noFill/>
          <a:ln>
            <a:noFill/>
          </a:ln>
        </p:spPr>
      </p:pic>
      <p:sp>
        <p:nvSpPr>
          <p:cNvPr id="248" name="Google Shape;248;g3dc6002b26e_0_134"/>
          <p:cNvSpPr txBox="1"/>
          <p:nvPr/>
        </p:nvSpPr>
        <p:spPr>
          <a:xfrm>
            <a:off x="3499250" y="1850575"/>
            <a:ext cx="8710200" cy="3301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In</a:t>
            </a:r>
            <a:r>
              <a:rPr b="1" i="0" lang="en-US" sz="3000" u="none" cap="none" strike="noStrike">
                <a:solidFill>
                  <a:schemeClr val="lt1"/>
                </a:solidFill>
                <a:latin typeface="Quicksand"/>
                <a:ea typeface="Quicksand"/>
                <a:cs typeface="Quicksand"/>
                <a:sym typeface="Quicksand"/>
              </a:rPr>
              <a:t> 1947 </a:t>
            </a:r>
            <a:r>
              <a:rPr b="0" i="0" lang="en-US" sz="3000" u="none" cap="none" strike="noStrike">
                <a:solidFill>
                  <a:schemeClr val="lt1"/>
                </a:solidFill>
                <a:latin typeface="Quicksand Medium"/>
                <a:ea typeface="Quicksand Medium"/>
                <a:cs typeface="Quicksand Medium"/>
                <a:sym typeface="Quicksand Medium"/>
              </a:rPr>
              <a:t>ontwikkelde </a:t>
            </a:r>
            <a:r>
              <a:rPr b="1" i="0" lang="en-US" sz="3000" u="none" cap="none" strike="noStrike">
                <a:solidFill>
                  <a:schemeClr val="lt1"/>
                </a:solidFill>
                <a:latin typeface="Quicksand"/>
                <a:ea typeface="Quicksand"/>
                <a:cs typeface="Quicksand"/>
                <a:sym typeface="Quicksand"/>
              </a:rPr>
              <a:t>Emerson Romero </a:t>
            </a:r>
            <a:r>
              <a:rPr b="0" i="0" lang="en-US" sz="3000" u="none" cap="none" strike="noStrike">
                <a:solidFill>
                  <a:schemeClr val="lt1"/>
                </a:solidFill>
                <a:latin typeface="Quicksand Medium"/>
                <a:ea typeface="Quicksand Medium"/>
                <a:cs typeface="Quicksand Medium"/>
                <a:sym typeface="Quicksand Medium"/>
              </a:rPr>
              <a:t>(1900–1972), een Cubaans-Amerikaanse dove acteur die tijdens het tijdperk van de stomme film had gewerkt, een </a:t>
            </a:r>
            <a:r>
              <a:rPr b="1" i="0" lang="en-US" sz="3000" u="none" cap="none" strike="noStrike">
                <a:solidFill>
                  <a:schemeClr val="lt1"/>
                </a:solidFill>
                <a:latin typeface="Quicksand"/>
                <a:ea typeface="Quicksand"/>
                <a:cs typeface="Quicksand"/>
                <a:sym typeface="Quicksand"/>
              </a:rPr>
              <a:t>baanbrekende techniek </a:t>
            </a:r>
            <a:r>
              <a:rPr b="0" i="0" lang="en-US" sz="3000" u="none" cap="none" strike="noStrike">
                <a:solidFill>
                  <a:schemeClr val="lt1"/>
                </a:solidFill>
                <a:latin typeface="Quicksand Medium"/>
                <a:ea typeface="Quicksand Medium"/>
                <a:cs typeface="Quicksand Medium"/>
                <a:sym typeface="Quicksand Medium"/>
              </a:rPr>
              <a:t>om geluidsfilms </a:t>
            </a:r>
            <a:r>
              <a:rPr b="1" i="0" lang="en-US" sz="3000" u="none" cap="none" strike="noStrike">
                <a:solidFill>
                  <a:schemeClr val="lt1"/>
                </a:solidFill>
                <a:latin typeface="Quicksand"/>
                <a:ea typeface="Quicksand"/>
                <a:cs typeface="Quicksand"/>
                <a:sym typeface="Quicksand"/>
              </a:rPr>
              <a:t>toegankelijk</a:t>
            </a:r>
            <a:r>
              <a:rPr b="0" i="0" lang="en-US" sz="3000" u="none" cap="none" strike="noStrike">
                <a:solidFill>
                  <a:schemeClr val="lt1"/>
                </a:solidFill>
                <a:latin typeface="Quicksand Medium"/>
                <a:ea typeface="Quicksand Medium"/>
                <a:cs typeface="Quicksand Medium"/>
                <a:sym typeface="Quicksand Medium"/>
              </a:rPr>
              <a:t> te maken </a:t>
            </a:r>
            <a:r>
              <a:rPr b="1" i="0" lang="en-US" sz="3000" u="none" cap="none" strike="noStrike">
                <a:solidFill>
                  <a:schemeClr val="lt1"/>
                </a:solidFill>
                <a:latin typeface="Quicksand"/>
                <a:ea typeface="Quicksand"/>
                <a:cs typeface="Quicksand"/>
                <a:sym typeface="Quicksand"/>
              </a:rPr>
              <a:t>voor de dovengemeenschap</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p:txBody>
      </p:sp>
      <p:sp>
        <p:nvSpPr>
          <p:cNvPr id="249" name="Google Shape;249;g3dc6002b26e_0_134"/>
          <p:cNvSpPr txBox="1"/>
          <p:nvPr/>
        </p:nvSpPr>
        <p:spPr>
          <a:xfrm>
            <a:off x="3499250" y="5152075"/>
            <a:ext cx="14312100" cy="520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Door de film te knippen en </a:t>
            </a:r>
            <a:r>
              <a:rPr b="1" i="0" lang="en-US" sz="3000" u="none" cap="none" strike="noStrike">
                <a:solidFill>
                  <a:schemeClr val="lt1"/>
                </a:solidFill>
                <a:latin typeface="Quicksand"/>
                <a:ea typeface="Quicksand"/>
                <a:cs typeface="Quicksand"/>
                <a:sym typeface="Quicksand"/>
              </a:rPr>
              <a:t>tekststroken </a:t>
            </a:r>
            <a:r>
              <a:rPr b="0" i="0" lang="en-US" sz="3000" u="none" cap="none" strike="noStrike">
                <a:solidFill>
                  <a:schemeClr val="lt1"/>
                </a:solidFill>
                <a:latin typeface="Quicksand Medium"/>
                <a:ea typeface="Quicksand Medium"/>
                <a:cs typeface="Quicksand Medium"/>
                <a:sym typeface="Quicksand Medium"/>
              </a:rPr>
              <a:t>tussen de beelden in te voegen, creëerde hij de </a:t>
            </a:r>
            <a:r>
              <a:rPr b="1" i="0" lang="en-US" sz="3000" u="none" cap="none" strike="noStrike">
                <a:solidFill>
                  <a:schemeClr val="lt1"/>
                </a:solidFill>
                <a:latin typeface="Quicksand"/>
                <a:ea typeface="Quicksand"/>
                <a:cs typeface="Quicksand"/>
                <a:sym typeface="Quicksand"/>
              </a:rPr>
              <a:t>eerste versies van ondertitels</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Later stelde hij deze ondertitelde films ter beschikking aan scholen en dovenverenigingen in New York.</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Zijn experimentele en handgemaakte techniek was cruciaal voor de ontwikkeling van moderne filmondertitels. Zijn werk maakte zelfs de weg vrij voor de oprichting van de organisatie </a:t>
            </a:r>
            <a:r>
              <a:rPr b="1" i="1" lang="en-US" sz="3000" u="none" cap="none" strike="noStrike">
                <a:solidFill>
                  <a:schemeClr val="lt1"/>
                </a:solidFill>
                <a:latin typeface="Quicksand"/>
                <a:ea typeface="Quicksand"/>
                <a:cs typeface="Quicksand"/>
                <a:sym typeface="Quicksand"/>
              </a:rPr>
              <a:t>Captioned Films for the Deaf</a:t>
            </a:r>
            <a:r>
              <a:rPr b="0" i="0" lang="en-US" sz="3000" u="none" cap="none" strike="noStrike">
                <a:solidFill>
                  <a:schemeClr val="lt1"/>
                </a:solidFill>
                <a:latin typeface="Quicksand Medium"/>
                <a:ea typeface="Quicksand Medium"/>
                <a:cs typeface="Quicksand Medium"/>
                <a:sym typeface="Quicksand Medium"/>
              </a:rPr>
              <a:t>, die in de Verenigde Staten werd opgericht en zich toelegt op het produceren en distribueren van ondertitelde films voor scholen en dove gemeenschappen.</a:t>
            </a:r>
            <a:endParaRPr b="0" i="0" sz="3000" u="none" cap="none" strike="noStrike">
              <a:solidFill>
                <a:schemeClr val="lt1"/>
              </a:solidFill>
              <a:latin typeface="Quicksand Medium"/>
              <a:ea typeface="Quicksand Medium"/>
              <a:cs typeface="Quicksand Medium"/>
              <a:sym typeface="Quicksand Medium"/>
            </a:endParaRPr>
          </a:p>
        </p:txBody>
      </p:sp>
      <p:sp>
        <p:nvSpPr>
          <p:cNvPr id="250" name="Google Shape;250;g3dc6002b26e_0_134"/>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1" name="Google Shape;251;g3dc6002b26e_0_134"/>
          <p:cNvSpPr txBox="1"/>
          <p:nvPr/>
        </p:nvSpPr>
        <p:spPr>
          <a:xfrm>
            <a:off x="12394800" y="3702853"/>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Quicksand"/>
                <a:ea typeface="Quicksand"/>
                <a:cs typeface="Quicksand"/>
                <a:sym typeface="Quicksand"/>
              </a:rPr>
              <a:t>https://deafhistory.eu/index.php/component/zoo/item/emerson-romero</a:t>
            </a:r>
            <a:endParaRPr b="0" i="0" sz="11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5" name="Shape 255"/>
        <p:cNvGrpSpPr/>
        <p:nvPr/>
      </p:nvGrpSpPr>
      <p:grpSpPr>
        <a:xfrm>
          <a:off x="0" y="0"/>
          <a:ext cx="0" cy="0"/>
          <a:chOff x="0" y="0"/>
          <a:chExt cx="0" cy="0"/>
        </a:xfrm>
      </p:grpSpPr>
      <p:grpSp>
        <p:nvGrpSpPr>
          <p:cNvPr id="256" name="Google Shape;256;g3dc6002b26e_0_148"/>
          <p:cNvGrpSpPr/>
          <p:nvPr/>
        </p:nvGrpSpPr>
        <p:grpSpPr>
          <a:xfrm>
            <a:off x="0" y="-216993"/>
            <a:ext cx="2922102" cy="10504504"/>
            <a:chOff x="0" y="-57150"/>
            <a:chExt cx="769602" cy="2766600"/>
          </a:xfrm>
        </p:grpSpPr>
        <p:sp>
          <p:nvSpPr>
            <p:cNvPr id="257" name="Google Shape;257;g3dc6002b26e_0_14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dc6002b26e_0_14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g3dc6002b26e_0_14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dc6002b26e_0_14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g3dc6002b26e_0_148"/>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Dove cinema</a:t>
            </a:r>
            <a:endParaRPr b="0" i="0" sz="9600" u="none" cap="none" strike="noStrike">
              <a:solidFill>
                <a:srgbClr val="FFFFFF"/>
              </a:solidFill>
              <a:latin typeface="Anton"/>
              <a:ea typeface="Anton"/>
              <a:cs typeface="Anton"/>
              <a:sym typeface="Anton"/>
            </a:endParaRPr>
          </a:p>
        </p:txBody>
      </p:sp>
      <p:sp>
        <p:nvSpPr>
          <p:cNvPr id="262" name="Google Shape;262;g3dc6002b26e_0_148"/>
          <p:cNvSpPr txBox="1"/>
          <p:nvPr/>
        </p:nvSpPr>
        <p:spPr>
          <a:xfrm>
            <a:off x="3180575" y="2091450"/>
            <a:ext cx="14230500" cy="7137000"/>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Belangrijkste doelstellingen: filmische vaardigheden laten zien, gebarentalen in stand houden en de dovengemeenschap nauwkeurig weergeven.</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Veel films zijn in de loop der tijd verloren gegaan:</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door een gebrek aan besef van hun waarde,</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of omdat ze in verouderde formaten waren opgenomen.</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De mainstreamfilm (bijv. Hollywood) heeft dove personages vaak afgeschilderd als objecten van medelijden, verwondering of mystiek.</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100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Zeldzaam zijn dove mensen getoond als gewone, aantrekkelijke en volledig ontwikkelde individuen.</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6" name="Shape 266"/>
        <p:cNvGrpSpPr/>
        <p:nvPr/>
      </p:nvGrpSpPr>
      <p:grpSpPr>
        <a:xfrm>
          <a:off x="0" y="0"/>
          <a:ext cx="0" cy="0"/>
          <a:chOff x="0" y="0"/>
          <a:chExt cx="0" cy="0"/>
        </a:xfrm>
      </p:grpSpPr>
      <p:sp>
        <p:nvSpPr>
          <p:cNvPr id="267" name="Google Shape;267;g3dc6002b26e_0_15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dc6002b26e_0_159"/>
          <p:cNvSpPr/>
          <p:nvPr/>
        </p:nvSpPr>
        <p:spPr>
          <a:xfrm>
            <a:off x="474725" y="92814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9" name="Google Shape;269;g3dc6002b26e_0_159"/>
          <p:cNvPicPr preferRelativeResize="0"/>
          <p:nvPr/>
        </p:nvPicPr>
        <p:blipFill rotWithShape="1">
          <a:blip r:embed="rId5">
            <a:alphaModFix/>
          </a:blip>
          <a:srcRect b="0" l="0" r="0" t="0"/>
          <a:stretch/>
        </p:blipFill>
        <p:spPr>
          <a:xfrm>
            <a:off x="5957650" y="3061807"/>
            <a:ext cx="3137075" cy="4831142"/>
          </a:xfrm>
          <a:prstGeom prst="rect">
            <a:avLst/>
          </a:prstGeom>
          <a:noFill/>
          <a:ln>
            <a:noFill/>
          </a:ln>
        </p:spPr>
      </p:pic>
      <p:pic>
        <p:nvPicPr>
          <p:cNvPr id="270" name="Google Shape;270;g3dc6002b26e_0_159"/>
          <p:cNvPicPr preferRelativeResize="0"/>
          <p:nvPr/>
        </p:nvPicPr>
        <p:blipFill rotWithShape="1">
          <a:blip r:embed="rId6">
            <a:alphaModFix/>
          </a:blip>
          <a:srcRect b="0" l="0" r="0" t="0"/>
          <a:stretch/>
        </p:blipFill>
        <p:spPr>
          <a:xfrm>
            <a:off x="11794187" y="3428988"/>
            <a:ext cx="3595426" cy="4923017"/>
          </a:xfrm>
          <a:prstGeom prst="rect">
            <a:avLst/>
          </a:prstGeom>
          <a:noFill/>
          <a:ln>
            <a:noFill/>
          </a:ln>
        </p:spPr>
      </p:pic>
      <p:sp>
        <p:nvSpPr>
          <p:cNvPr id="271" name="Google Shape;271;g3dc6002b26e_0_159"/>
          <p:cNvSpPr txBox="1"/>
          <p:nvPr/>
        </p:nvSpPr>
        <p:spPr>
          <a:xfrm>
            <a:off x="149315"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72" name="Google Shape;272;g3dc6002b26e_0_159"/>
          <p:cNvSpPr txBox="1"/>
          <p:nvPr/>
        </p:nvSpPr>
        <p:spPr>
          <a:xfrm>
            <a:off x="5523699" y="807064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73" name="Google Shape;273;g3dc6002b26e_0_159"/>
          <p:cNvSpPr txBox="1"/>
          <p:nvPr/>
        </p:nvSpPr>
        <p:spPr>
          <a:xfrm>
            <a:off x="11799250" y="8533275"/>
            <a:ext cx="3585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74" name="Google Shape;274;g3dc6002b26e_0_159"/>
          <p:cNvCxnSpPr/>
          <p:nvPr/>
        </p:nvCxnSpPr>
        <p:spPr>
          <a:xfrm flipH="1" rot="10800000">
            <a:off x="38759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75" name="Google Shape;275;g3dc6002b26e_0_159"/>
          <p:cNvCxnSpPr/>
          <p:nvPr/>
        </p:nvCxnSpPr>
        <p:spPr>
          <a:xfrm flipH="1" rot="10800000">
            <a:off x="95286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76" name="Google Shape;276;g3dc6002b26e_0_159"/>
          <p:cNvSpPr txBox="1"/>
          <p:nvPr/>
        </p:nvSpPr>
        <p:spPr>
          <a:xfrm>
            <a:off x="11711236" y="1215825"/>
            <a:ext cx="6048000" cy="2401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De film toont </a:t>
            </a:r>
            <a:r>
              <a:rPr b="1" i="0" lang="en-US" sz="2400" u="none" cap="none" strike="noStrike">
                <a:solidFill>
                  <a:schemeClr val="lt1"/>
                </a:solidFill>
                <a:latin typeface="Quicksand"/>
                <a:ea typeface="Quicksand"/>
                <a:cs typeface="Quicksand"/>
                <a:sym typeface="Quicksand"/>
              </a:rPr>
              <a:t>een wereld zonder horende mensen</a:t>
            </a:r>
            <a:r>
              <a:rPr b="0" i="0" lang="en-US" sz="2400" u="none" cap="none" strike="noStrike">
                <a:solidFill>
                  <a:schemeClr val="lt1"/>
                </a:solidFill>
                <a:latin typeface="Quicksand Medium"/>
                <a:ea typeface="Quicksand Medium"/>
                <a:cs typeface="Quicksand Medium"/>
                <a:sym typeface="Quicksand Medium"/>
              </a:rPr>
              <a:t>, waar </a:t>
            </a:r>
            <a:r>
              <a:rPr b="1" i="0" lang="en-US" sz="2400" u="none" cap="none" strike="noStrike">
                <a:solidFill>
                  <a:schemeClr val="lt1"/>
                </a:solidFill>
                <a:latin typeface="Quicksand"/>
                <a:ea typeface="Quicksand"/>
                <a:cs typeface="Quicksand"/>
                <a:sym typeface="Quicksand"/>
              </a:rPr>
              <a:t>communicatie </a:t>
            </a:r>
            <a:r>
              <a:rPr b="0" i="0" lang="en-US" sz="2400" u="none" cap="none" strike="noStrike">
                <a:solidFill>
                  <a:schemeClr val="lt1"/>
                </a:solidFill>
                <a:latin typeface="Quicksand Medium"/>
                <a:ea typeface="Quicksand Medium"/>
                <a:cs typeface="Quicksand Medium"/>
                <a:sym typeface="Quicksand Medium"/>
              </a:rPr>
              <a:t>plaatsvindt via Amerikaanse gebarentaal (</a:t>
            </a:r>
            <a:r>
              <a:rPr b="1" i="0" lang="en-US" sz="2400" u="none" cap="none" strike="noStrike">
                <a:solidFill>
                  <a:schemeClr val="lt1"/>
                </a:solidFill>
                <a:latin typeface="Quicksand"/>
                <a:ea typeface="Quicksand"/>
                <a:cs typeface="Quicksand"/>
                <a:sym typeface="Quicksand"/>
              </a:rPr>
              <a:t>ASL</a:t>
            </a:r>
            <a:r>
              <a:rPr b="0" i="0" lang="en-US" sz="2400" u="none" cap="none" strike="noStrike">
                <a:solidFill>
                  <a:schemeClr val="lt1"/>
                </a:solidFill>
                <a:latin typeface="Quicksand Medium"/>
                <a:ea typeface="Quicksand Medium"/>
                <a:cs typeface="Quicksand Medium"/>
                <a:sym typeface="Quicksand Medium"/>
              </a:rPr>
              <a:t>), </a:t>
            </a:r>
            <a:r>
              <a:rPr b="1" i="0" lang="en-US" sz="2400" u="none" cap="none" strike="noStrike">
                <a:solidFill>
                  <a:schemeClr val="lt1"/>
                </a:solidFill>
                <a:latin typeface="Quicksand"/>
                <a:ea typeface="Quicksand"/>
                <a:cs typeface="Quicksand"/>
                <a:sym typeface="Quicksand"/>
              </a:rPr>
              <a:t>teletypewriters </a:t>
            </a:r>
            <a:r>
              <a:rPr b="0" i="0" lang="en-US" sz="2400" u="none" cap="none" strike="noStrike">
                <a:solidFill>
                  <a:schemeClr val="lt1"/>
                </a:solidFill>
                <a:latin typeface="Quicksand Medium"/>
                <a:ea typeface="Quicksand Medium"/>
                <a:cs typeface="Quicksand Medium"/>
                <a:sym typeface="Quicksand Medium"/>
              </a:rPr>
              <a:t>en visuele signalen zoals </a:t>
            </a:r>
            <a:r>
              <a:rPr b="1" i="0" lang="en-US" sz="2400" u="none" cap="none" strike="noStrike">
                <a:solidFill>
                  <a:schemeClr val="lt1"/>
                </a:solidFill>
                <a:latin typeface="Quicksand"/>
                <a:ea typeface="Quicksand"/>
                <a:cs typeface="Quicksand"/>
                <a:sym typeface="Quicksand"/>
              </a:rPr>
              <a:t>knipperende deurbellen</a:t>
            </a:r>
            <a:r>
              <a:rPr b="0" i="0" lang="en-US" sz="2400" u="none" cap="none" strike="noStrike">
                <a:solidFill>
                  <a:schemeClr val="lt1"/>
                </a:solidFill>
                <a:latin typeface="Quicksand Medium"/>
                <a:ea typeface="Quicksand Medium"/>
                <a:cs typeface="Quicksand Medium"/>
                <a:sym typeface="Quicksand Medium"/>
              </a:rPr>
              <a:t>.</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dc6002b26e_0_159"/>
          <p:cNvSpPr txBox="1"/>
          <p:nvPr/>
        </p:nvSpPr>
        <p:spPr>
          <a:xfrm>
            <a:off x="278313" y="2358950"/>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Originele film</a:t>
            </a:r>
            <a:endParaRPr b="0" i="0" sz="2900" u="none" cap="none" strike="noStrike">
              <a:solidFill>
                <a:schemeClr val="lt1"/>
              </a:solidFill>
              <a:latin typeface="Quicksand Medium"/>
              <a:ea typeface="Quicksand Medium"/>
              <a:cs typeface="Quicksand Medium"/>
              <a:sym typeface="Quicksand Medium"/>
            </a:endParaRPr>
          </a:p>
        </p:txBody>
      </p:sp>
      <p:sp>
        <p:nvSpPr>
          <p:cNvPr id="278" name="Google Shape;278;g3dc6002b26e_0_159"/>
          <p:cNvSpPr txBox="1"/>
          <p:nvPr/>
        </p:nvSpPr>
        <p:spPr>
          <a:xfrm>
            <a:off x="3027398" y="1215825"/>
            <a:ext cx="76716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Quicksand"/>
                <a:ea typeface="Quicksand"/>
                <a:cs typeface="Quicksand"/>
                <a:sym typeface="Quicksand"/>
              </a:rPr>
              <a:t>Hervertellingen </a:t>
            </a:r>
            <a:r>
              <a:rPr b="0" i="0" lang="en-US" sz="3000" u="none" cap="none" strike="noStrike">
                <a:solidFill>
                  <a:schemeClr val="lt1"/>
                </a:solidFill>
                <a:latin typeface="Quicksand Medium"/>
                <a:ea typeface="Quicksand Medium"/>
                <a:cs typeface="Quicksand Medium"/>
                <a:sym typeface="Quicksand Medium"/>
              </a:rPr>
              <a:t>van het klassieke verhaal, gevormd door de </a:t>
            </a:r>
            <a:r>
              <a:rPr b="1" i="0" lang="en-US" sz="3000" u="none" cap="none" strike="noStrike">
                <a:solidFill>
                  <a:schemeClr val="lt1"/>
                </a:solidFill>
                <a:latin typeface="Quicksand"/>
                <a:ea typeface="Quicksand"/>
                <a:cs typeface="Quicksand"/>
                <a:sym typeface="Quicksand"/>
              </a:rPr>
              <a:t>culturele identiteiten </a:t>
            </a:r>
            <a:r>
              <a:rPr b="0" i="0" lang="en-US" sz="3000" u="none" cap="none" strike="noStrike">
                <a:solidFill>
                  <a:schemeClr val="lt1"/>
                </a:solidFill>
                <a:latin typeface="Quicksand Medium"/>
                <a:ea typeface="Quicksand Medium"/>
                <a:cs typeface="Quicksand Medium"/>
                <a:sym typeface="Quicksand Medium"/>
              </a:rPr>
              <a:t>van hun makers.</a:t>
            </a:r>
            <a:endParaRPr b="0" i="0" sz="3000" u="none" cap="none" strike="noStrike">
              <a:solidFill>
                <a:schemeClr val="lt1"/>
              </a:solidFill>
              <a:latin typeface="Quicksand Medium"/>
              <a:ea typeface="Quicksand Medium"/>
              <a:cs typeface="Quicksand Medium"/>
              <a:sym typeface="Quicksand Medium"/>
            </a:endParaRPr>
          </a:p>
        </p:txBody>
      </p:sp>
      <p:sp>
        <p:nvSpPr>
          <p:cNvPr id="279" name="Google Shape;279;g3dc6002b26e_0_159"/>
          <p:cNvSpPr txBox="1"/>
          <p:nvPr/>
        </p:nvSpPr>
        <p:spPr>
          <a:xfrm>
            <a:off x="3465275" y="292425"/>
            <a:ext cx="117552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Cinema herbekeken door een dove lens</a:t>
            </a:r>
            <a:endParaRPr b="0" i="0" sz="4800" u="none" cap="none" strike="noStrike">
              <a:solidFill>
                <a:schemeClr val="lt1"/>
              </a:solidFill>
              <a:latin typeface="Anton"/>
              <a:ea typeface="Anton"/>
              <a:cs typeface="Anton"/>
              <a:sym typeface="Anton"/>
            </a:endParaRPr>
          </a:p>
        </p:txBody>
      </p:sp>
      <p:pic>
        <p:nvPicPr>
          <p:cNvPr id="280" name="Google Shape;280;g3dc6002b26e_0_159" title="Dracula_(1931_film_poster_-_Style_A).jpg"/>
          <p:cNvPicPr preferRelativeResize="0"/>
          <p:nvPr/>
        </p:nvPicPr>
        <p:blipFill rotWithShape="1">
          <a:blip r:embed="rId7">
            <a:alphaModFix/>
          </a:blip>
          <a:srcRect b="0" l="0" r="0" t="0"/>
          <a:stretch/>
        </p:blipFill>
        <p:spPr>
          <a:xfrm>
            <a:off x="703650" y="3191150"/>
            <a:ext cx="2922101" cy="44827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4" name="Shape 284"/>
        <p:cNvGrpSpPr/>
        <p:nvPr/>
      </p:nvGrpSpPr>
      <p:grpSpPr>
        <a:xfrm>
          <a:off x="0" y="0"/>
          <a:ext cx="0" cy="0"/>
          <a:chOff x="0" y="0"/>
          <a:chExt cx="0" cy="0"/>
        </a:xfrm>
      </p:grpSpPr>
      <p:grpSp>
        <p:nvGrpSpPr>
          <p:cNvPr id="285" name="Google Shape;285;g3dc6002b26e_0_176"/>
          <p:cNvGrpSpPr/>
          <p:nvPr/>
        </p:nvGrpSpPr>
        <p:grpSpPr>
          <a:xfrm>
            <a:off x="0" y="-216993"/>
            <a:ext cx="2922102" cy="10504504"/>
            <a:chOff x="0" y="-57150"/>
            <a:chExt cx="769602" cy="2766600"/>
          </a:xfrm>
        </p:grpSpPr>
        <p:sp>
          <p:nvSpPr>
            <p:cNvPr id="286" name="Google Shape;286;g3dc6002b26e_0_17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dc6002b26e_0_17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8" name="Google Shape;288;g3dc6002b26e_0_17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g3dc6002b26e_0_176"/>
          <p:cNvSpPr txBox="1"/>
          <p:nvPr/>
        </p:nvSpPr>
        <p:spPr>
          <a:xfrm>
            <a:off x="4361700" y="288900"/>
            <a:ext cx="128547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Er zijn filmproductiebedrijven en festivals voor doven opgericht en er zijn talrijke korte en lange films gemaakt door doven.</a:t>
            </a:r>
            <a:endParaRPr b="0" i="0" sz="3600" u="none" cap="none" strike="noStrike">
              <a:solidFill>
                <a:schemeClr val="lt1"/>
              </a:solidFill>
              <a:latin typeface="Quicksand Medium"/>
              <a:ea typeface="Quicksand Medium"/>
              <a:cs typeface="Quicksand Medium"/>
              <a:sym typeface="Quicksand Medium"/>
            </a:endParaRPr>
          </a:p>
        </p:txBody>
      </p:sp>
      <p:pic>
        <p:nvPicPr>
          <p:cNvPr id="290" name="Google Shape;290;g3dc6002b26e_0_176" title="deaffest-logo-for-web.jpg">
            <a:hlinkClick r:id="rId4"/>
          </p:cNvPr>
          <p:cNvPicPr preferRelativeResize="0"/>
          <p:nvPr/>
        </p:nvPicPr>
        <p:blipFill rotWithShape="1">
          <a:blip r:embed="rId5">
            <a:alphaModFix/>
          </a:blip>
          <a:srcRect b="4872" l="4297" r="4670" t="3553"/>
          <a:stretch/>
        </p:blipFill>
        <p:spPr>
          <a:xfrm>
            <a:off x="3529575" y="3878276"/>
            <a:ext cx="2702775" cy="2718753"/>
          </a:xfrm>
          <a:prstGeom prst="rect">
            <a:avLst/>
          </a:prstGeom>
          <a:noFill/>
          <a:ln>
            <a:noFill/>
          </a:ln>
        </p:spPr>
      </p:pic>
      <p:sp>
        <p:nvSpPr>
          <p:cNvPr id="291" name="Google Shape;291;g3dc6002b26e_0_176"/>
          <p:cNvSpPr txBox="1"/>
          <p:nvPr/>
        </p:nvSpPr>
        <p:spPr>
          <a:xfrm>
            <a:off x="3604525" y="1946988"/>
            <a:ext cx="67977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FFFFFF"/>
                </a:solidFill>
                <a:latin typeface="Anton"/>
                <a:ea typeface="Anton"/>
                <a:cs typeface="Anton"/>
                <a:sym typeface="Anton"/>
              </a:rPr>
              <a:t>Internationaal Film- en Kunstfestival voor doven</a:t>
            </a:r>
            <a:endParaRPr b="0" i="0" sz="4800" u="none" cap="none" strike="noStrike">
              <a:solidFill>
                <a:srgbClr val="FFFFFF"/>
              </a:solidFill>
              <a:latin typeface="Anton"/>
              <a:ea typeface="Anton"/>
              <a:cs typeface="Anton"/>
              <a:sym typeface="Anton"/>
            </a:endParaRPr>
          </a:p>
        </p:txBody>
      </p:sp>
      <p:pic>
        <p:nvPicPr>
          <p:cNvPr id="292" name="Google Shape;292;g3dc6002b26e_0_176" title="a-VdWOjO_400x400.jpg">
            <a:hlinkClick r:id="rId6"/>
          </p:cNvPr>
          <p:cNvPicPr preferRelativeResize="0"/>
          <p:nvPr/>
        </p:nvPicPr>
        <p:blipFill rotWithShape="1">
          <a:blip r:embed="rId7">
            <a:alphaModFix/>
          </a:blip>
          <a:srcRect b="7215" l="20580" r="23769" t="6682"/>
          <a:stretch/>
        </p:blipFill>
        <p:spPr>
          <a:xfrm>
            <a:off x="9529625" y="5929301"/>
            <a:ext cx="2031617" cy="3143250"/>
          </a:xfrm>
          <a:prstGeom prst="rect">
            <a:avLst/>
          </a:prstGeom>
          <a:noFill/>
          <a:ln>
            <a:noFill/>
          </a:ln>
        </p:spPr>
      </p:pic>
      <p:pic>
        <p:nvPicPr>
          <p:cNvPr id="293" name="Google Shape;293;g3dc6002b26e_0_176" title="256x256bb.jpg"/>
          <p:cNvPicPr preferRelativeResize="0"/>
          <p:nvPr/>
        </p:nvPicPr>
        <p:blipFill rotWithShape="1">
          <a:blip r:embed="rId8">
            <a:alphaModFix/>
          </a:blip>
          <a:srcRect b="2635" l="7019" r="6431" t="5874"/>
          <a:stretch/>
        </p:blipFill>
        <p:spPr>
          <a:xfrm>
            <a:off x="6649925" y="3878275"/>
            <a:ext cx="2702775" cy="2857075"/>
          </a:xfrm>
          <a:prstGeom prst="rect">
            <a:avLst/>
          </a:prstGeom>
          <a:noFill/>
          <a:ln>
            <a:noFill/>
          </a:ln>
        </p:spPr>
      </p:pic>
      <p:pic>
        <p:nvPicPr>
          <p:cNvPr id="294" name="Google Shape;294;g3dc6002b26e_0_176" title="logo seattle.jpeg">
            <a:hlinkClick r:id="rId9"/>
          </p:cNvPr>
          <p:cNvPicPr preferRelativeResize="0"/>
          <p:nvPr/>
        </p:nvPicPr>
        <p:blipFill rotWithShape="1">
          <a:blip r:embed="rId10">
            <a:alphaModFix/>
          </a:blip>
          <a:srcRect b="0" l="0" r="0" t="0"/>
          <a:stretch/>
        </p:blipFill>
        <p:spPr>
          <a:xfrm>
            <a:off x="11845399" y="6342275"/>
            <a:ext cx="2922100" cy="2922100"/>
          </a:xfrm>
          <a:prstGeom prst="rect">
            <a:avLst/>
          </a:prstGeom>
          <a:noFill/>
          <a:ln>
            <a:noFill/>
          </a:ln>
        </p:spPr>
      </p:pic>
      <p:pic>
        <p:nvPicPr>
          <p:cNvPr id="295" name="Google Shape;295;g3dc6002b26e_0_176" title="sunlight festival.jpeg">
            <a:hlinkClick r:id="rId11"/>
          </p:cNvPr>
          <p:cNvPicPr preferRelativeResize="0"/>
          <p:nvPr/>
        </p:nvPicPr>
        <p:blipFill rotWithShape="1">
          <a:blip r:embed="rId12">
            <a:alphaModFix/>
          </a:blip>
          <a:srcRect b="8187" l="7533" r="8107" t="12245"/>
          <a:stretch/>
        </p:blipFill>
        <p:spPr>
          <a:xfrm>
            <a:off x="3719750" y="7625488"/>
            <a:ext cx="4419600" cy="1514225"/>
          </a:xfrm>
          <a:prstGeom prst="rect">
            <a:avLst/>
          </a:prstGeom>
          <a:noFill/>
          <a:ln>
            <a:noFill/>
          </a:ln>
        </p:spPr>
      </p:pic>
      <p:pic>
        <p:nvPicPr>
          <p:cNvPr id="296" name="Google Shape;296;g3dc6002b26e_0_176" title="Murali Expo_page-0001.jpeg">
            <a:hlinkClick r:id="rId13"/>
          </p:cNvPr>
          <p:cNvPicPr preferRelativeResize="0"/>
          <p:nvPr/>
        </p:nvPicPr>
        <p:blipFill rotWithShape="1">
          <a:blip r:embed="rId14">
            <a:alphaModFix/>
          </a:blip>
          <a:srcRect b="0" l="0" r="0" t="0"/>
          <a:stretch/>
        </p:blipFill>
        <p:spPr>
          <a:xfrm>
            <a:off x="14898850" y="1948985"/>
            <a:ext cx="2775600" cy="2728265"/>
          </a:xfrm>
          <a:prstGeom prst="rect">
            <a:avLst/>
          </a:prstGeom>
          <a:noFill/>
          <a:ln>
            <a:noFill/>
          </a:ln>
        </p:spPr>
      </p:pic>
      <p:pic>
        <p:nvPicPr>
          <p:cNvPr id="297" name="Google Shape;297;g3dc6002b26e_0_176" title="Copy-of-DRFF.jpg">
            <a:hlinkClick r:id="rId15"/>
          </p:cNvPr>
          <p:cNvPicPr preferRelativeResize="0"/>
          <p:nvPr/>
        </p:nvPicPr>
        <p:blipFill rotWithShape="1">
          <a:blip r:embed="rId16">
            <a:alphaModFix/>
          </a:blip>
          <a:srcRect b="0" l="0" r="0" t="0"/>
          <a:stretch/>
        </p:blipFill>
        <p:spPr>
          <a:xfrm>
            <a:off x="10792123" y="2312485"/>
            <a:ext cx="3349900" cy="2577840"/>
          </a:xfrm>
          <a:prstGeom prst="rect">
            <a:avLst/>
          </a:prstGeom>
          <a:noFill/>
          <a:ln>
            <a:noFill/>
          </a:ln>
        </p:spPr>
      </p:pic>
      <p:pic>
        <p:nvPicPr>
          <p:cNvPr id="298" name="Google Shape;298;g3dc6002b26e_0_176" title="logo film russia.jpeg">
            <a:hlinkClick r:id="rId17"/>
          </p:cNvPr>
          <p:cNvPicPr preferRelativeResize="0"/>
          <p:nvPr/>
        </p:nvPicPr>
        <p:blipFill rotWithShape="1">
          <a:blip r:embed="rId18">
            <a:alphaModFix/>
          </a:blip>
          <a:srcRect b="0" l="7034" r="6982" t="0"/>
          <a:stretch/>
        </p:blipFill>
        <p:spPr>
          <a:xfrm>
            <a:off x="15051650" y="5762275"/>
            <a:ext cx="2702775" cy="3143250"/>
          </a:xfrm>
          <a:prstGeom prst="rect">
            <a:avLst/>
          </a:prstGeom>
          <a:noFill/>
          <a:ln>
            <a:noFill/>
          </a:ln>
        </p:spPr>
      </p:pic>
      <p:sp>
        <p:nvSpPr>
          <p:cNvPr id="299" name="Google Shape;299;g3dc6002b26e_0_176"/>
          <p:cNvSpPr txBox="1"/>
          <p:nvPr/>
        </p:nvSpPr>
        <p:spPr>
          <a:xfrm>
            <a:off x="3473000" y="6631100"/>
            <a:ext cx="2775600" cy="738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Wolverhampton, Verenigd Koninkrijk</a:t>
            </a:r>
            <a:endParaRPr b="0" i="0" sz="1800" u="none" cap="none" strike="noStrike">
              <a:solidFill>
                <a:srgbClr val="000000"/>
              </a:solidFill>
              <a:latin typeface="Arial"/>
              <a:ea typeface="Arial"/>
              <a:cs typeface="Arial"/>
              <a:sym typeface="Arial"/>
            </a:endParaRPr>
          </a:p>
        </p:txBody>
      </p:sp>
      <p:sp>
        <p:nvSpPr>
          <p:cNvPr id="300" name="Google Shape;300;g3dc6002b26e_0_176"/>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Reims, Frankrijk</a:t>
            </a:r>
            <a:endParaRPr b="0" i="0" sz="1800" u="none" cap="none" strike="noStrike">
              <a:solidFill>
                <a:srgbClr val="000000"/>
              </a:solidFill>
              <a:latin typeface="Arial"/>
              <a:ea typeface="Arial"/>
              <a:cs typeface="Arial"/>
              <a:sym typeface="Arial"/>
            </a:endParaRPr>
          </a:p>
        </p:txBody>
      </p:sp>
      <p:sp>
        <p:nvSpPr>
          <p:cNvPr id="301" name="Google Shape;301;g3dc6002b26e_0_176"/>
          <p:cNvSpPr txBox="1"/>
          <p:nvPr/>
        </p:nvSpPr>
        <p:spPr>
          <a:xfrm>
            <a:off x="10792127" y="4890325"/>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Rochester, VS</a:t>
            </a:r>
            <a:endParaRPr b="0" i="0" sz="1800" u="none" cap="none" strike="noStrike">
              <a:solidFill>
                <a:srgbClr val="000000"/>
              </a:solidFill>
              <a:latin typeface="Arial"/>
              <a:ea typeface="Arial"/>
              <a:cs typeface="Arial"/>
              <a:sym typeface="Arial"/>
            </a:endParaRPr>
          </a:p>
        </p:txBody>
      </p:sp>
      <p:sp>
        <p:nvSpPr>
          <p:cNvPr id="302" name="Google Shape;302;g3dc6002b26e_0_176"/>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Los Angeles, VS</a:t>
            </a:r>
            <a:endParaRPr b="0" i="0" sz="1800" u="none" cap="none" strike="noStrike">
              <a:solidFill>
                <a:srgbClr val="000000"/>
              </a:solidFill>
              <a:latin typeface="Arial"/>
              <a:ea typeface="Arial"/>
              <a:cs typeface="Arial"/>
              <a:sym typeface="Arial"/>
            </a:endParaRPr>
          </a:p>
        </p:txBody>
      </p:sp>
      <p:sp>
        <p:nvSpPr>
          <p:cNvPr id="303" name="Google Shape;303;g3dc6002b26e_0_176"/>
          <p:cNvSpPr txBox="1"/>
          <p:nvPr/>
        </p:nvSpPr>
        <p:spPr>
          <a:xfrm>
            <a:off x="11631552" y="581410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Seattle, VS</a:t>
            </a:r>
            <a:endParaRPr b="0" i="0" sz="1800" u="none" cap="none" strike="noStrike">
              <a:solidFill>
                <a:srgbClr val="000000"/>
              </a:solidFill>
              <a:latin typeface="Arial"/>
              <a:ea typeface="Arial"/>
              <a:cs typeface="Arial"/>
              <a:sym typeface="Arial"/>
            </a:endParaRPr>
          </a:p>
        </p:txBody>
      </p:sp>
      <p:sp>
        <p:nvSpPr>
          <p:cNvPr id="304" name="Google Shape;304;g3dc6002b26e_0_176"/>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Tokio, Japan</a:t>
            </a:r>
            <a:endParaRPr b="0" i="0" sz="1800" u="none" cap="none" strike="noStrike">
              <a:solidFill>
                <a:srgbClr val="000000"/>
              </a:solidFill>
              <a:latin typeface="Arial"/>
              <a:ea typeface="Arial"/>
              <a:cs typeface="Arial"/>
              <a:sym typeface="Arial"/>
            </a:endParaRPr>
          </a:p>
        </p:txBody>
      </p:sp>
      <p:sp>
        <p:nvSpPr>
          <p:cNvPr id="305" name="Google Shape;305;g3dc6002b26e_0_176"/>
          <p:cNvSpPr txBox="1"/>
          <p:nvPr/>
        </p:nvSpPr>
        <p:spPr>
          <a:xfrm>
            <a:off x="15087975" y="90187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Moskou, Rusland</a:t>
            </a:r>
            <a:endParaRPr b="0" i="0" sz="1800" u="none" cap="none" strike="noStrike">
              <a:solidFill>
                <a:srgbClr val="000000"/>
              </a:solidFill>
              <a:latin typeface="Arial"/>
              <a:ea typeface="Arial"/>
              <a:cs typeface="Arial"/>
              <a:sym typeface="Arial"/>
            </a:endParaRPr>
          </a:p>
        </p:txBody>
      </p:sp>
      <p:sp>
        <p:nvSpPr>
          <p:cNvPr id="306" name="Google Shape;306;g3dc6002b26e_0_176"/>
          <p:cNvSpPr txBox="1"/>
          <p:nvPr/>
        </p:nvSpPr>
        <p:spPr>
          <a:xfrm>
            <a:off x="14975363" y="46772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sp>
        <p:nvSpPr>
          <p:cNvPr id="307" name="Google Shape;307;g3dc6002b26e_0_176"/>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1" name="Shape 311"/>
        <p:cNvGrpSpPr/>
        <p:nvPr/>
      </p:nvGrpSpPr>
      <p:grpSpPr>
        <a:xfrm>
          <a:off x="0" y="0"/>
          <a:ext cx="0" cy="0"/>
          <a:chOff x="0" y="0"/>
          <a:chExt cx="0" cy="0"/>
        </a:xfrm>
      </p:grpSpPr>
      <p:grpSp>
        <p:nvGrpSpPr>
          <p:cNvPr id="312" name="Google Shape;312;g3dc6002b26e_0_202"/>
          <p:cNvGrpSpPr/>
          <p:nvPr/>
        </p:nvGrpSpPr>
        <p:grpSpPr>
          <a:xfrm>
            <a:off x="0" y="-216993"/>
            <a:ext cx="2922102" cy="10504504"/>
            <a:chOff x="0" y="-57150"/>
            <a:chExt cx="769602" cy="2766600"/>
          </a:xfrm>
        </p:grpSpPr>
        <p:sp>
          <p:nvSpPr>
            <p:cNvPr id="313" name="Google Shape;313;g3dc6002b26e_0_20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g3dc6002b26e_0_20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5" name="Google Shape;315;g3dc6002b26e_0_20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6" name="Google Shape;316;g3dc6002b26e_0_20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g3dc6002b26e_0_202"/>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Voorbeelden</a:t>
            </a:r>
            <a:endParaRPr b="0" i="0" sz="3200" u="none" cap="none" strike="noStrike">
              <a:solidFill>
                <a:srgbClr val="F7F1D5"/>
              </a:solidFill>
              <a:latin typeface="Anton"/>
              <a:ea typeface="Anton"/>
              <a:cs typeface="Anton"/>
              <a:sym typeface="Anton"/>
            </a:endParaRPr>
          </a:p>
        </p:txBody>
      </p:sp>
      <p:sp>
        <p:nvSpPr>
          <p:cNvPr id="318" name="Google Shape;318;g3dc6002b26e_0_202"/>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Dove Cinema</a:t>
            </a:r>
            <a:endParaRPr b="0" i="0" sz="9600" u="none" cap="none" strike="noStrike">
              <a:solidFill>
                <a:srgbClr val="FFFFFF"/>
              </a:solidFill>
              <a:latin typeface="Anton"/>
              <a:ea typeface="Anton"/>
              <a:cs typeface="Anton"/>
              <a:sym typeface="Anton"/>
            </a:endParaRPr>
          </a:p>
        </p:txBody>
      </p:sp>
      <p:pic>
        <p:nvPicPr>
          <p:cNvPr id="319" name="Google Shape;319;g3dc6002b26e_0_202">
            <a:hlinkClick r:id="rId5"/>
          </p:cNvPr>
          <p:cNvPicPr preferRelativeResize="0"/>
          <p:nvPr/>
        </p:nvPicPr>
        <p:blipFill rotWithShape="1">
          <a:blip r:embed="rId6">
            <a:alphaModFix/>
          </a:blip>
          <a:srcRect b="0" l="0" r="0" t="0"/>
          <a:stretch/>
        </p:blipFill>
        <p:spPr>
          <a:xfrm>
            <a:off x="7955326" y="2025202"/>
            <a:ext cx="3261425" cy="3314727"/>
          </a:xfrm>
          <a:prstGeom prst="rect">
            <a:avLst/>
          </a:prstGeom>
          <a:noFill/>
          <a:ln>
            <a:noFill/>
          </a:ln>
        </p:spPr>
      </p:pic>
      <p:pic>
        <p:nvPicPr>
          <p:cNvPr id="320" name="Google Shape;320;g3dc6002b26e_0_202">
            <a:hlinkClick r:id="rId7"/>
          </p:cNvPr>
          <p:cNvPicPr preferRelativeResize="0"/>
          <p:nvPr/>
        </p:nvPicPr>
        <p:blipFill rotWithShape="1">
          <a:blip r:embed="rId8">
            <a:alphaModFix/>
          </a:blip>
          <a:srcRect b="0" l="0" r="0" t="0"/>
          <a:stretch/>
        </p:blipFill>
        <p:spPr>
          <a:xfrm>
            <a:off x="3452950" y="2287600"/>
            <a:ext cx="3261425" cy="4802555"/>
          </a:xfrm>
          <a:prstGeom prst="rect">
            <a:avLst/>
          </a:prstGeom>
          <a:noFill/>
          <a:ln>
            <a:noFill/>
          </a:ln>
        </p:spPr>
      </p:pic>
      <p:pic>
        <p:nvPicPr>
          <p:cNvPr id="321" name="Google Shape;321;g3dc6002b26e_0_202">
            <a:hlinkClick r:id="rId9"/>
          </p:cNvPr>
          <p:cNvPicPr preferRelativeResize="0"/>
          <p:nvPr/>
        </p:nvPicPr>
        <p:blipFill rotWithShape="1">
          <a:blip r:embed="rId10">
            <a:alphaModFix/>
          </a:blip>
          <a:srcRect b="0" l="0" r="0" t="0"/>
          <a:stretch/>
        </p:blipFill>
        <p:spPr>
          <a:xfrm>
            <a:off x="14828750" y="362900"/>
            <a:ext cx="3261424" cy="4864918"/>
          </a:xfrm>
          <a:prstGeom prst="rect">
            <a:avLst/>
          </a:prstGeom>
          <a:noFill/>
          <a:ln>
            <a:noFill/>
          </a:ln>
        </p:spPr>
      </p:pic>
      <p:pic>
        <p:nvPicPr>
          <p:cNvPr id="322" name="Google Shape;322;g3dc6002b26e_0_202">
            <a:hlinkClick r:id="rId11"/>
          </p:cNvPr>
          <p:cNvPicPr preferRelativeResize="0"/>
          <p:nvPr/>
        </p:nvPicPr>
        <p:blipFill rotWithShape="1">
          <a:blip r:embed="rId12">
            <a:alphaModFix/>
          </a:blip>
          <a:srcRect b="0" l="0" r="0" t="0"/>
          <a:stretch/>
        </p:blipFill>
        <p:spPr>
          <a:xfrm>
            <a:off x="14634525" y="5613063"/>
            <a:ext cx="3455650" cy="3455650"/>
          </a:xfrm>
          <a:prstGeom prst="rect">
            <a:avLst/>
          </a:prstGeom>
          <a:noFill/>
          <a:ln>
            <a:noFill/>
          </a:ln>
        </p:spPr>
      </p:pic>
      <p:sp>
        <p:nvSpPr>
          <p:cNvPr id="323" name="Google Shape;323;g3dc6002b26e_0_202"/>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24" name="Google Shape;324;g3dc6002b26e_0_202"/>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25" name="Google Shape;325;g3dc6002b26e_0_202" title="Jesus-ASL-official-film-poster-scaled.jpeg">
            <a:hlinkClick r:id="rId13"/>
          </p:cNvPr>
          <p:cNvPicPr preferRelativeResize="0"/>
          <p:nvPr/>
        </p:nvPicPr>
        <p:blipFill rotWithShape="1">
          <a:blip r:embed="rId14">
            <a:alphaModFix/>
          </a:blip>
          <a:srcRect b="0" l="0" r="0" t="0"/>
          <a:stretch/>
        </p:blipFill>
        <p:spPr>
          <a:xfrm>
            <a:off x="7990562" y="5613079"/>
            <a:ext cx="3158798" cy="4446198"/>
          </a:xfrm>
          <a:prstGeom prst="rect">
            <a:avLst/>
          </a:prstGeom>
          <a:noFill/>
          <a:ln>
            <a:noFill/>
          </a:ln>
        </p:spPr>
      </p:pic>
      <p:sp>
        <p:nvSpPr>
          <p:cNvPr id="326" name="Google Shape;326;g3dc6002b26e_0_202"/>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rgbClr val="FFFFFF"/>
                </a:solidFill>
                <a:latin typeface="Quicksand"/>
                <a:ea typeface="Quicksand"/>
                <a:cs typeface="Quicksand"/>
                <a:sym typeface="Quicksand"/>
              </a:rPr>
              <a:t>JESUS: een film van Deaf Missions</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(J. D. Josselyn, 2024)</a:t>
            </a:r>
            <a:endParaRPr b="0" i="0" sz="2600" u="none" cap="none" strike="noStrike">
              <a:solidFill>
                <a:srgbClr val="FFFFFF"/>
              </a:solidFill>
              <a:latin typeface="Quicksand Medium"/>
              <a:ea typeface="Quicksand Medium"/>
              <a:cs typeface="Quicksand Medium"/>
              <a:sym typeface="Quicksand Medium"/>
            </a:endParaRPr>
          </a:p>
        </p:txBody>
      </p:sp>
      <p:sp>
        <p:nvSpPr>
          <p:cNvPr id="327" name="Google Shape;327;g3dc6002b26e_0_202"/>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Small World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(L. Neethling, 2016)</a:t>
            </a:r>
            <a:endParaRPr b="0" i="0" sz="2600" u="none" cap="none" strike="noStrike">
              <a:solidFill>
                <a:srgbClr val="FFFFFF"/>
              </a:solidFill>
              <a:latin typeface="Quicksand Medium"/>
              <a:ea typeface="Quicksand Medium"/>
              <a:cs typeface="Quicksand Medium"/>
              <a:sym typeface="Quicksand Medium"/>
            </a:endParaRPr>
          </a:p>
        </p:txBody>
      </p:sp>
      <p:sp>
        <p:nvSpPr>
          <p:cNvPr id="328" name="Google Shape;328;g3dc6002b26e_0_202"/>
          <p:cNvSpPr txBox="1"/>
          <p:nvPr/>
        </p:nvSpPr>
        <p:spPr>
          <a:xfrm>
            <a:off x="106688" y="8345375"/>
            <a:ext cx="2708700" cy="153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Medium"/>
                <a:ea typeface="Quicksand Medium"/>
                <a:cs typeface="Quicksand Medium"/>
                <a:sym typeface="Quicksand Medium"/>
              </a:rPr>
              <a:t>Je kunt ook de video "Dove filmmakers en hun werk" vertonen.</a:t>
            </a:r>
            <a:endParaRPr b="0" i="0" sz="2200" u="none" cap="none" strike="noStrike">
              <a:solidFill>
                <a:srgbClr val="FFFFFF"/>
              </a:solidFill>
              <a:latin typeface="Quicksand Medium"/>
              <a:ea typeface="Quicksand Medium"/>
              <a:cs typeface="Quicksand Medium"/>
              <a:sym typeface="Quicksand Medium"/>
            </a:endParaRPr>
          </a:p>
        </p:txBody>
      </p:sp>
      <p:sp>
        <p:nvSpPr>
          <p:cNvPr id="329" name="Google Shape;329;g3dc6002b26e_0_202"/>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33" name="Shape 333"/>
        <p:cNvGrpSpPr/>
        <p:nvPr/>
      </p:nvGrpSpPr>
      <p:grpSpPr>
        <a:xfrm>
          <a:off x="0" y="0"/>
          <a:ext cx="0" cy="0"/>
          <a:chOff x="0" y="0"/>
          <a:chExt cx="0" cy="0"/>
        </a:xfrm>
      </p:grpSpPr>
      <p:sp>
        <p:nvSpPr>
          <p:cNvPr id="334" name="Google Shape;334;g3dc6002b26e_0_22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g3dc6002b26e_0_223"/>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36" name="Google Shape;336;g3dc6002b26e_0_223"/>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37" name="Google Shape;337;g3dc6002b26e_0_223"/>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38" name="Google Shape;338;g3dc6002b26e_0_223"/>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Gebarentaal </a:t>
            </a:r>
            <a:r>
              <a:rPr b="0" i="0" lang="en-US" sz="3200" u="none" cap="none" strike="noStrike">
                <a:solidFill>
                  <a:schemeClr val="lt1"/>
                </a:solidFill>
                <a:latin typeface="Quicksand"/>
                <a:ea typeface="Quicksand"/>
                <a:cs typeface="Quicksand"/>
                <a:sym typeface="Quicksand"/>
              </a:rPr>
              <a:t>als de belangrijkste taal van de film</a:t>
            </a:r>
            <a:endParaRPr b="0" i="0" sz="2800" u="none" cap="none" strike="noStrike">
              <a:solidFill>
                <a:schemeClr val="lt1"/>
              </a:solidFill>
              <a:latin typeface="Quicksand SemiBold"/>
              <a:ea typeface="Quicksand SemiBold"/>
              <a:cs typeface="Quicksand SemiBold"/>
              <a:sym typeface="Quicksand SemiBold"/>
            </a:endParaRPr>
          </a:p>
        </p:txBody>
      </p:sp>
      <p:sp>
        <p:nvSpPr>
          <p:cNvPr id="339" name="Google Shape;339;g3dc6002b26e_0_223"/>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Een perspectief vanuit de dove gemeenschap, waarbij </a:t>
            </a:r>
            <a:r>
              <a:rPr b="0" i="0" lang="en-US" sz="2800" u="none" cap="none" strike="noStrike">
                <a:solidFill>
                  <a:schemeClr val="lt1"/>
                </a:solidFill>
                <a:latin typeface="Quicksand"/>
                <a:ea typeface="Quicksand"/>
                <a:cs typeface="Quicksand"/>
                <a:sym typeface="Quicksand"/>
              </a:rPr>
              <a:t>paternalistische of gemedicaliseerde voorstellingen door horende personen worden vermeden en audisme wordt aangevochten</a:t>
            </a:r>
            <a:endParaRPr b="0" i="0" sz="2800" u="none" cap="none" strike="noStrike">
              <a:solidFill>
                <a:schemeClr val="lt1"/>
              </a:solidFill>
              <a:latin typeface="Quicksand SemiBold"/>
              <a:ea typeface="Quicksand SemiBold"/>
              <a:cs typeface="Quicksand SemiBold"/>
              <a:sym typeface="Quicksand SemiBold"/>
            </a:endParaRPr>
          </a:p>
        </p:txBody>
      </p:sp>
      <p:sp>
        <p:nvSpPr>
          <p:cNvPr id="340" name="Google Shape;340;g3dc6002b26e_0_223"/>
          <p:cNvSpPr txBox="1"/>
          <p:nvPr/>
        </p:nvSpPr>
        <p:spPr>
          <a:xfrm>
            <a:off x="9515563" y="5711150"/>
            <a:ext cx="4248900" cy="340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Thema's die verband houden met de identiteit, cultuur en gemeenschap van doven</a:t>
            </a:r>
            <a:r>
              <a:rPr b="1" i="0" lang="en-US" sz="3200" u="none" cap="none" strike="noStrike">
                <a:solidFill>
                  <a:schemeClr val="lt1"/>
                </a:solidFill>
                <a:latin typeface="Quicksand"/>
                <a:ea typeface="Quicksand"/>
                <a:cs typeface="Quicksand"/>
                <a:sym typeface="Quicksand"/>
              </a:rPr>
              <a:t>, </a:t>
            </a:r>
            <a:r>
              <a:rPr b="0" i="0" lang="en-US" sz="3200" u="none" cap="none" strike="noStrike">
                <a:solidFill>
                  <a:schemeClr val="lt1"/>
                </a:solidFill>
                <a:latin typeface="Quicksand"/>
                <a:ea typeface="Quicksand"/>
                <a:cs typeface="Quicksand"/>
                <a:sym typeface="Quicksand"/>
              </a:rPr>
              <a:t>niet alleen met hun handicap.</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SemiBold"/>
              <a:ea typeface="Quicksand SemiBold"/>
              <a:cs typeface="Quicksand SemiBold"/>
              <a:sym typeface="Quicksand SemiBold"/>
            </a:endParaRPr>
          </a:p>
        </p:txBody>
      </p:sp>
      <p:pic>
        <p:nvPicPr>
          <p:cNvPr id="341" name="Google Shape;341;g3dc6002b26e_0_223"/>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42" name="Google Shape;342;g3dc6002b26e_0_223"/>
          <p:cNvSpPr txBox="1"/>
          <p:nvPr/>
        </p:nvSpPr>
        <p:spPr>
          <a:xfrm>
            <a:off x="3995825" y="414500"/>
            <a:ext cx="13549200"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Dove cinema: </a:t>
            </a:r>
            <a:r>
              <a:rPr b="0" i="0" lang="en-US" sz="6100" u="none" cap="none" strike="noStrike">
                <a:solidFill>
                  <a:schemeClr val="lt1"/>
                </a:solidFill>
                <a:latin typeface="Anton"/>
                <a:ea typeface="Anton"/>
                <a:cs typeface="Anton"/>
                <a:sym typeface="Anton"/>
              </a:rPr>
              <a:t>belangrijke componenten</a:t>
            </a:r>
            <a:endParaRPr b="0" i="0" sz="6100" u="none" cap="none" strike="noStrike">
              <a:solidFill>
                <a:schemeClr val="lt1"/>
              </a:solidFill>
              <a:latin typeface="Anton"/>
              <a:ea typeface="Anton"/>
              <a:cs typeface="Anton"/>
              <a:sym typeface="Anton"/>
            </a:endParaRPr>
          </a:p>
        </p:txBody>
      </p:sp>
      <p:pic>
        <p:nvPicPr>
          <p:cNvPr id="343" name="Google Shape;343;g3dc6002b26e_0_223" title="deafhoodworkshop.jpg"/>
          <p:cNvPicPr preferRelativeResize="0"/>
          <p:nvPr/>
        </p:nvPicPr>
        <p:blipFill rotWithShape="1">
          <a:blip r:embed="rId8">
            <a:alphaModFix/>
          </a:blip>
          <a:srcRect b="0" l="0" r="0" t="0"/>
          <a:stretch/>
        </p:blipFill>
        <p:spPr>
          <a:xfrm>
            <a:off x="4976913" y="2321912"/>
            <a:ext cx="3828449" cy="3082506"/>
          </a:xfrm>
          <a:prstGeom prst="rect">
            <a:avLst/>
          </a:prstGeom>
          <a:noFill/>
          <a:ln>
            <a:noFill/>
          </a:ln>
        </p:spPr>
      </p:pic>
      <p:sp>
        <p:nvSpPr>
          <p:cNvPr id="344" name="Google Shape;344;g3dc6002b26e_0_223"/>
          <p:cNvSpPr txBox="1"/>
          <p:nvPr/>
        </p:nvSpPr>
        <p:spPr>
          <a:xfrm>
            <a:off x="519413" y="5711150"/>
            <a:ext cx="3828300" cy="308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Auteurschap door doven:</a:t>
            </a:r>
            <a:r>
              <a:rPr b="0" i="0" lang="en-US" sz="3600" u="none" cap="none" strike="noStrike">
                <a:solidFill>
                  <a:schemeClr val="lt1"/>
                </a:solidFill>
                <a:latin typeface="Quicksand"/>
                <a:ea typeface="Quicksand"/>
                <a:cs typeface="Quicksand"/>
                <a:sym typeface="Quicksand"/>
              </a:rPr>
              <a:t> </a:t>
            </a:r>
            <a:br>
              <a:rPr b="0" i="0" lang="en-US" sz="36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Dove regisseurs, scenarioschrijvers en acteurs.</a:t>
            </a:r>
            <a:endParaRPr b="0" i="0" sz="1000" u="none" cap="none" strike="noStrike">
              <a:solidFill>
                <a:srgbClr val="000000"/>
              </a:solidFill>
              <a:latin typeface="Arial"/>
              <a:ea typeface="Arial"/>
              <a:cs typeface="Arial"/>
              <a:sym typeface="Arial"/>
            </a:endParaRPr>
          </a:p>
        </p:txBody>
      </p:sp>
      <p:sp>
        <p:nvSpPr>
          <p:cNvPr id="345" name="Google Shape;345;g3dc6002b26e_0_223"/>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People Can</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6" name="Google Shape;346;g3dc6002b26e_0_223"/>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Workshop over doofheid</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7" name="Google Shape;347;g3dc6002b26e_0_223"/>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48" name="Google Shape;348;g3dc6002b26e_0_223"/>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Dove cultuur: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52" name="Shape 352"/>
        <p:cNvGrpSpPr/>
        <p:nvPr/>
      </p:nvGrpSpPr>
      <p:grpSpPr>
        <a:xfrm>
          <a:off x="0" y="0"/>
          <a:ext cx="0" cy="0"/>
          <a:chOff x="0" y="0"/>
          <a:chExt cx="0" cy="0"/>
        </a:xfrm>
      </p:grpSpPr>
      <p:grpSp>
        <p:nvGrpSpPr>
          <p:cNvPr id="353" name="Google Shape;353;g3dc6002b26e_0_241"/>
          <p:cNvGrpSpPr/>
          <p:nvPr/>
        </p:nvGrpSpPr>
        <p:grpSpPr>
          <a:xfrm>
            <a:off x="0" y="-216993"/>
            <a:ext cx="2922102" cy="10504504"/>
            <a:chOff x="0" y="-57150"/>
            <a:chExt cx="769602" cy="2766600"/>
          </a:xfrm>
        </p:grpSpPr>
        <p:sp>
          <p:nvSpPr>
            <p:cNvPr id="354" name="Google Shape;354;g3dc6002b26e_0_2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5" name="Google Shape;355;g3dc6002b26e_0_2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6" name="Google Shape;356;g3dc6002b26e_0_24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7" name="Google Shape;357;g3dc6002b26e_0_24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g3dc6002b26e_0_241"/>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8000" u="none" cap="none" strike="noStrike">
                <a:solidFill>
                  <a:srgbClr val="FFFFFF"/>
                </a:solidFill>
                <a:latin typeface="Anton"/>
                <a:ea typeface="Anton"/>
                <a:cs typeface="Anton"/>
                <a:sym typeface="Anton"/>
              </a:rPr>
              <a:t>Uitdagingen voor de dovencinema</a:t>
            </a:r>
            <a:endParaRPr b="0" i="0" sz="8000" u="none" cap="none" strike="noStrike">
              <a:solidFill>
                <a:srgbClr val="FFFFFF"/>
              </a:solidFill>
              <a:latin typeface="Anton"/>
              <a:ea typeface="Anton"/>
              <a:cs typeface="Anton"/>
              <a:sym typeface="Anton"/>
            </a:endParaRPr>
          </a:p>
        </p:txBody>
      </p:sp>
      <p:sp>
        <p:nvSpPr>
          <p:cNvPr id="359" name="Google Shape;359;g3dc6002b26e_0_241"/>
          <p:cNvSpPr txBox="1"/>
          <p:nvPr/>
        </p:nvSpPr>
        <p:spPr>
          <a:xfrm>
            <a:off x="3466012" y="3887906"/>
            <a:ext cx="13635000" cy="41712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Beperkte financiering voor filmproductie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Gebrek aan financiële en institutionele steun voor distributie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Ontoegankelijkheid van reguliere filmscholen en academies</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60" name="Google Shape;360;g3dc6002b26e_0_241" title="difficulties (1).png"/>
          <p:cNvPicPr preferRelativeResize="0"/>
          <p:nvPr/>
        </p:nvPicPr>
        <p:blipFill rotWithShape="1">
          <a:blip r:embed="rId5">
            <a:alphaModFix/>
          </a:blip>
          <a:srcRect b="0" l="0" r="0" t="0"/>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64" name="Shape 364"/>
        <p:cNvGrpSpPr/>
        <p:nvPr/>
      </p:nvGrpSpPr>
      <p:grpSpPr>
        <a:xfrm>
          <a:off x="0" y="0"/>
          <a:ext cx="0" cy="0"/>
          <a:chOff x="0" y="0"/>
          <a:chExt cx="0" cy="0"/>
        </a:xfrm>
      </p:grpSpPr>
      <p:grpSp>
        <p:nvGrpSpPr>
          <p:cNvPr id="365" name="Google Shape;365;g3dc6002b26e_0_252"/>
          <p:cNvGrpSpPr/>
          <p:nvPr/>
        </p:nvGrpSpPr>
        <p:grpSpPr>
          <a:xfrm>
            <a:off x="0" y="-216993"/>
            <a:ext cx="2922102" cy="10504504"/>
            <a:chOff x="0" y="-57150"/>
            <a:chExt cx="769602" cy="2766600"/>
          </a:xfrm>
        </p:grpSpPr>
        <p:sp>
          <p:nvSpPr>
            <p:cNvPr id="366" name="Google Shape;366;g3dc6002b26e_0_2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3dc6002b26e_0_2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8" name="Google Shape;368;g3dc6002b26e_0_2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g3dc6002b26e_0_252"/>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0" name="Google Shape;370;g3dc6002b26e_0_252"/>
          <p:cNvSpPr txBox="1"/>
          <p:nvPr/>
        </p:nvSpPr>
        <p:spPr>
          <a:xfrm>
            <a:off x="3413425" y="307238"/>
            <a:ext cx="142722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Maak een storyboard voor een film over doven</a:t>
            </a:r>
            <a:endParaRPr b="0" i="0" sz="7200" u="none" cap="none" strike="noStrike">
              <a:solidFill>
                <a:srgbClr val="FFFFFF"/>
              </a:solidFill>
              <a:latin typeface="Anton"/>
              <a:ea typeface="Anton"/>
              <a:cs typeface="Anton"/>
              <a:sym typeface="Anton"/>
            </a:endParaRPr>
          </a:p>
        </p:txBody>
      </p:sp>
      <p:pic>
        <p:nvPicPr>
          <p:cNvPr id="371" name="Google Shape;371;g3dc6002b26e_0_252" title="Image 18-06-25 at 14.28.jpg"/>
          <p:cNvPicPr preferRelativeResize="0"/>
          <p:nvPr/>
        </p:nvPicPr>
        <p:blipFill rotWithShape="1">
          <a:blip r:embed="rId5">
            <a:alphaModFix/>
          </a:blip>
          <a:srcRect b="0" l="0" r="0" t="0"/>
          <a:stretch/>
        </p:blipFill>
        <p:spPr>
          <a:xfrm>
            <a:off x="5513550" y="2708450"/>
            <a:ext cx="8872200" cy="71634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5" name="Shape 375"/>
        <p:cNvGrpSpPr/>
        <p:nvPr/>
      </p:nvGrpSpPr>
      <p:grpSpPr>
        <a:xfrm>
          <a:off x="0" y="0"/>
          <a:ext cx="0" cy="0"/>
          <a:chOff x="0" y="0"/>
          <a:chExt cx="0" cy="0"/>
        </a:xfrm>
      </p:grpSpPr>
      <p:grpSp>
        <p:nvGrpSpPr>
          <p:cNvPr id="376" name="Google Shape;376;g3dc6002b26e_0_262"/>
          <p:cNvGrpSpPr/>
          <p:nvPr/>
        </p:nvGrpSpPr>
        <p:grpSpPr>
          <a:xfrm>
            <a:off x="0" y="-216993"/>
            <a:ext cx="2922102" cy="10504504"/>
            <a:chOff x="0" y="-57150"/>
            <a:chExt cx="769602" cy="2766600"/>
          </a:xfrm>
        </p:grpSpPr>
        <p:sp>
          <p:nvSpPr>
            <p:cNvPr id="377" name="Google Shape;377;g3dc6002b26e_0_2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8" name="Google Shape;378;g3dc6002b26e_0_2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9" name="Google Shape;379;g3dc6002b26e_0_2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dc6002b26e_0_2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81" name="Google Shape;381;g3dc6002b26e_0_262" title="Artboard 1.png"/>
          <p:cNvPicPr preferRelativeResize="0"/>
          <p:nvPr/>
        </p:nvPicPr>
        <p:blipFill rotWithShape="1">
          <a:blip r:embed="rId5">
            <a:alphaModFix/>
          </a:blip>
          <a:srcRect b="0" l="0" r="0" t="0"/>
          <a:stretch/>
        </p:blipFill>
        <p:spPr>
          <a:xfrm>
            <a:off x="4424001" y="2815025"/>
            <a:ext cx="10053248" cy="6739800"/>
          </a:xfrm>
          <a:prstGeom prst="rect">
            <a:avLst/>
          </a:prstGeom>
          <a:noFill/>
          <a:ln>
            <a:noFill/>
          </a:ln>
        </p:spPr>
      </p:pic>
      <p:sp>
        <p:nvSpPr>
          <p:cNvPr id="382" name="Google Shape;382;g3dc6002b26e_0_262"/>
          <p:cNvSpPr txBox="1"/>
          <p:nvPr/>
        </p:nvSpPr>
        <p:spPr>
          <a:xfrm>
            <a:off x="3413425" y="307238"/>
            <a:ext cx="142722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Maak een storyboard voor een film over doven</a:t>
            </a:r>
            <a:endParaRPr b="0" i="0" sz="7200" u="none" cap="none" strike="noStrike">
              <a:solidFill>
                <a:srgbClr val="FFFFFF"/>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6" name="Shape 386"/>
        <p:cNvGrpSpPr/>
        <p:nvPr/>
      </p:nvGrpSpPr>
      <p:grpSpPr>
        <a:xfrm>
          <a:off x="0" y="0"/>
          <a:ext cx="0" cy="0"/>
          <a:chOff x="0" y="0"/>
          <a:chExt cx="0" cy="0"/>
        </a:xfrm>
      </p:grpSpPr>
      <p:sp>
        <p:nvSpPr>
          <p:cNvPr id="387" name="Google Shape;387;g3dc6002b26e_0_27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g3dc6002b26e_0_27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89" name="Google Shape;389;g3dc6002b26e_0_272"/>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390" name="Google Shape;390;g3dc6002b26e_0_272"/>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391" name="Google Shape;391;g3dc6002b26e_0_272"/>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392" name="Google Shape;392;g3dc6002b26e_0_272"/>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393" name="Google Shape;393;g3dc6002b26e_0_272"/>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Belemmeringen</a:t>
            </a:r>
            <a:endParaRPr b="0" i="0" sz="3400" u="none" cap="none" strike="noStrike">
              <a:solidFill>
                <a:schemeClr val="lt1"/>
              </a:solidFill>
              <a:latin typeface="Quicksand Medium"/>
              <a:ea typeface="Quicksand Medium"/>
              <a:cs typeface="Quicksand Medium"/>
              <a:sym typeface="Quicksand Medium"/>
            </a:endParaRPr>
          </a:p>
        </p:txBody>
      </p:sp>
      <p:sp>
        <p:nvSpPr>
          <p:cNvPr id="394" name="Google Shape;394;g3dc6002b26e_0_272"/>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Antagonisme</a:t>
            </a:r>
            <a:endParaRPr b="0" i="0" sz="3400" u="none" cap="none" strike="noStrike">
              <a:solidFill>
                <a:srgbClr val="FFFFFF"/>
              </a:solidFill>
              <a:latin typeface="Quicksand Medium"/>
              <a:ea typeface="Quicksand Medium"/>
              <a:cs typeface="Quicksand Medium"/>
              <a:sym typeface="Quicksand Medium"/>
            </a:endParaRPr>
          </a:p>
        </p:txBody>
      </p:sp>
      <p:sp>
        <p:nvSpPr>
          <p:cNvPr id="395" name="Google Shape;395;g3dc6002b26e_0_272"/>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Leidende rol</a:t>
            </a:r>
            <a:endParaRPr b="0" i="0" sz="34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99" name="Shape 399"/>
        <p:cNvGrpSpPr/>
        <p:nvPr/>
      </p:nvGrpSpPr>
      <p:grpSpPr>
        <a:xfrm>
          <a:off x="0" y="0"/>
          <a:ext cx="0" cy="0"/>
          <a:chOff x="0" y="0"/>
          <a:chExt cx="0" cy="0"/>
        </a:xfrm>
      </p:grpSpPr>
      <p:sp>
        <p:nvSpPr>
          <p:cNvPr id="400" name="Google Shape;400;g3dc6002b26e_0_28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1" name="Google Shape;401;g3dc6002b26e_0_28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2" name="Google Shape;402;g3dc6002b26e_0_284"/>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3" name="Google Shape;403;g3dc6002b26e_0_284"/>
          <p:cNvSpPr txBox="1"/>
          <p:nvPr/>
        </p:nvSpPr>
        <p:spPr>
          <a:xfrm>
            <a:off x="729275" y="1753286"/>
            <a:ext cx="16775100" cy="791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2300"/>
              <a:buFont typeface="Arial"/>
              <a:buNone/>
            </a:pPr>
            <a:r>
              <a:rPr b="1" i="0" lang="en-US" sz="2300" u="none" cap="none" strike="noStrike">
                <a:solidFill>
                  <a:schemeClr val="lt1"/>
                </a:solidFill>
                <a:latin typeface="Quicksand"/>
                <a:ea typeface="Quicksand"/>
                <a:cs typeface="Quicksand"/>
                <a:sym typeface="Quicksand"/>
              </a:rPr>
              <a:t>Bronnen: </a:t>
            </a:r>
            <a:endParaRPr b="1" i="0" sz="2300" u="none" cap="none" strike="noStrike">
              <a:solidFill>
                <a:schemeClr val="lt1"/>
              </a:solidFill>
              <a:latin typeface="Quicksand"/>
              <a:ea typeface="Quicksand"/>
              <a:cs typeface="Quicksand"/>
              <a:sym typeface="Quicksand"/>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Burns, P. (1999). </a:t>
            </a:r>
            <a:r>
              <a:rPr b="0" i="1" lang="en-US" sz="2300" u="none" cap="none" strike="noStrike">
                <a:solidFill>
                  <a:schemeClr val="lt1"/>
                </a:solidFill>
                <a:latin typeface="Quicksand Medium"/>
                <a:ea typeface="Quicksand Medium"/>
                <a:cs typeface="Quicksand Medium"/>
                <a:sym typeface="Quicksand Medium"/>
              </a:rPr>
              <a:t>Georges Demeny Phonoscope 1892. </a:t>
            </a:r>
            <a:r>
              <a:rPr b="0" i="0" lang="en-US" sz="2300" u="none" cap="none" strike="noStrike">
                <a:solidFill>
                  <a:schemeClr val="lt1"/>
                </a:solidFill>
                <a:latin typeface="Quicksand Medium"/>
                <a:ea typeface="Quicksand Medium"/>
                <a:cs typeface="Quicksand Medium"/>
                <a:sym typeface="Quicksand Medium"/>
              </a:rPr>
              <a:t>Archive.org.</a:t>
            </a:r>
            <a:r>
              <a:rPr b="0" i="1" lang="en-US" sz="23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 https://archive.org/details/demeny_phonoscope_1892</a:t>
            </a:r>
            <a:r>
              <a:rPr b="0" i="1"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Deaf Cinema</a:t>
            </a:r>
            <a:r>
              <a:rPr b="0" i="0" lang="en-US" sz="2300" u="none" cap="none" strike="noStrike">
                <a:solidFill>
                  <a:schemeClr val="lt1"/>
                </a:solidFill>
                <a:latin typeface="Quicksand Medium"/>
                <a:ea typeface="Quicksand Medium"/>
                <a:cs typeface="Quicksand Medium"/>
                <a:sym typeface="Quicksand Medium"/>
              </a:rPr>
              <a:t>, geraadpleegd op 20 juni 2025.</a:t>
            </a:r>
            <a:r>
              <a:rPr b="0" i="0" lang="en-US" sz="23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 https://heartdeaf.com/heart/content/timelines/cinema/timeline.html</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Durr, P. (2016). “Deaf cinema”. In </a:t>
            </a:r>
            <a:r>
              <a:rPr b="0" i="1" lang="en-US" sz="2300" u="none" cap="none" strike="noStrike">
                <a:solidFill>
                  <a:schemeClr val="lt1"/>
                </a:solidFill>
                <a:latin typeface="Quicksand Medium"/>
                <a:ea typeface="Quicksand Medium"/>
                <a:cs typeface="Quicksand Medium"/>
                <a:sym typeface="Quicksand Medium"/>
              </a:rPr>
              <a:t>The sage deaf studies encyclopedia </a:t>
            </a:r>
            <a:r>
              <a:rPr b="0" i="0" lang="en-US" sz="2300" u="none" cap="none" strike="noStrike">
                <a:solidFill>
                  <a:schemeClr val="lt1"/>
                </a:solidFill>
                <a:latin typeface="Quicksand Medium"/>
                <a:ea typeface="Quicksand Medium"/>
                <a:cs typeface="Quicksand Medium"/>
                <a:sym typeface="Quicksand Medium"/>
              </a:rPr>
              <a:t>(Vol. 3, pp. 158-158). SAGE Publications, Inc,</a:t>
            </a:r>
            <a:r>
              <a:rPr b="0" i="0" lang="en-US" sz="23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 https://doi.org/10.4135/9781483346489.n56</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Holcomb, T. K. (2023). </a:t>
            </a:r>
            <a:r>
              <a:rPr b="0" i="1" lang="en-US" sz="2300" u="none" cap="none" strike="noStrike">
                <a:solidFill>
                  <a:schemeClr val="lt1"/>
                </a:solidFill>
                <a:latin typeface="Quicksand Medium"/>
                <a:ea typeface="Quicksand Medium"/>
                <a:cs typeface="Quicksand Medium"/>
                <a:sym typeface="Quicksand Medium"/>
              </a:rPr>
              <a:t>Introduction to Deaf culture.</a:t>
            </a:r>
            <a:r>
              <a:rPr b="0" i="0" lang="en-US" sz="2300" u="none" cap="none" strike="noStrike">
                <a:solidFill>
                  <a:schemeClr val="lt1"/>
                </a:solidFill>
                <a:latin typeface="Quicksand Medium"/>
                <a:ea typeface="Quicksand Medium"/>
                <a:cs typeface="Quicksand Medium"/>
                <a:sym typeface="Quicksand Medium"/>
              </a:rPr>
              <a:t> 2e druk. Oxford University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300"/>
              <a:buFont typeface="Arial"/>
              <a:buNone/>
            </a:pPr>
            <a:r>
              <a:rPr b="0" i="0" lang="en-US" sz="23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Ladd, P. (2003). </a:t>
            </a:r>
            <a:r>
              <a:rPr b="0" i="1" lang="en-US" sz="2300" u="none" cap="none" strike="noStrike">
                <a:solidFill>
                  <a:schemeClr val="lt1"/>
                </a:solidFill>
                <a:latin typeface="Quicksand Medium"/>
                <a:ea typeface="Quicksand Medium"/>
                <a:cs typeface="Quicksand Medium"/>
                <a:sym typeface="Quicksand Medium"/>
              </a:rPr>
              <a:t>Understanding deaf culture: in search of deafhood, </a:t>
            </a:r>
            <a:r>
              <a:rPr b="0" i="0" lang="en-US" sz="2300" u="none" cap="none" strike="noStrike">
                <a:solidFill>
                  <a:schemeClr val="lt1"/>
                </a:solidFill>
                <a:latin typeface="Quicksand Medium"/>
                <a:ea typeface="Quicksand Medium"/>
                <a:cs typeface="Quicksand Medium"/>
                <a:sym typeface="Quicksand Medium"/>
              </a:rPr>
              <a:t>Multilingual Matters.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Lane, H., Pillard R. C., en Hedberg U. (2011). </a:t>
            </a:r>
            <a:r>
              <a:rPr b="0" i="1" lang="en-US" sz="2300" u="none" cap="none" strike="noStrike">
                <a:solidFill>
                  <a:schemeClr val="lt1"/>
                </a:solidFill>
                <a:latin typeface="Quicksand Medium"/>
                <a:ea typeface="Quicksand Medium"/>
                <a:cs typeface="Quicksand Medium"/>
                <a:sym typeface="Quicksand Medium"/>
              </a:rPr>
              <a:t>The People of the Eye: Deaf Ethnicity and Ancestry</a:t>
            </a:r>
            <a:r>
              <a:rPr b="0" i="0" lang="en-US" sz="2300" u="none" cap="none" strike="noStrike">
                <a:solidFill>
                  <a:schemeClr val="lt1"/>
                </a:solidFill>
                <a:latin typeface="Quicksand Medium"/>
                <a:ea typeface="Quicksand Medium"/>
                <a:cs typeface="Quicksand Medium"/>
                <a:sym typeface="Quicksand Medium"/>
              </a:rPr>
              <a:t>, Oxford University Press.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Mager W. (2021, 29 november).</a:t>
            </a:r>
            <a:r>
              <a:rPr b="0" i="1" lang="en-US" sz="2300" u="none" cap="none" strike="noStrike">
                <a:solidFill>
                  <a:schemeClr val="lt1"/>
                </a:solidFill>
                <a:latin typeface="Quicksand Medium"/>
                <a:ea typeface="Quicksand Medium"/>
                <a:cs typeface="Quicksand Medium"/>
                <a:sym typeface="Quicksand Medium"/>
              </a:rPr>
              <a:t> 130 Years of Deaf People and the Moving Image: Coming Full Circle. </a:t>
            </a:r>
            <a:r>
              <a:rPr b="0" i="0" lang="en-US" sz="2300" u="none" cap="none" strike="noStrike">
                <a:solidFill>
                  <a:schemeClr val="lt1"/>
                </a:solidFill>
                <a:latin typeface="Quicksand Medium"/>
                <a:ea typeface="Quicksand Medium"/>
                <a:cs typeface="Quicksand Medium"/>
                <a:sym typeface="Quicksand Medium"/>
              </a:rPr>
              <a:t>Watershed.co.uk,</a:t>
            </a:r>
            <a:r>
              <a:rPr b="0" i="1" lang="en-US" sz="23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 https://www.watershed.co.uk/articles/130-years-deaf-people-and-moving-image-coming-full-circle</a:t>
            </a:r>
            <a:r>
              <a:rPr b="0" i="1"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300" u="none" cap="none" strike="noStrike">
                <a:solidFill>
                  <a:schemeClr val="lt1"/>
                </a:solidFill>
                <a:latin typeface="Quicksand Medium"/>
                <a:ea typeface="Quicksand Medium"/>
                <a:cs typeface="Quicksand Medium"/>
                <a:sym typeface="Quicksand Medium"/>
              </a:rPr>
              <a:t>National Association of the Deaf, </a:t>
            </a:r>
            <a:r>
              <a:rPr b="0" i="1" lang="en-US" sz="2300" u="none" cap="none" strike="noStrike">
                <a:solidFill>
                  <a:schemeClr val="lt1"/>
                </a:solidFill>
                <a:latin typeface="Quicksand Medium"/>
                <a:ea typeface="Quicksand Medium"/>
                <a:cs typeface="Quicksand Medium"/>
                <a:sym typeface="Quicksand Medium"/>
              </a:rPr>
              <a:t>Veditz Day, 13 augustus 2013</a:t>
            </a:r>
            <a:r>
              <a:rPr b="0" i="0" lang="en-US" sz="2300" u="none" cap="none" strike="noStrike">
                <a:solidFill>
                  <a:schemeClr val="lt1"/>
                </a:solidFill>
                <a:latin typeface="Quicksand Medium"/>
                <a:ea typeface="Quicksand Medium"/>
                <a:cs typeface="Quicksand Medium"/>
                <a:sym typeface="Quicksand Medium"/>
              </a:rPr>
              <a:t>,</a:t>
            </a:r>
            <a:r>
              <a:rPr b="0" i="0" lang="en-US" sz="23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 https://www.nad.org/2013/08/12/veditz-day-august-13th-2013/</a:t>
            </a:r>
            <a:r>
              <a:rPr b="0" i="0"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Schuchmann, J. (1988). </a:t>
            </a:r>
            <a:r>
              <a:rPr b="0" i="1" lang="en-US" sz="2300" u="none" cap="none" strike="noStrike">
                <a:solidFill>
                  <a:schemeClr val="lt1"/>
                </a:solidFill>
                <a:latin typeface="Quicksand Medium"/>
                <a:ea typeface="Quicksand Medium"/>
                <a:cs typeface="Quicksand Medium"/>
                <a:sym typeface="Quicksand Medium"/>
              </a:rPr>
              <a:t>Hollywood speaks: Deafness and Film Entertainment Industry</a:t>
            </a:r>
            <a:r>
              <a:rPr b="0" i="0" lang="en-US" sz="2300" u="none" cap="none" strike="noStrike">
                <a:solidFill>
                  <a:schemeClr val="lt1"/>
                </a:solidFill>
                <a:latin typeface="Quicksand Medium"/>
                <a:ea typeface="Quicksand Medium"/>
                <a:cs typeface="Quicksand Medium"/>
                <a:sym typeface="Quicksand Medium"/>
              </a:rPr>
              <a:t>. University of Illinois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Virdi, J. (2020). </a:t>
            </a:r>
            <a:r>
              <a:rPr b="0" i="1" lang="en-US" sz="2300" u="none" cap="none" strike="noStrike">
                <a:solidFill>
                  <a:schemeClr val="lt1"/>
                </a:solidFill>
                <a:latin typeface="Quicksand Medium"/>
                <a:ea typeface="Quicksand Medium"/>
                <a:cs typeface="Quicksand Medium"/>
                <a:sym typeface="Quicksand Medium"/>
              </a:rPr>
              <a:t>Deaf History Series: Aflevering 11. Emerson Romero.</a:t>
            </a:r>
            <a:r>
              <a:rPr b="0" i="0" lang="en-US" sz="23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 https://jaivirdi.com/2020/07/19/dhs-episode-11/</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07" name="Shape 407"/>
        <p:cNvGrpSpPr/>
        <p:nvPr/>
      </p:nvGrpSpPr>
      <p:grpSpPr>
        <a:xfrm>
          <a:off x="0" y="0"/>
          <a:ext cx="0" cy="0"/>
          <a:chOff x="0" y="0"/>
          <a:chExt cx="0" cy="0"/>
        </a:xfrm>
      </p:grpSpPr>
      <p:sp>
        <p:nvSpPr>
          <p:cNvPr id="408" name="Google Shape;408;g3dc6002b26e_0_29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9" name="Google Shape;409;g3dc6002b26e_0_291"/>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0" name="Google Shape;410;g3dc6002b26e_0_291"/>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g3dc6002b26e_0_291"/>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dc6002b26e_0_291"/>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13" name="Google Shape;413;g3dc6002b26e_0_291"/>
          <p:cNvGrpSpPr/>
          <p:nvPr/>
        </p:nvGrpSpPr>
        <p:grpSpPr>
          <a:xfrm>
            <a:off x="-228300" y="6944208"/>
            <a:ext cx="18940866" cy="4430982"/>
            <a:chOff x="0" y="-57150"/>
            <a:chExt cx="4988508" cy="1167000"/>
          </a:xfrm>
        </p:grpSpPr>
        <p:sp>
          <p:nvSpPr>
            <p:cNvPr id="414" name="Google Shape;414;g3dc6002b26e_0_291"/>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5" name="Google Shape;415;g3dc6002b26e_0_291"/>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16" name="Google Shape;416;g3dc6002b26e_0_291"/>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7" name="Google Shape;417;g3dc6002b26e_0_291"/>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8" name="Google Shape;418;g3dc6002b26e_0_291"/>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g3dc6002b26e_0_291"/>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g3dc6002b26e_0_291"/>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g3dc6002b26e_0_291"/>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422" name="Google Shape;422;g3dc6002b26e_0_291"/>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a:ea typeface="Quicksand"/>
                <a:cs typeface="Quicksand"/>
                <a:sym typeface="Quicksand"/>
                <a:hlinkClick r:id="rId13">
                  <a:extLst>
                    <a:ext uri="{A12FA001-AC4F-418D-AE19-62706E023703}">
                      <ahyp:hlinkClr val="tx"/>
                    </a:ext>
                  </a:extLst>
                </a:hlinkClick>
              </a:rPr>
              <a:t>https://deafstudies.eu/</a:t>
            </a:r>
            <a:endParaRPr b="0" i="0" sz="1400" u="none" cap="none" strike="noStrike">
              <a:solidFill>
                <a:srgbClr val="000000"/>
              </a:solidFill>
              <a:latin typeface="Quicksand"/>
              <a:ea typeface="Quicksand"/>
              <a:cs typeface="Quicksand"/>
              <a:sym typeface="Quicksand"/>
            </a:endParaRPr>
          </a:p>
        </p:txBody>
      </p:sp>
      <p:sp>
        <p:nvSpPr>
          <p:cNvPr id="423" name="Google Shape;423;g3dc6002b26e_0_291"/>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Dove cultuur, erfgoed en diversiteit</a:t>
            </a:r>
            <a:endParaRPr b="0" i="0" sz="1400" u="none" cap="none" strike="noStrike">
              <a:solidFill>
                <a:srgbClr val="000000"/>
              </a:solidFill>
              <a:latin typeface="Quicksand"/>
              <a:ea typeface="Quicksand"/>
              <a:cs typeface="Quicksand"/>
              <a:sym typeface="Quicksand"/>
            </a:endParaRPr>
          </a:p>
        </p:txBody>
      </p:sp>
      <p:sp>
        <p:nvSpPr>
          <p:cNvPr id="424" name="Google Shape;424;g3dc6002b26e_0_291"/>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@deafstudies.eu</a:t>
            </a:r>
            <a:endParaRPr b="0" i="0" sz="1400" u="none" cap="none" strike="noStrike">
              <a:solidFill>
                <a:srgbClr val="000000"/>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