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h1zJNgX5uTfHKWuu2+YQojzDra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nton-regular.fntdata"/><Relationship Id="rId25" Type="http://schemas.openxmlformats.org/officeDocument/2006/relationships/slide" Target="slides/slide20.xml"/><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schemas.openxmlformats.org/officeDocument/2006/relationships/font" Target="fonts/QuicksandLight-regular.fnt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4" name="Google Shape;144;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2" name="Google Shape;202;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 name="Google Shape;240;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703cc82750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g3703cc82750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703cc82750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g3703cc82750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d7f884de42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9" name="Google Shape;309;g3d7f884de42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5780a33a39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9" name="Google Shape;32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5.png"/><Relationship Id="rId6"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7.png"/><Relationship Id="rId10" Type="http://schemas.openxmlformats.org/officeDocument/2006/relationships/image" Target="../media/image2.jpg"/><Relationship Id="rId9"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0.jpg"/></Relationships>
</file>

<file path=ppt/slides/_rels/slide7.xml.rels><?xml version="1.0" encoding="UTF-8" standalone="yes"?><Relationships xmlns="http://schemas.openxmlformats.org/package/2006/relationships"><Relationship Id="rId11" Type="http://schemas.openxmlformats.org/officeDocument/2006/relationships/hyperlink" Target="http://www.youtube.com/watch?v=ConPTCXMrug" TargetMode="External"/><Relationship Id="rId10" Type="http://schemas.openxmlformats.org/officeDocument/2006/relationships/image" Target="../media/image3.jpg"/><Relationship Id="rId13" Type="http://schemas.openxmlformats.org/officeDocument/2006/relationships/hyperlink" Target="https://www.youtube.com/hashtag/nientedispeciale" TargetMode="External"/><Relationship Id="rId12"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hyperlink" Target="http://www.youtube.com/watch?v=u12uKwSwX3k" TargetMode="External"/><Relationship Id="rId5" Type="http://schemas.openxmlformats.org/officeDocument/2006/relationships/image" Target="../media/image18.png"/><Relationship Id="rId6" Type="http://schemas.openxmlformats.org/officeDocument/2006/relationships/hyperlink" Target="http://www.youtube.com/watch?v=FNGp1aviGvE" TargetMode="External"/><Relationship Id="rId7" Type="http://schemas.openxmlformats.org/officeDocument/2006/relationships/image" Target="../media/image4.jpg"/><Relationship Id="rId8" Type="http://schemas.openxmlformats.org/officeDocument/2006/relationships/hyperlink" Target="https://gallaudet.edu/campus-design-facilities/campus-design-and-planning/deafspac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9.jpg"/><Relationship Id="rId6"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hyperlink" Target="https://deviacurr.wordpress.com/devia-motifs/" TargetMode="External"/></Relationships>
</file>

<file path=ppt/slides/_rels/slide13.xml.rels><?xml version="1.0" encoding="UTF-8" standalone="yes"?><Relationships xmlns="http://schemas.openxmlformats.org/package/2006/relationships"><Relationship Id="rId11" Type="http://schemas.openxmlformats.org/officeDocument/2006/relationships/hyperlink" Target="https://deaf-art.org/artists/" TargetMode="External"/><Relationship Id="rId10" Type="http://schemas.openxmlformats.org/officeDocument/2006/relationships/hyperlink" Target="https://youtu.be/tA807S8730o" TargetMode="External"/><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hyperlink" Target="https://youtu.be/6Og4BMcp3WA" TargetMode="External"/><Relationship Id="rId5" Type="http://schemas.openxmlformats.org/officeDocument/2006/relationships/image" Target="../media/image22.jpg"/><Relationship Id="rId6" Type="http://schemas.openxmlformats.org/officeDocument/2006/relationships/image" Target="../media/image28.jpg"/><Relationship Id="rId7" Type="http://schemas.openxmlformats.org/officeDocument/2006/relationships/hyperlink" Target="https://deaf-art.org/deaf-art/devia-posters/" TargetMode="External"/><Relationship Id="rId8" Type="http://schemas.openxmlformats.org/officeDocument/2006/relationships/hyperlink" Target="https://www.youtube.com/watch?v=9RmaBaQHgiw"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3.jpg"/><Relationship Id="rId6" Type="http://schemas.openxmlformats.org/officeDocument/2006/relationships/hyperlink" Target="https://deaf-art.org/profiles/arnaud-balard/#" TargetMode="External"/><Relationship Id="rId7" Type="http://schemas.openxmlformats.org/officeDocument/2006/relationships/hyperlink" Target="https://surdistsunited.com/devia-history/surdism-manifest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30.png"/><Relationship Id="rId6" Type="http://schemas.openxmlformats.org/officeDocument/2006/relationships/hyperlink" Target="https://surdistsunited.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hyperlink" Target="http://www.youtube.com/watch?v=LNCgMbs1hSk" TargetMode="External"/><Relationship Id="rId6" Type="http://schemas.openxmlformats.org/officeDocument/2006/relationships/image" Target="../media/image12.jpg"/><Relationship Id="rId7" Type="http://schemas.openxmlformats.org/officeDocument/2006/relationships/hyperlink" Target="https://youtu.be/LNCgMbs1hS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1" Type="http://schemas.openxmlformats.org/officeDocument/2006/relationships/hyperlink" Target="https://scholarworks.rit.edu/cgi/viewcontent.cgi?referer=&amp;httpsredir=1&amp;article=1424&amp;context=article" TargetMode="External"/><Relationship Id="rId10" Type="http://schemas.openxmlformats.org/officeDocument/2006/relationships/hyperlink" Target="https://scholarworks.rit.edu/cgi/viewcontent.cgi?referer=&amp;httpsredir=1&amp;article=1424&amp;context=article" TargetMode="External"/><Relationship Id="rId13" Type="http://schemas.openxmlformats.org/officeDocument/2006/relationships/hyperlink" Target="http://www.introductiontodeafculture.com/intro-to-deaf-culture.html" TargetMode="External"/><Relationship Id="rId12" Type="http://schemas.openxmlformats.org/officeDocument/2006/relationships/hyperlink" Target="https://www.unusualverse.com/2020/05/amazing-deaf-artists-1.html"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hyperlink" Target="https://deviacurr.wordpress.com/" TargetMode="External"/><Relationship Id="rId15" Type="http://schemas.openxmlformats.org/officeDocument/2006/relationships/hyperlink" Target="https://deafartists.wordpress.com/2020/02/04/surdism-whats-that/" TargetMode="External"/><Relationship Id="rId14" Type="http://schemas.openxmlformats.org/officeDocument/2006/relationships/hyperlink" Target="https://deafartists.wordpress.com/2020/02/04/surdism-whats-that/" TargetMode="External"/><Relationship Id="rId17" Type="http://schemas.openxmlformats.org/officeDocument/2006/relationships/hyperlink" Target="https://infoguides.rit.edu/deafart" TargetMode="External"/><Relationship Id="rId16" Type="http://schemas.openxmlformats.org/officeDocument/2006/relationships/hyperlink" Target="https://infoguides.rit.edu/deafart" TargetMode="External"/><Relationship Id="rId5" Type="http://schemas.openxmlformats.org/officeDocument/2006/relationships/hyperlink" Target="https://www.rit.edu/" TargetMode="External"/><Relationship Id="rId19" Type="http://schemas.openxmlformats.org/officeDocument/2006/relationships/hyperlink" Target="https://surdistsunited.com/" TargetMode="External"/><Relationship Id="rId6" Type="http://schemas.openxmlformats.org/officeDocument/2006/relationships/hyperlink" Target="https://deaf-art.org/" TargetMode="External"/><Relationship Id="rId18" Type="http://schemas.openxmlformats.org/officeDocument/2006/relationships/hyperlink" Target="https://surdistsunited.com/" TargetMode="External"/><Relationship Id="rId7" Type="http://schemas.openxmlformats.org/officeDocument/2006/relationships/hyperlink" Target="https://deaf-art.org/" TargetMode="External"/><Relationship Id="rId8" Type="http://schemas.openxmlformats.org/officeDocument/2006/relationships/hyperlink" Target="https://deviacurr.wordpress.com/"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29.png"/><Relationship Id="rId13" Type="http://schemas.openxmlformats.org/officeDocument/2006/relationships/hyperlink" Target="https://deafstudies.eu" TargetMode="External"/><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11.png"/><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39045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Arte Sorda</a:t>
            </a:r>
            <a:endParaRPr b="0" i="0" sz="10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52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400" u="none" cap="none" strike="noStrike">
                <a:solidFill>
                  <a:schemeClr val="lt1"/>
                </a:solidFill>
                <a:latin typeface="Quicksand"/>
                <a:ea typeface="Quicksand"/>
                <a:cs typeface="Quicksand"/>
                <a:sym typeface="Quicksand"/>
              </a:rPr>
              <a:t>Art</a:t>
            </a:r>
            <a:r>
              <a:rPr lang="en-US" sz="3400">
                <a:solidFill>
                  <a:schemeClr val="lt1"/>
                </a:solidFill>
                <a:latin typeface="Quicksand"/>
                <a:ea typeface="Quicksand"/>
                <a:cs typeface="Quicksand"/>
                <a:sym typeface="Quicksand"/>
              </a:rPr>
              <a:t>e</a:t>
            </a:r>
            <a:r>
              <a:rPr b="0" i="0" lang="en-US" sz="3400" u="none" cap="none" strike="noStrike">
                <a:solidFill>
                  <a:schemeClr val="lt1"/>
                </a:solidFill>
                <a:latin typeface="Quicksand"/>
                <a:ea typeface="Quicksand"/>
                <a:cs typeface="Quicksand"/>
                <a:sym typeface="Quicksand"/>
              </a:rPr>
              <a:t> e letteratura Sord</a:t>
            </a:r>
            <a:r>
              <a:rPr lang="en-US" sz="3400">
                <a:solidFill>
                  <a:schemeClr val="lt1"/>
                </a:solidFill>
                <a:latin typeface="Quicksand"/>
                <a:ea typeface="Quicksand"/>
                <a:cs typeface="Quicksand"/>
                <a:sym typeface="Quicksand"/>
              </a:rPr>
              <a:t>a</a:t>
            </a:r>
            <a:endParaRPr b="0" i="0" sz="34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276388"/>
            <a:ext cx="8667900" cy="4311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800" u="none" cap="none" strike="noStrike">
                <a:solidFill>
                  <a:srgbClr val="FFFFFF"/>
                </a:solidFill>
                <a:latin typeface="Quicksand"/>
                <a:ea typeface="Quicksand"/>
                <a:cs typeface="Quicksand"/>
                <a:sym typeface="Quicksand"/>
              </a:rPr>
              <a:t>Workshop di Deaf Studies</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0477800" cy="6731400"/>
          </a:xfrm>
          <a:prstGeom prst="rect">
            <a:avLst/>
          </a:prstGeom>
          <a:noFill/>
          <a:ln>
            <a:noFill/>
          </a:ln>
        </p:spPr>
        <p:txBody>
          <a:bodyPr anchorCtr="0" anchor="t" bIns="0" lIns="0" spcFirstLastPara="1" rIns="0" wrap="square" tIns="0">
            <a:spAutoFit/>
          </a:bodyPr>
          <a:lstStyle/>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Cos’è Arte Sorda?</a:t>
            </a:r>
            <a:endParaRPr b="0" i="0" sz="2300" u="none" cap="none" strike="noStrike">
              <a:solidFill>
                <a:srgbClr val="000000"/>
              </a:solidFill>
              <a:latin typeface="Arial"/>
              <a:ea typeface="Arial"/>
              <a:cs typeface="Arial"/>
              <a:sym typeface="Arial"/>
            </a:endParaRPr>
          </a:p>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Diversi tipi di Arte Sorda</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De’Via</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Surdism</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“Artvisti Sordi”</a:t>
            </a:r>
            <a:endParaRPr b="0" i="0" sz="3699" u="none" cap="none" strike="noStrike">
              <a:solidFill>
                <a:srgbClr val="FFFFFF"/>
              </a:solidFill>
              <a:latin typeface="Quicksand"/>
              <a:ea typeface="Quicksand"/>
              <a:cs typeface="Quicksand"/>
              <a:sym typeface="Quicksand"/>
            </a:endParaRPr>
          </a:p>
          <a:p>
            <a:pPr indent="-463487" lvl="1" marL="914400" marR="0" rtl="0" algn="l">
              <a:lnSpc>
                <a:spcPct val="140014"/>
              </a:lnSpc>
              <a:spcBef>
                <a:spcPts val="0"/>
              </a:spcBef>
              <a:spcAft>
                <a:spcPts val="0"/>
              </a:spcAft>
              <a:buClr>
                <a:srgbClr val="FFFFFF"/>
              </a:buClr>
              <a:buSzPts val="3699"/>
              <a:buFont typeface="Quicksand"/>
              <a:buChar char="•"/>
            </a:pPr>
            <a:r>
              <a:rPr b="0" i="0" lang="en-US" sz="3699" u="none" cap="none" strike="noStrike">
                <a:solidFill>
                  <a:schemeClr val="lt1"/>
                </a:solidFill>
                <a:latin typeface="Quicksand"/>
                <a:ea typeface="Quicksand"/>
                <a:cs typeface="Quicksand"/>
                <a:sym typeface="Quicksand"/>
              </a:rPr>
              <a:t>Discussione e riflessioni finali</a:t>
            </a:r>
            <a:endParaRPr b="0" i="0" sz="3699" u="none" cap="none" strike="noStrike">
              <a:solidFill>
                <a:srgbClr val="FFFFFF"/>
              </a:solidFill>
              <a:latin typeface="Quicksand"/>
              <a:ea typeface="Quicksand"/>
              <a:cs typeface="Quicksand"/>
              <a:sym typeface="Quicksand"/>
            </a:endParaRPr>
          </a:p>
          <a:p>
            <a:pPr indent="0" lvl="0" marL="914400" marR="0" rtl="0" algn="l">
              <a:lnSpc>
                <a:spcPct val="140014"/>
              </a:lnSpc>
              <a:spcBef>
                <a:spcPts val="0"/>
              </a:spcBef>
              <a:spcAft>
                <a:spcPts val="0"/>
              </a:spcAft>
              <a:buClr>
                <a:srgbClr val="000000"/>
              </a:buClr>
              <a:buSzPts val="2699"/>
              <a:buFont typeface="Arial"/>
              <a:buNone/>
            </a:pPr>
            <a:r>
              <a:t/>
            </a:r>
            <a:endParaRPr b="0" i="0" sz="2699" u="none" cap="none" strike="noStrike">
              <a:solidFill>
                <a:srgbClr val="FFFFFF"/>
              </a:solidFill>
              <a:latin typeface="Quicksand"/>
              <a:ea typeface="Quicksand"/>
              <a:cs typeface="Quicksand"/>
              <a:sym typeface="Quicksand"/>
            </a:endParaRPr>
          </a:p>
          <a:p>
            <a:pPr indent="-463486"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Ricerca su un artista Sord* e i suoi lavori</a:t>
            </a:r>
            <a:endParaRPr b="0" i="0" sz="3699" u="none" cap="none" strike="noStrike">
              <a:solidFill>
                <a:schemeClr val="lt1"/>
              </a:solidFill>
              <a:latin typeface="Quicksand"/>
              <a:ea typeface="Quicksand"/>
              <a:cs typeface="Quicksand"/>
              <a:sym typeface="Quicksand"/>
            </a:endParaRPr>
          </a:p>
          <a:p>
            <a:pPr indent="-463487"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Presentazione del lavoro di gruppo</a:t>
            </a:r>
            <a:endParaRPr b="0" i="0" sz="3699" u="none" cap="none" strike="noStrike">
              <a:solidFill>
                <a:schemeClr val="lt1"/>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2742edfc2c_0_69"/>
          <p:cNvGrpSpPr/>
          <p:nvPr/>
        </p:nvGrpSpPr>
        <p:grpSpPr>
          <a:xfrm>
            <a:off x="0" y="-216993"/>
            <a:ext cx="2922102" cy="10504504"/>
            <a:chOff x="0" y="-57150"/>
            <a:chExt cx="769602" cy="2766600"/>
          </a:xfrm>
        </p:grpSpPr>
        <p:sp>
          <p:nvSpPr>
            <p:cNvPr id="108" name="Google Shape;108;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742edfc2c_0_6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979624" y="3768300"/>
            <a:ext cx="11574300" cy="169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Cos'è l'Arte Sorda?</a:t>
            </a:r>
            <a:endParaRPr b="0" i="0" sz="11000" u="none" cap="none" strike="noStrike">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6" name="Shape 116"/>
        <p:cNvGrpSpPr/>
        <p:nvPr/>
      </p:nvGrpSpPr>
      <p:grpSpPr>
        <a:xfrm>
          <a:off x="0" y="0"/>
          <a:ext cx="0" cy="0"/>
          <a:chOff x="0" y="0"/>
          <a:chExt cx="0" cy="0"/>
        </a:xfrm>
      </p:grpSpPr>
      <p:sp>
        <p:nvSpPr>
          <p:cNvPr id="117" name="Google Shape;117;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8" name="Google Shape;118;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2742edfc2c_0_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35000" y="3561301"/>
            <a:ext cx="6018000" cy="31644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t/>
            </a:r>
            <a:endParaRPr b="0" i="0" sz="9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39796"/>
                </a:solidFill>
                <a:latin typeface="Anton"/>
                <a:ea typeface="Anton"/>
                <a:cs typeface="Anton"/>
                <a:sym typeface="Anton"/>
              </a:rPr>
              <a:t>Arte</a:t>
            </a:r>
            <a:endParaRPr b="0" i="0" sz="9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9600" u="none" cap="none" strike="noStrike">
                <a:solidFill>
                  <a:srgbClr val="039796"/>
                </a:solidFill>
                <a:latin typeface="Anton"/>
                <a:ea typeface="Anton"/>
                <a:cs typeface="Anton"/>
                <a:sym typeface="Anton"/>
              </a:rPr>
              <a:t>Sorda</a:t>
            </a:r>
            <a:endParaRPr b="0" i="0" sz="96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3300" u="none" cap="none" strike="noStrike">
                <a:solidFill>
                  <a:schemeClr val="lt1"/>
                </a:solidFill>
                <a:latin typeface="Quicksand SemiBold"/>
                <a:ea typeface="Quicksand SemiBold"/>
                <a:cs typeface="Quicksand SemiBold"/>
                <a:sym typeface="Quicksand SemiBold"/>
              </a:rPr>
              <a:t>Arti </a:t>
            </a:r>
            <a:r>
              <a:rPr b="0" i="0" lang="en-US" sz="3300" u="none" cap="none" strike="noStrike">
                <a:solidFill>
                  <a:srgbClr val="FFFFFF"/>
                </a:solidFill>
                <a:latin typeface="Quicksand SemiBold"/>
                <a:ea typeface="Quicksand SemiBold"/>
                <a:cs typeface="Quicksand SemiBold"/>
                <a:sym typeface="Quicksand SemiBold"/>
              </a:rPr>
              <a:t>Perfor-</a:t>
            </a:r>
            <a:br>
              <a:rPr b="0" i="0" lang="en-US" sz="3300" u="none" cap="none" strike="noStrike">
                <a:solidFill>
                  <a:srgbClr val="FFFFFF"/>
                </a:solidFill>
                <a:latin typeface="Quicksand SemiBold"/>
                <a:ea typeface="Quicksand SemiBold"/>
                <a:cs typeface="Quicksand SemiBold"/>
                <a:sym typeface="Quicksand SemiBold"/>
              </a:rPr>
            </a:br>
            <a:r>
              <a:rPr b="0" i="0" lang="en-US" sz="3300" u="none" cap="none" strike="noStrike">
                <a:solidFill>
                  <a:srgbClr val="FFFFFF"/>
                </a:solidFill>
                <a:latin typeface="Quicksand SemiBold"/>
                <a:ea typeface="Quicksand SemiBold"/>
                <a:cs typeface="Quicksand SemiBold"/>
                <a:sym typeface="Quicksand SemiBold"/>
              </a:rPr>
              <a:t>mative</a:t>
            </a:r>
            <a:endParaRPr b="0" i="0" sz="31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4000" u="none" cap="none" strike="noStrike">
                <a:solidFill>
                  <a:srgbClr val="FFFFFF"/>
                </a:solidFill>
                <a:latin typeface="Quicksand SemiBold"/>
                <a:ea typeface="Quicksand SemiBold"/>
                <a:cs typeface="Quicksand SemiBold"/>
                <a:sym typeface="Quicksand SemiBold"/>
              </a:rPr>
              <a:t>Arti Visive</a:t>
            </a:r>
            <a:endParaRPr b="0" i="0" sz="40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Esperienza sorda</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900" u="none" cap="none" strike="noStrike">
                <a:solidFill>
                  <a:srgbClr val="FFFFFF"/>
                </a:solidFill>
                <a:latin typeface="Quicksand SemiBold"/>
                <a:ea typeface="Quicksand SemiBold"/>
                <a:cs typeface="Quicksand SemiBold"/>
                <a:sym typeface="Quicksand SemiBold"/>
              </a:rPr>
              <a:t>Cultura Sorda</a:t>
            </a:r>
            <a:endParaRPr b="0" i="0" sz="37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800" u="none" cap="none" strike="noStrike">
                <a:solidFill>
                  <a:srgbClr val="FFFFFF"/>
                </a:solidFill>
                <a:latin typeface="Quicksand SemiBold"/>
                <a:ea typeface="Quicksand SemiBold"/>
                <a:cs typeface="Quicksand SemiBold"/>
                <a:sym typeface="Quicksand SemiBold"/>
              </a:rPr>
              <a:t>Audismo</a:t>
            </a:r>
            <a:endParaRPr b="0" i="0" sz="36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400" u="none" cap="none" strike="noStrike">
                <a:solidFill>
                  <a:srgbClr val="FFFFFF"/>
                </a:solidFill>
                <a:latin typeface="Quicksand SemiBold"/>
                <a:ea typeface="Quicksand SemiBold"/>
                <a:cs typeface="Quicksand SemiBold"/>
                <a:sym typeface="Quicksand SemiBold"/>
              </a:rPr>
              <a:t>Lettera-</a:t>
            </a:r>
            <a:br>
              <a:rPr b="0" i="0" lang="en-US" sz="3400" u="none" cap="none" strike="noStrike">
                <a:solidFill>
                  <a:srgbClr val="FFFFFF"/>
                </a:solidFill>
                <a:latin typeface="Quicksand SemiBold"/>
                <a:ea typeface="Quicksand SemiBold"/>
                <a:cs typeface="Quicksand SemiBold"/>
                <a:sym typeface="Quicksand SemiBold"/>
              </a:rPr>
            </a:br>
            <a:r>
              <a:rPr b="0" i="0" lang="en-US" sz="3400" u="none" cap="none" strike="noStrike">
                <a:solidFill>
                  <a:srgbClr val="FFFFFF"/>
                </a:solidFill>
                <a:latin typeface="Quicksand SemiBold"/>
                <a:ea typeface="Quicksand SemiBold"/>
                <a:cs typeface="Quicksand SemiBold"/>
                <a:sym typeface="Quicksand SemiBold"/>
              </a:rPr>
              <a:t>tura</a:t>
            </a:r>
            <a:endParaRPr b="0" i="0" sz="32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4082775" y="60249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chemeClr val="dk1"/>
              </a:buClr>
              <a:buSzPts val="3300"/>
              <a:buFont typeface="Arial"/>
              <a:buNone/>
            </a:pPr>
            <a:r>
              <a:rPr b="0" i="0" lang="en-US" sz="3300" u="none" cap="none" strike="noStrike">
                <a:solidFill>
                  <a:schemeClr val="lt1"/>
                </a:solidFill>
                <a:latin typeface="Quicksand SemiBold"/>
                <a:ea typeface="Quicksand SemiBold"/>
                <a:cs typeface="Quicksand SemiBold"/>
                <a:sym typeface="Quicksand SemiBold"/>
              </a:rPr>
              <a:t>Media &amp; Cinema</a:t>
            </a:r>
            <a:endParaRPr b="0" i="0" sz="31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400" u="none" cap="none" strike="noStrike">
                <a:solidFill>
                  <a:srgbClr val="FFFFFF"/>
                </a:solidFill>
                <a:latin typeface="Quicksand SemiBold"/>
                <a:ea typeface="Quicksand SemiBold"/>
                <a:cs typeface="Quicksand SemiBold"/>
                <a:sym typeface="Quicksand SemiBold"/>
              </a:rPr>
              <a:t>Architet-</a:t>
            </a:r>
            <a:br>
              <a:rPr b="0" i="0" lang="en-US" sz="3400" u="none" cap="none" strike="noStrike">
                <a:solidFill>
                  <a:srgbClr val="FFFFFF"/>
                </a:solidFill>
                <a:latin typeface="Quicksand SemiBold"/>
                <a:ea typeface="Quicksand SemiBold"/>
                <a:cs typeface="Quicksand SemiBold"/>
                <a:sym typeface="Quicksand SemiBold"/>
              </a:rPr>
            </a:br>
            <a:r>
              <a:rPr b="0" i="0" lang="en-US" sz="3400" u="none" cap="none" strike="noStrike">
                <a:solidFill>
                  <a:srgbClr val="FFFFFF"/>
                </a:solidFill>
                <a:latin typeface="Quicksand SemiBold"/>
                <a:ea typeface="Quicksand SemiBold"/>
                <a:cs typeface="Quicksand SemiBold"/>
                <a:sym typeface="Quicksand SemiBold"/>
              </a:rPr>
              <a:t>tura</a:t>
            </a:r>
            <a:endParaRPr b="0" i="0" sz="3200" u="none" cap="none" strike="noStrike">
              <a:solidFill>
                <a:srgbClr val="FFFFFF"/>
              </a:solidFill>
              <a:latin typeface="Quicksand SemiBold"/>
              <a:ea typeface="Quicksand SemiBold"/>
              <a:cs typeface="Quicksand SemiBold"/>
              <a:sym typeface="Quicksand SemiBold"/>
            </a:endParaRPr>
          </a:p>
        </p:txBody>
      </p:sp>
      <p:sp>
        <p:nvSpPr>
          <p:cNvPr id="129" name="Google Shape;129;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500" u="none" cap="none" strike="noStrike">
                <a:solidFill>
                  <a:srgbClr val="FFFFFF"/>
                </a:solidFill>
                <a:latin typeface="Quicksand SemiBold"/>
                <a:ea typeface="Quicksand SemiBold"/>
                <a:cs typeface="Quicksand SemiBold"/>
                <a:sym typeface="Quicksand SemiBold"/>
              </a:rPr>
              <a:t>Lingua dei Segni</a:t>
            </a:r>
            <a:endParaRPr b="0" i="0" sz="3300" u="none" cap="none" strike="noStrike">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3" name="Shape 133"/>
        <p:cNvGrpSpPr/>
        <p:nvPr/>
      </p:nvGrpSpPr>
      <p:grpSpPr>
        <a:xfrm>
          <a:off x="0" y="0"/>
          <a:ext cx="0" cy="0"/>
          <a:chOff x="0" y="0"/>
          <a:chExt cx="0" cy="0"/>
        </a:xfrm>
      </p:grpSpPr>
      <p:sp>
        <p:nvSpPr>
          <p:cNvPr id="134" name="Google Shape;134;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2742edfc2c_0_3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6" name="Google Shape;136;g32742edfc2c_0_36"/>
          <p:cNvSpPr txBox="1"/>
          <p:nvPr/>
        </p:nvSpPr>
        <p:spPr>
          <a:xfrm>
            <a:off x="3423525" y="473675"/>
            <a:ext cx="14636400" cy="1416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9200" u="none" cap="none" strike="noStrike">
                <a:solidFill>
                  <a:srgbClr val="FFFFFF"/>
                </a:solidFill>
                <a:latin typeface="Anton"/>
                <a:ea typeface="Anton"/>
                <a:cs typeface="Anton"/>
                <a:sym typeface="Anton"/>
              </a:rPr>
              <a:t>Arti performative e letteratura</a:t>
            </a:r>
            <a:endParaRPr b="0" i="0" sz="9200" u="none" cap="none" strike="noStrike">
              <a:solidFill>
                <a:srgbClr val="FFFFFF"/>
              </a:solidFill>
              <a:latin typeface="Anton"/>
              <a:ea typeface="Anton"/>
              <a:cs typeface="Anton"/>
              <a:sym typeface="Anton"/>
            </a:endParaRPr>
          </a:p>
        </p:txBody>
      </p:sp>
      <p:sp>
        <p:nvSpPr>
          <p:cNvPr id="137" name="Google Shape;137;g32742edfc2c_0_36"/>
          <p:cNvSpPr txBox="1"/>
          <p:nvPr/>
        </p:nvSpPr>
        <p:spPr>
          <a:xfrm>
            <a:off x="938675" y="2149400"/>
            <a:ext cx="4344600" cy="78327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Teatro</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Performance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Danza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Canzoni</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Filastrocche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Musica (Visiva)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Poesia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Visual Vernacular</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Storie ABC</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Storie Numeri </a:t>
            </a:r>
            <a:endParaRPr b="0" i="0" sz="4000" u="none" cap="none" strike="noStrike">
              <a:solidFill>
                <a:schemeClr val="dk1"/>
              </a:solidFill>
              <a:latin typeface="Quicksand SemiBold"/>
              <a:ea typeface="Quicksand SemiBold"/>
              <a:cs typeface="Quicksand SemiBold"/>
              <a:sym typeface="Quicksand SemiBold"/>
            </a:endParaRPr>
          </a:p>
        </p:txBody>
      </p:sp>
      <p:sp>
        <p:nvSpPr>
          <p:cNvPr id="138" name="Google Shape;138;g32742edfc2c_0_36"/>
          <p:cNvSpPr txBox="1"/>
          <p:nvPr/>
        </p:nvSpPr>
        <p:spPr>
          <a:xfrm>
            <a:off x="9059725" y="2454200"/>
            <a:ext cx="5202900" cy="51243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Barzellette / Umorismo</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Narrativa (romanzi, racconti, ecc.)</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Fumetti, vignette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ecc.</a:t>
            </a:r>
            <a:endParaRPr b="0" i="0" sz="4000" u="none" cap="none" strike="noStrike">
              <a:solidFill>
                <a:schemeClr val="dk1"/>
              </a:solidFill>
              <a:latin typeface="Quicksand SemiBold"/>
              <a:ea typeface="Quicksand SemiBold"/>
              <a:cs typeface="Quicksand SemiBold"/>
              <a:sym typeface="Quicksand SemiBold"/>
            </a:endParaRPr>
          </a:p>
        </p:txBody>
      </p:sp>
      <p:pic>
        <p:nvPicPr>
          <p:cNvPr id="139" name="Google Shape;139;g32742edfc2c_0_36"/>
          <p:cNvPicPr preferRelativeResize="0"/>
          <p:nvPr/>
        </p:nvPicPr>
        <p:blipFill rotWithShape="1">
          <a:blip r:embed="rId5">
            <a:alphaModFix/>
          </a:blip>
          <a:srcRect b="0" l="0" r="0" t="0"/>
          <a:stretch/>
        </p:blipFill>
        <p:spPr>
          <a:xfrm>
            <a:off x="5822500" y="2595975"/>
            <a:ext cx="2467575" cy="2467575"/>
          </a:xfrm>
          <a:prstGeom prst="rect">
            <a:avLst/>
          </a:prstGeom>
          <a:noFill/>
          <a:ln>
            <a:noFill/>
          </a:ln>
        </p:spPr>
      </p:pic>
      <p:pic>
        <p:nvPicPr>
          <p:cNvPr id="140" name="Google Shape;140;g32742edfc2c_0_36"/>
          <p:cNvPicPr preferRelativeResize="0"/>
          <p:nvPr/>
        </p:nvPicPr>
        <p:blipFill rotWithShape="1">
          <a:blip r:embed="rId6">
            <a:alphaModFix/>
          </a:blip>
          <a:srcRect b="0" l="0" r="0" t="0"/>
          <a:stretch/>
        </p:blipFill>
        <p:spPr>
          <a:xfrm>
            <a:off x="15157249" y="3978200"/>
            <a:ext cx="2330575" cy="2330575"/>
          </a:xfrm>
          <a:prstGeom prst="rect">
            <a:avLst/>
          </a:prstGeom>
          <a:noFill/>
          <a:ln>
            <a:noFill/>
          </a:ln>
        </p:spPr>
      </p:pic>
      <p:sp>
        <p:nvSpPr>
          <p:cNvPr id="141" name="Google Shape;141;g32742edfc2c_0_36"/>
          <p:cNvSpPr txBox="1"/>
          <p:nvPr/>
        </p:nvSpPr>
        <p:spPr>
          <a:xfrm>
            <a:off x="9833500" y="8442550"/>
            <a:ext cx="3458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Puoi includere alcuni esempi (anche in base al tuo paese).</a:t>
            </a:r>
            <a:endParaRPr b="0" i="0" sz="24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5" name="Shape 145"/>
        <p:cNvGrpSpPr/>
        <p:nvPr/>
      </p:nvGrpSpPr>
      <p:grpSpPr>
        <a:xfrm>
          <a:off x="0" y="0"/>
          <a:ext cx="0" cy="0"/>
          <a:chOff x="0" y="0"/>
          <a:chExt cx="0" cy="0"/>
        </a:xfrm>
      </p:grpSpPr>
      <p:sp>
        <p:nvSpPr>
          <p:cNvPr id="146" name="Google Shape;146;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742edfc2c_0_4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Media &amp; Cinema</a:t>
            </a:r>
            <a:endParaRPr b="0" i="0" sz="10000" u="none" cap="none" strike="noStrike">
              <a:solidFill>
                <a:srgbClr val="FFFFFF"/>
              </a:solidFill>
              <a:latin typeface="Anton"/>
              <a:ea typeface="Anton"/>
              <a:cs typeface="Anton"/>
              <a:sym typeface="Anton"/>
            </a:endParaRPr>
          </a:p>
        </p:txBody>
      </p:sp>
      <p:sp>
        <p:nvSpPr>
          <p:cNvPr id="149" name="Google Shape;149;g32742edfc2c_0_48"/>
          <p:cNvSpPr txBox="1"/>
          <p:nvPr/>
        </p:nvSpPr>
        <p:spPr>
          <a:xfrm>
            <a:off x="1476725" y="2997550"/>
            <a:ext cx="3442800" cy="37014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Cinema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Televisione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Videoarte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Animazione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Ecc.</a:t>
            </a:r>
            <a:endParaRPr b="0" i="0" sz="4000" u="none" cap="none" strike="noStrike">
              <a:solidFill>
                <a:schemeClr val="dk1"/>
              </a:solidFill>
              <a:latin typeface="Quicksand SemiBold"/>
              <a:ea typeface="Quicksand SemiBold"/>
              <a:cs typeface="Quicksand SemiBold"/>
              <a:sym typeface="Quicksand SemiBold"/>
            </a:endParaRPr>
          </a:p>
        </p:txBody>
      </p:sp>
      <p:pic>
        <p:nvPicPr>
          <p:cNvPr id="150" name="Google Shape;150;g32742edfc2c_0_48"/>
          <p:cNvPicPr preferRelativeResize="0"/>
          <p:nvPr/>
        </p:nvPicPr>
        <p:blipFill rotWithShape="1">
          <a:blip r:embed="rId5">
            <a:alphaModFix/>
          </a:blip>
          <a:srcRect b="0" l="0" r="0" t="0"/>
          <a:stretch/>
        </p:blipFill>
        <p:spPr>
          <a:xfrm>
            <a:off x="13348850" y="309100"/>
            <a:ext cx="3251651" cy="3251651"/>
          </a:xfrm>
          <a:prstGeom prst="rect">
            <a:avLst/>
          </a:prstGeom>
          <a:noFill/>
          <a:ln>
            <a:noFill/>
          </a:ln>
        </p:spPr>
      </p:pic>
      <p:pic>
        <p:nvPicPr>
          <p:cNvPr id="151" name="Google Shape;151;g32742edfc2c_0_48"/>
          <p:cNvPicPr preferRelativeResize="0"/>
          <p:nvPr/>
        </p:nvPicPr>
        <p:blipFill rotWithShape="1">
          <a:blip r:embed="rId6">
            <a:alphaModFix/>
          </a:blip>
          <a:srcRect b="0" l="0" r="0" t="0"/>
          <a:stretch/>
        </p:blipFill>
        <p:spPr>
          <a:xfrm>
            <a:off x="14977875" y="4121475"/>
            <a:ext cx="2506500" cy="3738856"/>
          </a:xfrm>
          <a:prstGeom prst="rect">
            <a:avLst/>
          </a:prstGeom>
          <a:noFill/>
          <a:ln>
            <a:noFill/>
          </a:ln>
        </p:spPr>
      </p:pic>
      <p:sp>
        <p:nvSpPr>
          <p:cNvPr id="152" name="Google Shape;152;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lt1"/>
                </a:solidFill>
                <a:latin typeface="Quicksand"/>
                <a:ea typeface="Quicksand"/>
                <a:cs typeface="Quicksand"/>
                <a:sym typeface="Quicksand"/>
              </a:rPr>
              <a:t>Sign Gene: The First Deaf Superheroes</a:t>
            </a:r>
            <a:r>
              <a:rPr b="0" i="0" lang="en-US" sz="2000" u="none" cap="none" strike="noStrike">
                <a:solidFill>
                  <a:schemeClr val="lt1"/>
                </a:solidFill>
                <a:latin typeface="Quicksand Light"/>
                <a:ea typeface="Quicksand Light"/>
                <a:cs typeface="Quicksand Light"/>
                <a:sym typeface="Quicksand Light"/>
              </a:rPr>
              <a:t> di Emilio Insolera (2017)</a:t>
            </a:r>
            <a:endParaRPr b="0" i="0" sz="2000" u="none" cap="none" strike="noStrike">
              <a:solidFill>
                <a:schemeClr val="lt1"/>
              </a:solidFill>
              <a:latin typeface="Quicksand Light"/>
              <a:ea typeface="Quicksand Light"/>
              <a:cs typeface="Quicksand Light"/>
              <a:sym typeface="Quicksand Light"/>
            </a:endParaRPr>
          </a:p>
        </p:txBody>
      </p:sp>
      <p:pic>
        <p:nvPicPr>
          <p:cNvPr id="153" name="Google Shape;153;g32742edfc2c_0_48"/>
          <p:cNvPicPr preferRelativeResize="0"/>
          <p:nvPr/>
        </p:nvPicPr>
        <p:blipFill rotWithShape="1">
          <a:blip r:embed="rId7">
            <a:alphaModFix/>
          </a:blip>
          <a:srcRect b="0" l="0" r="0" t="0"/>
          <a:stretch/>
        </p:blipFill>
        <p:spPr>
          <a:xfrm>
            <a:off x="11625025" y="6439136"/>
            <a:ext cx="2506500" cy="3568589"/>
          </a:xfrm>
          <a:prstGeom prst="rect">
            <a:avLst/>
          </a:prstGeom>
          <a:noFill/>
          <a:ln>
            <a:noFill/>
          </a:ln>
        </p:spPr>
      </p:pic>
      <p:sp>
        <p:nvSpPr>
          <p:cNvPr id="154" name="Google Shape;154;g32742edfc2c_0_48"/>
          <p:cNvSpPr txBox="1"/>
          <p:nvPr/>
        </p:nvSpPr>
        <p:spPr>
          <a:xfrm>
            <a:off x="9118525" y="8899526"/>
            <a:ext cx="2506500" cy="1108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000"/>
              <a:buFont typeface="Arial"/>
              <a:buNone/>
            </a:pPr>
            <a:r>
              <a:rPr b="1" i="1" lang="en-US" sz="2000" u="none" cap="none" strike="noStrike">
                <a:solidFill>
                  <a:schemeClr val="lt1"/>
                </a:solidFill>
                <a:latin typeface="Quicksand"/>
                <a:ea typeface="Quicksand"/>
                <a:cs typeface="Quicksand"/>
                <a:sym typeface="Quicksand"/>
              </a:rPr>
              <a:t>Dietro il mondo</a:t>
            </a:r>
            <a:r>
              <a:rPr b="0" i="0" lang="en-US" sz="2000" u="none" cap="none" strike="noStrike">
                <a:solidFill>
                  <a:schemeClr val="lt1"/>
                </a:solidFill>
                <a:latin typeface="Quicksand Light"/>
                <a:ea typeface="Quicksand Light"/>
                <a:cs typeface="Quicksand Light"/>
                <a:sym typeface="Quicksand Light"/>
              </a:rPr>
              <a:t> di Daniele Le Rose (2004)</a:t>
            </a:r>
            <a:endParaRPr b="0" i="0" sz="2000" u="none" cap="none" strike="noStrike">
              <a:solidFill>
                <a:schemeClr val="lt1"/>
              </a:solidFill>
              <a:latin typeface="Quicksand Light"/>
              <a:ea typeface="Quicksand Light"/>
              <a:cs typeface="Quicksand Light"/>
              <a:sym typeface="Quicksand Light"/>
            </a:endParaRPr>
          </a:p>
        </p:txBody>
      </p:sp>
      <p:pic>
        <p:nvPicPr>
          <p:cNvPr id="155" name="Google Shape;155;g32742edfc2c_0_48"/>
          <p:cNvPicPr preferRelativeResize="0"/>
          <p:nvPr/>
        </p:nvPicPr>
        <p:blipFill rotWithShape="1">
          <a:blip r:embed="rId8">
            <a:alphaModFix/>
          </a:blip>
          <a:srcRect b="0" l="0" r="0" t="0"/>
          <a:stretch/>
        </p:blipFill>
        <p:spPr>
          <a:xfrm>
            <a:off x="6495050" y="2380348"/>
            <a:ext cx="4088224" cy="2299601"/>
          </a:xfrm>
          <a:prstGeom prst="rect">
            <a:avLst/>
          </a:prstGeom>
          <a:noFill/>
          <a:ln>
            <a:noFill/>
          </a:ln>
        </p:spPr>
      </p:pic>
      <p:sp>
        <p:nvSpPr>
          <p:cNvPr id="156" name="Google Shape;156;g32742edfc2c_0_48"/>
          <p:cNvSpPr txBox="1"/>
          <p:nvPr/>
        </p:nvSpPr>
        <p:spPr>
          <a:xfrm>
            <a:off x="6527548" y="4797825"/>
            <a:ext cx="35955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lt1"/>
                </a:solidFill>
                <a:latin typeface="Quicksand"/>
                <a:ea typeface="Quicksand"/>
                <a:cs typeface="Quicksand"/>
                <a:sym typeface="Quicksand"/>
              </a:rPr>
              <a:t>Coda - I segni del cuore</a:t>
            </a:r>
            <a:r>
              <a:rPr b="0" i="0" lang="en-US" sz="2000" u="none" cap="none" strike="noStrike">
                <a:solidFill>
                  <a:schemeClr val="lt1"/>
                </a:solidFill>
                <a:latin typeface="Quicksand Light"/>
                <a:ea typeface="Quicksand Light"/>
                <a:cs typeface="Quicksand Light"/>
                <a:sym typeface="Quicksand Light"/>
              </a:rPr>
              <a:t> di Sian Heder (2021)</a:t>
            </a:r>
            <a:endParaRPr b="0" i="0" sz="2000" u="none" cap="none" strike="noStrike">
              <a:solidFill>
                <a:schemeClr val="lt1"/>
              </a:solidFill>
              <a:latin typeface="Quicksand Light"/>
              <a:ea typeface="Quicksand Light"/>
              <a:cs typeface="Quicksand Light"/>
              <a:sym typeface="Quicksand Light"/>
            </a:endParaRPr>
          </a:p>
        </p:txBody>
      </p:sp>
      <p:sp>
        <p:nvSpPr>
          <p:cNvPr id="157" name="Google Shape;157;g32742edfc2c_0_48"/>
          <p:cNvSpPr txBox="1"/>
          <p:nvPr/>
        </p:nvSpPr>
        <p:spPr>
          <a:xfrm>
            <a:off x="3310580" y="807400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Quicksand"/>
                <a:ea typeface="Quicksand"/>
                <a:cs typeface="Quicksand"/>
                <a:sym typeface="Quicksand"/>
              </a:rPr>
              <a:t>Cortometraggi di </a:t>
            </a:r>
            <a:r>
              <a:rPr b="1" i="0" lang="en-US" sz="1800" u="none" cap="none" strike="noStrike">
                <a:solidFill>
                  <a:schemeClr val="lt1"/>
                </a:solidFill>
                <a:latin typeface="Quicksand"/>
                <a:ea typeface="Quicksand"/>
                <a:cs typeface="Quicksand"/>
                <a:sym typeface="Quicksand"/>
              </a:rPr>
              <a:t>Lumo.tv</a:t>
            </a:r>
            <a:r>
              <a:rPr b="0" i="0" lang="en-US" sz="1800" u="none" cap="none" strike="noStrike">
                <a:solidFill>
                  <a:schemeClr val="lt1"/>
                </a:solidFill>
                <a:latin typeface="Quicksand"/>
                <a:ea typeface="Quicksand"/>
                <a:cs typeface="Quicksand"/>
                <a:sym typeface="Quicksand"/>
              </a:rPr>
              <a:t>,</a:t>
            </a:r>
            <a:br>
              <a:rPr b="0" i="0" lang="en-US" sz="1800" u="none" cap="none" strike="noStrike">
                <a:solidFill>
                  <a:schemeClr val="lt1"/>
                </a:solidFill>
                <a:latin typeface="Quicksand"/>
                <a:ea typeface="Quicksand"/>
                <a:cs typeface="Quicksand"/>
                <a:sym typeface="Quicksand"/>
              </a:rPr>
            </a:br>
            <a:r>
              <a:rPr b="1" i="0" lang="en-US" sz="1800" u="none" cap="none" strike="noStrike">
                <a:solidFill>
                  <a:schemeClr val="lt1"/>
                </a:solidFill>
                <a:latin typeface="Quicksand"/>
                <a:ea typeface="Quicksand"/>
                <a:cs typeface="Quicksand"/>
                <a:sym typeface="Quicksand"/>
              </a:rPr>
              <a:t>Deaf Funny </a:t>
            </a:r>
            <a:r>
              <a:rPr b="0" i="0" lang="en-US" sz="1800" u="none" cap="none" strike="noStrike">
                <a:solidFill>
                  <a:schemeClr val="lt1"/>
                </a:solidFill>
                <a:latin typeface="Quicksand"/>
                <a:ea typeface="Quicksand"/>
                <a:cs typeface="Quicksand"/>
                <a:sym typeface="Quicksand"/>
              </a:rPr>
              <a:t>(C. Swinbourne, 2017)</a:t>
            </a:r>
            <a:endParaRPr b="0" i="0" sz="1800" u="none" cap="none" strike="noStrike">
              <a:solidFill>
                <a:schemeClr val="lt1"/>
              </a:solidFill>
              <a:latin typeface="Quicksand"/>
              <a:ea typeface="Quicksand"/>
              <a:cs typeface="Quicksand"/>
              <a:sym typeface="Quicksand"/>
            </a:endParaRPr>
          </a:p>
        </p:txBody>
      </p:sp>
      <p:pic>
        <p:nvPicPr>
          <p:cNvPr id="158" name="Google Shape;158;g32742edfc2c_0_48" title="lumo tv.png"/>
          <p:cNvPicPr preferRelativeResize="0"/>
          <p:nvPr/>
        </p:nvPicPr>
        <p:blipFill rotWithShape="1">
          <a:blip r:embed="rId9">
            <a:alphaModFix/>
          </a:blip>
          <a:srcRect b="0" l="0" r="0" t="0"/>
          <a:stretch/>
        </p:blipFill>
        <p:spPr>
          <a:xfrm>
            <a:off x="6408756" y="5976781"/>
            <a:ext cx="1623350" cy="1623325"/>
          </a:xfrm>
          <a:prstGeom prst="rect">
            <a:avLst/>
          </a:prstGeom>
          <a:noFill/>
          <a:ln>
            <a:noFill/>
          </a:ln>
        </p:spPr>
      </p:pic>
      <p:pic>
        <p:nvPicPr>
          <p:cNvPr id="159" name="Google Shape;159;g32742edfc2c_0_48"/>
          <p:cNvPicPr preferRelativeResize="0"/>
          <p:nvPr/>
        </p:nvPicPr>
        <p:blipFill rotWithShape="1">
          <a:blip r:embed="rId10">
            <a:alphaModFix/>
          </a:blip>
          <a:srcRect b="0" l="0" r="0" t="0"/>
          <a:stretch/>
        </p:blipFill>
        <p:spPr>
          <a:xfrm>
            <a:off x="6407700" y="7386075"/>
            <a:ext cx="2128300" cy="2128300"/>
          </a:xfrm>
          <a:prstGeom prst="rect">
            <a:avLst/>
          </a:prstGeom>
          <a:noFill/>
          <a:ln>
            <a:noFill/>
          </a:ln>
        </p:spPr>
      </p:pic>
      <p:sp>
        <p:nvSpPr>
          <p:cNvPr id="160" name="Google Shape;160;g32742edfc2c_0_48"/>
          <p:cNvSpPr txBox="1"/>
          <p:nvPr/>
        </p:nvSpPr>
        <p:spPr>
          <a:xfrm>
            <a:off x="1476725" y="6927300"/>
            <a:ext cx="34428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Puoi includere alcuni esempi (anche in base al tuo paese).</a:t>
            </a:r>
            <a:endParaRPr b="0" i="0" sz="24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4" name="Shape 164"/>
        <p:cNvGrpSpPr/>
        <p:nvPr/>
      </p:nvGrpSpPr>
      <p:grpSpPr>
        <a:xfrm>
          <a:off x="0" y="0"/>
          <a:ext cx="0" cy="0"/>
          <a:chOff x="0" y="0"/>
          <a:chExt cx="0" cy="0"/>
        </a:xfrm>
      </p:grpSpPr>
      <p:sp>
        <p:nvSpPr>
          <p:cNvPr id="165" name="Google Shape;165;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g32742edfc2c_0_5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Architettura</a:t>
            </a:r>
            <a:endParaRPr b="0" i="0" sz="10000" u="none" cap="none" strike="noStrike">
              <a:solidFill>
                <a:srgbClr val="FFFFFF"/>
              </a:solidFill>
              <a:latin typeface="Anton"/>
              <a:ea typeface="Anton"/>
              <a:cs typeface="Anton"/>
              <a:sym typeface="Anton"/>
            </a:endParaRPr>
          </a:p>
        </p:txBody>
      </p:sp>
      <p:sp>
        <p:nvSpPr>
          <p:cNvPr id="168" name="Google Shape;168;g32742edfc2c_0_57"/>
          <p:cNvSpPr txBox="1"/>
          <p:nvPr/>
        </p:nvSpPr>
        <p:spPr>
          <a:xfrm>
            <a:off x="899400" y="2381925"/>
            <a:ext cx="6971400" cy="23616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Progettazione edilizia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Pianificazione urbanistica e paesaggistica</a:t>
            </a:r>
            <a:endParaRPr b="0" i="0" sz="4000" u="none" cap="none" strike="noStrike">
              <a:solidFill>
                <a:schemeClr val="dk1"/>
              </a:solidFill>
              <a:latin typeface="Quicksand SemiBold"/>
              <a:ea typeface="Quicksand SemiBold"/>
              <a:cs typeface="Quicksand SemiBold"/>
              <a:sym typeface="Quicksand SemiBold"/>
            </a:endParaRPr>
          </a:p>
        </p:txBody>
      </p:sp>
      <p:sp>
        <p:nvSpPr>
          <p:cNvPr id="169" name="Google Shape;169;g32742edfc2c_0_57"/>
          <p:cNvSpPr txBox="1"/>
          <p:nvPr/>
        </p:nvSpPr>
        <p:spPr>
          <a:xfrm>
            <a:off x="959700" y="5167950"/>
            <a:ext cx="71397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chemeClr val="lt1"/>
                </a:solidFill>
                <a:latin typeface="Quicksand"/>
                <a:ea typeface="Quicksand"/>
                <a:cs typeface="Quicksand"/>
                <a:sym typeface="Quicksand"/>
              </a:rPr>
              <a:t>Deaf space design</a:t>
            </a:r>
            <a:endParaRPr b="1" i="0" sz="6000" u="none" cap="none" strike="noStrike">
              <a:solidFill>
                <a:schemeClr val="lt1"/>
              </a:solidFill>
              <a:latin typeface="Quicksand"/>
              <a:ea typeface="Quicksand"/>
              <a:cs typeface="Quicksand"/>
              <a:sym typeface="Quicksand"/>
            </a:endParaRPr>
          </a:p>
        </p:txBody>
      </p:sp>
      <p:pic>
        <p:nvPicPr>
          <p:cNvPr id="170" name="Google Shape;170;g32742edfc2c_0_57"/>
          <p:cNvPicPr preferRelativeResize="0"/>
          <p:nvPr/>
        </p:nvPicPr>
        <p:blipFill rotWithShape="1">
          <a:blip r:embed="rId5">
            <a:alphaModFix/>
          </a:blip>
          <a:srcRect b="0" l="0" r="0" t="0"/>
          <a:stretch/>
        </p:blipFill>
        <p:spPr>
          <a:xfrm>
            <a:off x="11991175" y="285125"/>
            <a:ext cx="2868575" cy="2868575"/>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71" name="Google Shape;171;g32742edfc2c_0_57" title="How architecture changes for the Deaf">
            <a:hlinkClick r:id="rId6"/>
          </p:cNvPr>
          <p:cNvPicPr preferRelativeResize="0"/>
          <p:nvPr/>
        </p:nvPicPr>
        <p:blipFill rotWithShape="1">
          <a:blip r:embed="rId7">
            <a:alphaModFix/>
          </a:blip>
          <a:srcRect b="0" l="0" r="0" t="0"/>
          <a:stretch/>
        </p:blipFill>
        <p:spPr>
          <a:xfrm>
            <a:off x="13386250" y="5227863"/>
            <a:ext cx="3810600" cy="2143458"/>
          </a:xfrm>
          <a:prstGeom prst="rect">
            <a:avLst/>
          </a:prstGeom>
          <a:noFill/>
          <a:ln>
            <a:noFill/>
          </a:ln>
        </p:spPr>
      </p:pic>
      <p:sp>
        <p:nvSpPr>
          <p:cNvPr id="172" name="Google Shape;172;g32742edfc2c_0_57"/>
          <p:cNvSpPr txBox="1"/>
          <p:nvPr/>
        </p:nvSpPr>
        <p:spPr>
          <a:xfrm>
            <a:off x="13386250" y="752860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How architecture changes for the Deaf</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sp>
        <p:nvSpPr>
          <p:cNvPr id="173" name="Google Shape;173;g32742edfc2c_0_57"/>
          <p:cNvSpPr txBox="1"/>
          <p:nvPr/>
        </p:nvSpPr>
        <p:spPr>
          <a:xfrm>
            <a:off x="959700" y="6302225"/>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chemeClr val="hlink"/>
                </a:solidFill>
                <a:latin typeface="Quicksand Medium"/>
                <a:ea typeface="Quicksand Medium"/>
                <a:cs typeface="Quicksand Medium"/>
                <a:sym typeface="Quicksand Medium"/>
                <a:hlinkClick r:id="rId8"/>
              </a:rPr>
              <a:t>https://gallaudet.edu/campus-design-facilities/campus-design-and-planning/deafspace/</a:t>
            </a:r>
            <a:r>
              <a:rPr b="0" i="0" lang="en-US" sz="2200" u="none" cap="none" strike="noStrike">
                <a:solidFill>
                  <a:schemeClr val="lt1"/>
                </a:solidFill>
                <a:latin typeface="Quicksand Medium"/>
                <a:ea typeface="Quicksand Medium"/>
                <a:cs typeface="Quicksand Medium"/>
                <a:sym typeface="Quicksand Medium"/>
              </a:rPr>
              <a:t> </a:t>
            </a:r>
            <a:endParaRPr b="0" i="0" sz="2200" u="none" cap="none" strike="noStrike">
              <a:solidFill>
                <a:schemeClr val="lt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4" name="Google Shape;174;g32742edfc2c_0_57" title="DeafSpace Documentary">
            <a:hlinkClick r:id="rId9"/>
          </p:cNvPr>
          <p:cNvPicPr preferRelativeResize="0"/>
          <p:nvPr/>
        </p:nvPicPr>
        <p:blipFill rotWithShape="1">
          <a:blip r:embed="rId10">
            <a:alphaModFix/>
          </a:blip>
          <a:srcRect b="0" l="0" r="0" t="0"/>
          <a:stretch/>
        </p:blipFill>
        <p:spPr>
          <a:xfrm>
            <a:off x="8726088" y="5188500"/>
            <a:ext cx="3810578" cy="2143450"/>
          </a:xfrm>
          <a:prstGeom prst="rect">
            <a:avLst/>
          </a:prstGeom>
          <a:noFill/>
          <a:ln>
            <a:noFill/>
          </a:ln>
        </p:spPr>
      </p:pic>
      <p:sp>
        <p:nvSpPr>
          <p:cNvPr id="175" name="Google Shape;175;g32742edfc2c_0_57"/>
          <p:cNvSpPr txBox="1"/>
          <p:nvPr/>
        </p:nvSpPr>
        <p:spPr>
          <a:xfrm>
            <a:off x="8726075" y="73319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 Documentary</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pic>
        <p:nvPicPr>
          <p:cNvPr descr="Intervista di Abili a proteggere a Consuelo Agnesi architetto per la progettazione inclusiva e l'accessibilità. &#10;#NienteDiSpeciale https://www.abiliaproteggere.net/2018/05/28/intervista-a-consuelo-agnesi-progettazione-inclusiva-e-accessibilita/&#10;#NienteDiSpeciale è la nuova sezione del sito dedicata alle interviste della redazione Abili a proteggere, perché non esistono bisogni speciali ma specifiche necessità." id="176" name="Google Shape;176;g32742edfc2c_0_57" title="#NienteDiSpeciale: intervista a Consuelo Agnesi">
            <a:hlinkClick r:id="rId11"/>
          </p:cNvPr>
          <p:cNvPicPr preferRelativeResize="0"/>
          <p:nvPr/>
        </p:nvPicPr>
        <p:blipFill rotWithShape="1">
          <a:blip r:embed="rId12">
            <a:alphaModFix/>
          </a:blip>
          <a:srcRect b="0" l="0" r="0" t="0"/>
          <a:stretch/>
        </p:blipFill>
        <p:spPr>
          <a:xfrm>
            <a:off x="4427375" y="7763898"/>
            <a:ext cx="3595425" cy="2022426"/>
          </a:xfrm>
          <a:prstGeom prst="rect">
            <a:avLst/>
          </a:prstGeom>
          <a:noFill/>
          <a:ln>
            <a:noFill/>
          </a:ln>
        </p:spPr>
      </p:pic>
      <p:sp>
        <p:nvSpPr>
          <p:cNvPr id="177" name="Google Shape;177;g32742edfc2c_0_57"/>
          <p:cNvSpPr txBox="1"/>
          <p:nvPr/>
        </p:nvSpPr>
        <p:spPr>
          <a:xfrm>
            <a:off x="740675" y="7956600"/>
            <a:ext cx="36867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SemiBold"/>
                <a:ea typeface="Quicksand SemiBold"/>
                <a:cs typeface="Quicksand SemiBold"/>
                <a:sym typeface="Quicksand SemiBold"/>
              </a:rPr>
              <a:t>Architetta italiana</a:t>
            </a:r>
            <a:br>
              <a:rPr b="0" i="0" lang="en-US" sz="3200" u="none" cap="none" strike="noStrike">
                <a:solidFill>
                  <a:schemeClr val="lt1"/>
                </a:solidFill>
                <a:latin typeface="Quicksand SemiBold"/>
                <a:ea typeface="Quicksand SemiBold"/>
                <a:cs typeface="Quicksand SemiBold"/>
                <a:sym typeface="Quicksand SemiBold"/>
              </a:rPr>
            </a:br>
            <a:r>
              <a:rPr b="0" i="0" lang="en-US" sz="3200" u="none" cap="none" strike="noStrike">
                <a:solidFill>
                  <a:schemeClr val="lt1"/>
                </a:solidFill>
                <a:latin typeface="Quicksand SemiBold"/>
                <a:ea typeface="Quicksand SemiBold"/>
                <a:cs typeface="Quicksand SemiBold"/>
                <a:sym typeface="Quicksand SemiBold"/>
              </a:rPr>
              <a:t>Consuelo Agnesi</a:t>
            </a:r>
            <a:endParaRPr b="0" i="0" sz="3200" u="none" cap="none" strike="noStrike">
              <a:solidFill>
                <a:schemeClr val="lt1"/>
              </a:solidFill>
              <a:latin typeface="Quicksand SemiBold"/>
              <a:ea typeface="Quicksand SemiBold"/>
              <a:cs typeface="Quicksand SemiBold"/>
              <a:sym typeface="Quicksand SemiBold"/>
            </a:endParaRPr>
          </a:p>
        </p:txBody>
      </p:sp>
      <p:sp>
        <p:nvSpPr>
          <p:cNvPr id="178" name="Google Shape;178;g32742edfc2c_0_57"/>
          <p:cNvSpPr txBox="1"/>
          <p:nvPr/>
        </p:nvSpPr>
        <p:spPr>
          <a:xfrm>
            <a:off x="8022800" y="8815475"/>
            <a:ext cx="57348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uFill>
                  <a:noFill/>
                </a:uFill>
                <a:latin typeface="Quicksand"/>
                <a:ea typeface="Quicksand"/>
                <a:cs typeface="Quicksand"/>
                <a:sym typeface="Quicksand"/>
                <a:hlinkClick r:id="rId13">
                  <a:extLst>
                    <a:ext uri="{A12FA001-AC4F-418D-AE19-62706E023703}">
                      <ahyp:hlinkClr val="tx"/>
                    </a:ext>
                  </a:extLst>
                </a:hlinkClick>
              </a:rPr>
              <a:t>#NienteDiSpeciale</a:t>
            </a:r>
            <a:r>
              <a:rPr b="1" i="1" lang="en-US" sz="2300" u="none" cap="none" strike="noStrike">
                <a:solidFill>
                  <a:srgbClr val="F1F1F1"/>
                </a:solidFill>
                <a:latin typeface="Quicksand"/>
                <a:ea typeface="Quicksand"/>
                <a:cs typeface="Quicksand"/>
                <a:sym typeface="Quicksand"/>
              </a:rPr>
              <a:t>: intervista a Consuelo Agnesi</a:t>
            </a:r>
            <a:r>
              <a:rPr b="0" i="0" lang="en-US" sz="2300" u="none" cap="none" strike="noStrike">
                <a:solidFill>
                  <a:srgbClr val="F1F1F1"/>
                </a:solidFill>
                <a:latin typeface="Quicksand Medium"/>
                <a:ea typeface="Quicksand Medium"/>
                <a:cs typeface="Quicksand Medium"/>
                <a:sym typeface="Quicksand Medium"/>
              </a:rPr>
              <a:t>, Abili A Proteggere</a:t>
            </a:r>
            <a:endParaRPr b="0" i="0" sz="2300" u="none" cap="none" strike="noStrike">
              <a:solidFill>
                <a:srgbClr val="F1F1F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82" name="Shape 182"/>
        <p:cNvGrpSpPr/>
        <p:nvPr/>
      </p:nvGrpSpPr>
      <p:grpSpPr>
        <a:xfrm>
          <a:off x="0" y="0"/>
          <a:ext cx="0" cy="0"/>
          <a:chOff x="0" y="0"/>
          <a:chExt cx="0" cy="0"/>
        </a:xfrm>
      </p:grpSpPr>
      <p:sp>
        <p:nvSpPr>
          <p:cNvPr id="183" name="Google Shape;183;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g32742edfc2c_0_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5" name="Google Shape;185;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Arti </a:t>
            </a:r>
            <a:r>
              <a:rPr b="0" i="0" lang="en-US" sz="10000" u="none" cap="none" strike="noStrike">
                <a:solidFill>
                  <a:srgbClr val="FFFFFF"/>
                </a:solidFill>
                <a:latin typeface="Anton"/>
                <a:ea typeface="Anton"/>
                <a:cs typeface="Anton"/>
                <a:sym typeface="Anton"/>
              </a:rPr>
              <a:t>Visive</a:t>
            </a:r>
            <a:endParaRPr b="0" i="0" sz="10000" u="none" cap="none" strike="noStrike">
              <a:solidFill>
                <a:srgbClr val="FFFFFF"/>
              </a:solidFill>
              <a:latin typeface="Anton"/>
              <a:ea typeface="Anton"/>
              <a:cs typeface="Anton"/>
              <a:sym typeface="Anton"/>
            </a:endParaRPr>
          </a:p>
        </p:txBody>
      </p:sp>
      <p:sp>
        <p:nvSpPr>
          <p:cNvPr id="186" name="Google Shape;186;g32742edfc2c_0_5"/>
          <p:cNvSpPr txBox="1"/>
          <p:nvPr/>
        </p:nvSpPr>
        <p:spPr>
          <a:xfrm>
            <a:off x="2331150" y="3156500"/>
            <a:ext cx="4481700" cy="5154900"/>
          </a:xfrm>
          <a:prstGeom prst="rect">
            <a:avLst/>
          </a:prstGeom>
          <a:solidFill>
            <a:srgbClr val="F7F1D5"/>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Pittura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Scultura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Disegno</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Fotografia</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Arte Digitale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Illustrazione</a:t>
            </a:r>
            <a:endParaRPr b="0" i="0" sz="4000" u="none" cap="none" strike="noStrike">
              <a:solidFill>
                <a:schemeClr val="dk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dk1"/>
              </a:buClr>
              <a:buSzPts val="4000"/>
              <a:buFont typeface="Quicksand SemiBold"/>
              <a:buChar char="●"/>
            </a:pPr>
            <a:r>
              <a:rPr b="0" i="0" lang="en-US" sz="4000" u="none" cap="none" strike="noStrike">
                <a:solidFill>
                  <a:schemeClr val="dk1"/>
                </a:solidFill>
                <a:latin typeface="Quicksand SemiBold"/>
                <a:ea typeface="Quicksand SemiBold"/>
                <a:cs typeface="Quicksand SemiBold"/>
                <a:sym typeface="Quicksand SemiBold"/>
              </a:rPr>
              <a:t>Ecc.</a:t>
            </a:r>
            <a:endParaRPr b="0" i="0" sz="4000" u="none" cap="none" strike="noStrike">
              <a:solidFill>
                <a:schemeClr val="dk1"/>
              </a:solidFill>
              <a:latin typeface="Quicksand SemiBold"/>
              <a:ea typeface="Quicksand SemiBold"/>
              <a:cs typeface="Quicksand SemiBold"/>
              <a:sym typeface="Quicksand SemiBold"/>
            </a:endParaRPr>
          </a:p>
        </p:txBody>
      </p:sp>
      <p:pic>
        <p:nvPicPr>
          <p:cNvPr id="187" name="Google Shape;187;g32742edfc2c_0_5"/>
          <p:cNvPicPr preferRelativeResize="0"/>
          <p:nvPr/>
        </p:nvPicPr>
        <p:blipFill rotWithShape="1">
          <a:blip r:embed="rId5">
            <a:alphaModFix/>
          </a:blip>
          <a:srcRect b="0" l="0" r="0" t="0"/>
          <a:stretch/>
        </p:blipFill>
        <p:spPr>
          <a:xfrm>
            <a:off x="11532775" y="337425"/>
            <a:ext cx="2819075" cy="2819075"/>
          </a:xfrm>
          <a:prstGeom prst="rect">
            <a:avLst/>
          </a:prstGeom>
          <a:noFill/>
          <a:ln>
            <a:noFill/>
          </a:ln>
        </p:spPr>
      </p:pic>
      <p:sp>
        <p:nvSpPr>
          <p:cNvPr id="188" name="Google Shape;188;g32742edfc2c_0_5"/>
          <p:cNvSpPr txBox="1"/>
          <p:nvPr/>
        </p:nvSpPr>
        <p:spPr>
          <a:xfrm>
            <a:off x="12568775" y="7018400"/>
            <a:ext cx="3458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Quicksand Medium"/>
                <a:ea typeface="Quicksand Medium"/>
                <a:cs typeface="Quicksand Medium"/>
                <a:sym typeface="Quicksand Medium"/>
              </a:rPr>
              <a:t>Puoi includere alcuni esempi (anche in base al tuo paese).</a:t>
            </a:r>
            <a:endParaRPr b="0" i="0" sz="24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2" name="Shape 192"/>
        <p:cNvGrpSpPr/>
        <p:nvPr/>
      </p:nvGrpSpPr>
      <p:grpSpPr>
        <a:xfrm>
          <a:off x="0" y="0"/>
          <a:ext cx="0" cy="0"/>
          <a:chOff x="0" y="0"/>
          <a:chExt cx="0" cy="0"/>
        </a:xfrm>
      </p:grpSpPr>
      <p:grpSp>
        <p:nvGrpSpPr>
          <p:cNvPr id="193" name="Google Shape;193;g32742edfc2c_0_135"/>
          <p:cNvGrpSpPr/>
          <p:nvPr/>
        </p:nvGrpSpPr>
        <p:grpSpPr>
          <a:xfrm>
            <a:off x="0" y="-216993"/>
            <a:ext cx="2922102" cy="10504504"/>
            <a:chOff x="0" y="-57150"/>
            <a:chExt cx="769602" cy="2766600"/>
          </a:xfrm>
        </p:grpSpPr>
        <p:sp>
          <p:nvSpPr>
            <p:cNvPr id="194" name="Google Shape;194;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5" name="Google Shape;195;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6" name="Google Shape;196;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7" name="Google Shape;197;g32742edfc2c_0_1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g32742edfc2c_0_13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Arte Sorda</a:t>
            </a:r>
            <a:endParaRPr b="0" i="0" sz="10000" u="none" cap="none" strike="noStrike">
              <a:solidFill>
                <a:schemeClr val="lt1"/>
              </a:solidFill>
              <a:latin typeface="Anton"/>
              <a:ea typeface="Anton"/>
              <a:cs typeface="Anton"/>
              <a:sym typeface="Anton"/>
            </a:endParaRPr>
          </a:p>
        </p:txBody>
      </p:sp>
      <p:sp>
        <p:nvSpPr>
          <p:cNvPr id="199" name="Google Shape;199;g32742edfc2c_0_135"/>
          <p:cNvSpPr txBox="1"/>
          <p:nvPr/>
        </p:nvSpPr>
        <p:spPr>
          <a:xfrm>
            <a:off x="3741625" y="2442375"/>
            <a:ext cx="13454700" cy="4805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3800" u="none" cap="none" strike="noStrike">
                <a:solidFill>
                  <a:schemeClr val="lt1"/>
                </a:solidFill>
                <a:latin typeface="Quicksand Medium"/>
                <a:ea typeface="Quicksand Medium"/>
                <a:cs typeface="Quicksand Medium"/>
                <a:sym typeface="Quicksand Medium"/>
              </a:rPr>
              <a:t>Nel XX secolo, in particolare dopo le guerre mondiali,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gli artisti sordi iniziarono a trattare sempre più temi legati alla sordità, alle esperienze quotidiane delle persone sorde, all’audismo, alla lotta per i diritti e all’importanza della lingua dei segni.</a:t>
            </a:r>
            <a:endParaRPr b="0" i="0" sz="38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3800" u="none" cap="none" strike="noStrike">
                <a:solidFill>
                  <a:schemeClr val="lt1"/>
                </a:solidFill>
                <a:latin typeface="Quicksand Medium"/>
                <a:ea typeface="Quicksand Medium"/>
                <a:cs typeface="Quicksand Medium"/>
                <a:sym typeface="Quicksand Medium"/>
              </a:rPr>
              <a:t>Questa tendenza si rafforzò notevolmente negli anni Sessanta, soprattutto negli USA.</a:t>
            </a:r>
            <a:endParaRPr b="0" i="0" sz="38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3" name="Shape 203"/>
        <p:cNvGrpSpPr/>
        <p:nvPr/>
      </p:nvGrpSpPr>
      <p:grpSpPr>
        <a:xfrm>
          <a:off x="0" y="0"/>
          <a:ext cx="0" cy="0"/>
          <a:chOff x="0" y="0"/>
          <a:chExt cx="0" cy="0"/>
        </a:xfrm>
      </p:grpSpPr>
      <p:grpSp>
        <p:nvGrpSpPr>
          <p:cNvPr id="204" name="Google Shape;204;g350a9a3d250_0_26"/>
          <p:cNvGrpSpPr/>
          <p:nvPr/>
        </p:nvGrpSpPr>
        <p:grpSpPr>
          <a:xfrm>
            <a:off x="0" y="-216993"/>
            <a:ext cx="2922102" cy="10504504"/>
            <a:chOff x="0" y="-57150"/>
            <a:chExt cx="769602" cy="2766600"/>
          </a:xfrm>
        </p:grpSpPr>
        <p:sp>
          <p:nvSpPr>
            <p:cNvPr id="205" name="Google Shape;205;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6" name="Google Shape;206;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7" name="Google Shape;207;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g350a9a3d250_0_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g350a9a3d250_0_26"/>
          <p:cNvSpPr txBox="1"/>
          <p:nvPr/>
        </p:nvSpPr>
        <p:spPr>
          <a:xfrm>
            <a:off x="3462713" y="1053488"/>
            <a:ext cx="7744200" cy="2801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400" u="none" cap="none" strike="noStrike">
                <a:solidFill>
                  <a:schemeClr val="lt1"/>
                </a:solidFill>
                <a:latin typeface="Anton"/>
                <a:ea typeface="Anton"/>
                <a:cs typeface="Anton"/>
                <a:sym typeface="Anton"/>
              </a:rPr>
              <a:t>De’ Via </a:t>
            </a:r>
            <a:endParaRPr b="0" i="0" sz="64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6400" u="none" cap="none" strike="noStrike">
                <a:solidFill>
                  <a:schemeClr val="lt1"/>
                </a:solidFill>
                <a:latin typeface="Anton"/>
                <a:ea typeface="Anton"/>
                <a:cs typeface="Anton"/>
                <a:sym typeface="Anton"/>
              </a:rPr>
              <a:t>(Deaf View/Image Art)</a:t>
            </a:r>
            <a:r>
              <a:rPr b="0" i="0" lang="en-US" sz="5600" u="none" cap="none" strike="noStrike">
                <a:solidFill>
                  <a:schemeClr val="lt1"/>
                </a:solidFill>
                <a:latin typeface="Anton"/>
                <a:ea typeface="Anton"/>
                <a:cs typeface="Anton"/>
                <a:sym typeface="Anton"/>
              </a:rPr>
              <a:t> </a:t>
            </a:r>
            <a:r>
              <a:rPr b="0" i="0" lang="en-US" sz="4200" u="none" cap="none" strike="noStrike">
                <a:solidFill>
                  <a:schemeClr val="lt1"/>
                </a:solidFill>
                <a:latin typeface="Quicksand Medium"/>
                <a:ea typeface="Quicksand Medium"/>
                <a:cs typeface="Quicksand Medium"/>
                <a:sym typeface="Quicksand Medium"/>
              </a:rPr>
              <a:t>USA, 1989</a:t>
            </a:r>
            <a:endParaRPr b="0" i="0" sz="4200" u="none" cap="none" strike="noStrike">
              <a:solidFill>
                <a:schemeClr val="lt1"/>
              </a:solidFill>
              <a:latin typeface="Quicksand Medium"/>
              <a:ea typeface="Quicksand Medium"/>
              <a:cs typeface="Quicksand Medium"/>
              <a:sym typeface="Quicksand Medium"/>
            </a:endParaRPr>
          </a:p>
        </p:txBody>
      </p:sp>
      <p:sp>
        <p:nvSpPr>
          <p:cNvPr id="210" name="Google Shape;210;g350a9a3d250_0_26"/>
          <p:cNvSpPr txBox="1"/>
          <p:nvPr/>
        </p:nvSpPr>
        <p:spPr>
          <a:xfrm>
            <a:off x="9101987" y="6738918"/>
            <a:ext cx="4607100" cy="1816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400" u="none" cap="none" strike="noStrike">
                <a:solidFill>
                  <a:schemeClr val="lt1"/>
                </a:solidFill>
                <a:latin typeface="Anton"/>
                <a:ea typeface="Anton"/>
                <a:cs typeface="Anton"/>
                <a:sym typeface="Anton"/>
              </a:rPr>
              <a:t>Surdism </a:t>
            </a:r>
            <a:endParaRPr b="0" i="0" sz="64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4200" u="none" cap="none" strike="noStrike">
                <a:solidFill>
                  <a:schemeClr val="lt1"/>
                </a:solidFill>
                <a:latin typeface="Quicksand Medium"/>
                <a:ea typeface="Quicksand Medium"/>
                <a:cs typeface="Quicksand Medium"/>
                <a:sym typeface="Quicksand Medium"/>
              </a:rPr>
              <a:t>France, 2009</a:t>
            </a:r>
            <a:endParaRPr b="0" i="0" sz="4200" u="none" cap="none" strike="noStrike">
              <a:solidFill>
                <a:schemeClr val="lt1"/>
              </a:solidFill>
              <a:latin typeface="Quicksand Medium"/>
              <a:ea typeface="Quicksand Medium"/>
              <a:cs typeface="Quicksand Medium"/>
              <a:sym typeface="Quicksand Medium"/>
            </a:endParaRPr>
          </a:p>
        </p:txBody>
      </p:sp>
      <p:pic>
        <p:nvPicPr>
          <p:cNvPr id="211" name="Google Shape;211;g350a9a3d250_0_26"/>
          <p:cNvPicPr preferRelativeResize="0"/>
          <p:nvPr/>
        </p:nvPicPr>
        <p:blipFill rotWithShape="1">
          <a:blip r:embed="rId5">
            <a:alphaModFix/>
          </a:blip>
          <a:srcRect b="0" l="0" r="0" t="0"/>
          <a:stretch/>
        </p:blipFill>
        <p:spPr>
          <a:xfrm>
            <a:off x="11402875" y="452278"/>
            <a:ext cx="4825550" cy="3860497"/>
          </a:xfrm>
          <a:prstGeom prst="rect">
            <a:avLst/>
          </a:prstGeom>
          <a:noFill/>
          <a:ln>
            <a:noFill/>
          </a:ln>
        </p:spPr>
      </p:pic>
      <p:sp>
        <p:nvSpPr>
          <p:cNvPr id="212" name="Google Shape;212;g350a9a3d250_0_26"/>
          <p:cNvSpPr txBox="1"/>
          <p:nvPr/>
        </p:nvSpPr>
        <p:spPr>
          <a:xfrm>
            <a:off x="11305550" y="4312775"/>
            <a:ext cx="50202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Quicksand Medium"/>
                <a:ea typeface="Quicksand Medium"/>
                <a:cs typeface="Quicksand Medium"/>
                <a:sym typeface="Quicksand Medium"/>
              </a:rPr>
              <a:t>Logo “De’ Via Curriculum Development Team” by 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13" name="Google Shape;213;g350a9a3d250_0_26" title="Sourdisme.jpeg"/>
          <p:cNvPicPr preferRelativeResize="0"/>
          <p:nvPr/>
        </p:nvPicPr>
        <p:blipFill rotWithShape="1">
          <a:blip r:embed="rId6">
            <a:alphaModFix/>
          </a:blip>
          <a:srcRect b="0" l="0" r="0" t="0"/>
          <a:stretch/>
        </p:blipFill>
        <p:spPr>
          <a:xfrm>
            <a:off x="4429573" y="5651700"/>
            <a:ext cx="3815002" cy="3990625"/>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7" name="Shape 217"/>
        <p:cNvGrpSpPr/>
        <p:nvPr/>
      </p:nvGrpSpPr>
      <p:grpSpPr>
        <a:xfrm>
          <a:off x="0" y="0"/>
          <a:ext cx="0" cy="0"/>
          <a:chOff x="0" y="0"/>
          <a:chExt cx="0" cy="0"/>
        </a:xfrm>
      </p:grpSpPr>
      <p:grpSp>
        <p:nvGrpSpPr>
          <p:cNvPr id="218" name="Google Shape;218;g32742edfc2c_0_120"/>
          <p:cNvGrpSpPr/>
          <p:nvPr/>
        </p:nvGrpSpPr>
        <p:grpSpPr>
          <a:xfrm>
            <a:off x="0" y="-216993"/>
            <a:ext cx="2922102" cy="10504504"/>
            <a:chOff x="0" y="-57150"/>
            <a:chExt cx="769602" cy="2766600"/>
          </a:xfrm>
        </p:grpSpPr>
        <p:sp>
          <p:nvSpPr>
            <p:cNvPr id="219" name="Google Shape;219;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1" name="Google Shape;221;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2" name="Google Shape;222;g32742edfc2c_0_1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2742edfc2c_0_120"/>
          <p:cNvSpPr txBox="1"/>
          <p:nvPr/>
        </p:nvSpPr>
        <p:spPr>
          <a:xfrm>
            <a:off x="3686774" y="342000"/>
            <a:ext cx="11485200" cy="1508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9800" u="none" cap="none" strike="noStrike">
                <a:solidFill>
                  <a:schemeClr val="lt1"/>
                </a:solidFill>
                <a:latin typeface="Anton"/>
                <a:ea typeface="Anton"/>
                <a:cs typeface="Anton"/>
                <a:sym typeface="Anton"/>
              </a:rPr>
              <a:t>De’ VIA </a:t>
            </a:r>
            <a:r>
              <a:rPr b="0" i="0" lang="en-US" sz="5400" u="none" cap="none" strike="noStrike">
                <a:solidFill>
                  <a:schemeClr val="lt1"/>
                </a:solidFill>
                <a:latin typeface="Anton"/>
                <a:ea typeface="Anton"/>
                <a:cs typeface="Anton"/>
                <a:sym typeface="Anton"/>
              </a:rPr>
              <a:t>(Deaf View/Image Art)</a:t>
            </a:r>
            <a:r>
              <a:rPr b="0" i="0" lang="en-US" sz="4600" u="none" cap="none" strike="noStrike">
                <a:solidFill>
                  <a:schemeClr val="lt1"/>
                </a:solidFill>
                <a:latin typeface="Anton"/>
                <a:ea typeface="Anton"/>
                <a:cs typeface="Anton"/>
                <a:sym typeface="Anton"/>
              </a:rPr>
              <a:t> </a:t>
            </a:r>
            <a:endParaRPr b="0" i="0" sz="10400" u="none" cap="none" strike="noStrike">
              <a:solidFill>
                <a:schemeClr val="lt1"/>
              </a:solidFill>
              <a:latin typeface="Anton"/>
              <a:ea typeface="Anton"/>
              <a:cs typeface="Anton"/>
              <a:sym typeface="Anton"/>
            </a:endParaRPr>
          </a:p>
        </p:txBody>
      </p:sp>
      <p:sp>
        <p:nvSpPr>
          <p:cNvPr id="224" name="Google Shape;224;g32742edfc2c_0_120"/>
          <p:cNvSpPr txBox="1"/>
          <p:nvPr/>
        </p:nvSpPr>
        <p:spPr>
          <a:xfrm>
            <a:off x="3266775" y="1891725"/>
            <a:ext cx="14048400" cy="215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è un movimento artistico che analizza ed esprime le esperienze delle persone sorde da prospettive culturali, linguistiche e intersezionali.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È nato da un gruppo di artisti Sordi poco prima del Deaf Way Festival del 1989.</a:t>
            </a:r>
            <a:endParaRPr b="0" i="0" sz="3200" u="none" cap="none" strike="noStrike">
              <a:solidFill>
                <a:schemeClr val="lt1"/>
              </a:solidFill>
              <a:latin typeface="Quicksand Medium"/>
              <a:ea typeface="Quicksand Medium"/>
              <a:cs typeface="Quicksand Medium"/>
              <a:sym typeface="Quicksand Medium"/>
            </a:endParaRPr>
          </a:p>
        </p:txBody>
      </p:sp>
      <p:sp>
        <p:nvSpPr>
          <p:cNvPr id="225" name="Google Shape;225;g32742edfc2c_0_120"/>
          <p:cNvSpPr txBox="1"/>
          <p:nvPr/>
        </p:nvSpPr>
        <p:spPr>
          <a:xfrm>
            <a:off x="3686775" y="4087925"/>
            <a:ext cx="13398000" cy="578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I quattro elementi del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Espressione di </a:t>
            </a:r>
            <a:r>
              <a:rPr b="1" i="1" lang="en-US" sz="3200" u="none" cap="none" strike="noStrike">
                <a:solidFill>
                  <a:schemeClr val="lt1"/>
                </a:solidFill>
                <a:latin typeface="Quicksand"/>
                <a:ea typeface="Quicksand"/>
                <a:cs typeface="Quicksand"/>
                <a:sym typeface="Quicksand"/>
              </a:rPr>
              <a:t>affermazione</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resistenza e liberazione</a:t>
            </a:r>
            <a:r>
              <a:rPr b="0" i="0" lang="en-US" sz="3200" u="none" cap="none" strike="noStrike">
                <a:solidFill>
                  <a:schemeClr val="lt1"/>
                </a:solidFill>
                <a:latin typeface="Quicksand Medium"/>
                <a:ea typeface="Quicksand Medium"/>
                <a:cs typeface="Quicksand Medium"/>
                <a:sym typeface="Quicksand Medium"/>
              </a:rPr>
              <a:t> per le persone sorde e sordocieche.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La </a:t>
            </a:r>
            <a:r>
              <a:rPr b="1" i="1" lang="en-US" sz="3200" u="none" cap="none" strike="noStrike">
                <a:solidFill>
                  <a:schemeClr val="lt1"/>
                </a:solidFill>
                <a:latin typeface="Quicksand"/>
                <a:ea typeface="Quicksand"/>
                <a:cs typeface="Quicksand"/>
                <a:sym typeface="Quicksand"/>
              </a:rPr>
              <a:t>prospettiva</a:t>
            </a:r>
            <a:r>
              <a:rPr b="0" i="0" lang="en-US" sz="3200" u="none" cap="none" strike="noStrike">
                <a:solidFill>
                  <a:schemeClr val="lt1"/>
                </a:solidFill>
                <a:latin typeface="Quicksand Medium"/>
                <a:ea typeface="Quicksand Medium"/>
                <a:cs typeface="Quicksand Medium"/>
                <a:sym typeface="Quicksand Medium"/>
              </a:rPr>
              <a:t> sorda e sordocieca e il loro modo di vivere nel mondo.</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Immagini, motivi e simboli</a:t>
            </a:r>
            <a:r>
              <a:rPr b="0" i="0" lang="en-US" sz="3200" u="none" cap="none" strike="noStrike">
                <a:solidFill>
                  <a:schemeClr val="lt1"/>
                </a:solidFill>
                <a:latin typeface="Quicksand Medium"/>
                <a:ea typeface="Quicksand Medium"/>
                <a:cs typeface="Quicksand Medium"/>
                <a:sym typeface="Quicksand Medium"/>
              </a:rPr>
              <a:t> che rappresentano l’esperienza sorda (visualizzazione).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Arte</a:t>
            </a:r>
            <a:r>
              <a:rPr b="0" i="0" lang="en-US" sz="3200" u="none" cap="none" strike="noStrike">
                <a:solidFill>
                  <a:schemeClr val="lt1"/>
                </a:solidFill>
                <a:latin typeface="Quicksand Medium"/>
                <a:ea typeface="Quicksand Medium"/>
                <a:cs typeface="Quicksand Medium"/>
                <a:sym typeface="Quicksand Medium"/>
              </a:rPr>
              <a:t>, attivismo, estetica ed espressione autentica dell’esperienza sorda.</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9" name="Shape 229"/>
        <p:cNvGrpSpPr/>
        <p:nvPr/>
      </p:nvGrpSpPr>
      <p:grpSpPr>
        <a:xfrm>
          <a:off x="0" y="0"/>
          <a:ext cx="0" cy="0"/>
          <a:chOff x="0" y="0"/>
          <a:chExt cx="0" cy="0"/>
        </a:xfrm>
      </p:grpSpPr>
      <p:grpSp>
        <p:nvGrpSpPr>
          <p:cNvPr id="230" name="Google Shape;230;g350a9a3d250_0_1"/>
          <p:cNvGrpSpPr/>
          <p:nvPr/>
        </p:nvGrpSpPr>
        <p:grpSpPr>
          <a:xfrm>
            <a:off x="0" y="-216993"/>
            <a:ext cx="2922102" cy="10504504"/>
            <a:chOff x="0" y="-57150"/>
            <a:chExt cx="769602" cy="2766600"/>
          </a:xfrm>
        </p:grpSpPr>
        <p:sp>
          <p:nvSpPr>
            <p:cNvPr id="231" name="Google Shape;231;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3" name="Google Shape;233;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350a9a3d250_0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Simboli/Motivi</a:t>
            </a:r>
            <a:endParaRPr b="0" i="0" sz="8000" u="none" cap="none" strike="noStrike">
              <a:solidFill>
                <a:schemeClr val="lt1"/>
              </a:solidFill>
              <a:latin typeface="Anton"/>
              <a:ea typeface="Anton"/>
              <a:cs typeface="Anton"/>
              <a:sym typeface="Anton"/>
            </a:endParaRPr>
          </a:p>
        </p:txBody>
      </p:sp>
      <p:sp>
        <p:nvSpPr>
          <p:cNvPr id="236" name="Google Shape;236;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Mani, occhi, bocche, orecchie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Bambini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Animali (cani, uccelli, farfalle, falene, pesci, cavallo, elefante)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Natura (alberi, fiori, in particolare girasoli e soffioni, onde o montagne)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Porte come portali o ostacoli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Riferimenti musicali per la ASL (spartiti, note, strumenti)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Maschere, burattini, bambole, robot</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Segnaletica stradale, specchi, lampadina, campanello, guanto, nastro blu, ponte, martello, impianto cocleare (CI), croce, chiave</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Catene, griglie, prigione, corda, filo spinato, uncini</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1000"/>
              </a:spcBef>
              <a:spcAft>
                <a:spcPts val="100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E molti altri…</a:t>
            </a:r>
            <a:endParaRPr b="0" i="0" sz="2800" u="none" cap="none" strike="noStrike">
              <a:solidFill>
                <a:schemeClr val="lt1"/>
              </a:solidFill>
              <a:latin typeface="Quicksand Medium"/>
              <a:ea typeface="Quicksand Medium"/>
              <a:cs typeface="Quicksand Medium"/>
              <a:sym typeface="Quicksand Medium"/>
            </a:endParaRPr>
          </a:p>
        </p:txBody>
      </p:sp>
      <p:sp>
        <p:nvSpPr>
          <p:cNvPr id="237" name="Google Shape;237;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https://deviacurr.wordpress.com/devia-motifs/</a:t>
            </a:r>
            <a:r>
              <a:rPr b="0" i="0" lang="en-US" sz="14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1" name="Shape 241"/>
        <p:cNvGrpSpPr/>
        <p:nvPr/>
      </p:nvGrpSpPr>
      <p:grpSpPr>
        <a:xfrm>
          <a:off x="0" y="0"/>
          <a:ext cx="0" cy="0"/>
          <a:chOff x="0" y="0"/>
          <a:chExt cx="0" cy="0"/>
        </a:xfrm>
      </p:grpSpPr>
      <p:grpSp>
        <p:nvGrpSpPr>
          <p:cNvPr id="242" name="Google Shape;242;g32742edfc2c_0_156"/>
          <p:cNvGrpSpPr/>
          <p:nvPr/>
        </p:nvGrpSpPr>
        <p:grpSpPr>
          <a:xfrm>
            <a:off x="0" y="-216993"/>
            <a:ext cx="2922102" cy="10504504"/>
            <a:chOff x="0" y="-57150"/>
            <a:chExt cx="769602" cy="2766600"/>
          </a:xfrm>
        </p:grpSpPr>
        <p:sp>
          <p:nvSpPr>
            <p:cNvPr id="243" name="Google Shape;243;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5" name="Google Shape;245;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g32742edfc2c_0_156"/>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2742edfc2c_0_156"/>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a:t>
            </a:r>
            <a:endParaRPr b="0" i="0" sz="8000" u="none" cap="none" strike="noStrike">
              <a:solidFill>
                <a:schemeClr val="lt1"/>
              </a:solidFill>
              <a:latin typeface="Anton"/>
              <a:ea typeface="Anton"/>
              <a:cs typeface="Anton"/>
              <a:sym typeface="Anton"/>
            </a:endParaRPr>
          </a:p>
        </p:txBody>
      </p:sp>
      <p:sp>
        <p:nvSpPr>
          <p:cNvPr id="248" name="Google Shape;248;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Man Made Hearing</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50" name="Google Shape;250;g32742edfc2c_0_156"/>
          <p:cNvPicPr preferRelativeResize="0"/>
          <p:nvPr/>
        </p:nvPicPr>
        <p:blipFill rotWithShape="1">
          <a:blip r:embed="rId5">
            <a:alphaModFix/>
          </a:blip>
          <a:srcRect b="0" l="0" r="0" t="0"/>
          <a:stretch/>
        </p:blipFill>
        <p:spPr>
          <a:xfrm>
            <a:off x="11995212" y="1459750"/>
            <a:ext cx="5224375" cy="6640000"/>
          </a:xfrm>
          <a:prstGeom prst="rect">
            <a:avLst/>
          </a:prstGeom>
          <a:noFill/>
          <a:ln>
            <a:noFill/>
          </a:ln>
        </p:spPr>
      </p:pic>
      <p:pic>
        <p:nvPicPr>
          <p:cNvPr id="251" name="Google Shape;251;g32742edfc2c_0_156"/>
          <p:cNvPicPr preferRelativeResize="0"/>
          <p:nvPr/>
        </p:nvPicPr>
        <p:blipFill rotWithShape="1">
          <a:blip r:embed="rId6">
            <a:alphaModFix/>
          </a:blip>
          <a:srcRect b="10362" l="7931" r="7779" t="8022"/>
          <a:stretch/>
        </p:blipFill>
        <p:spPr>
          <a:xfrm>
            <a:off x="3843400" y="1860442"/>
            <a:ext cx="6028800" cy="6206934"/>
          </a:xfrm>
          <a:prstGeom prst="rect">
            <a:avLst/>
          </a:prstGeom>
          <a:noFill/>
          <a:ln>
            <a:noFill/>
          </a:ln>
        </p:spPr>
      </p:pic>
      <p:sp>
        <p:nvSpPr>
          <p:cNvPr id="252" name="Google Shape;252;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53" name="Google Shape;253;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Understanding De’Via Work by Nancy Rourke</a:t>
            </a: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Interviste: </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54" name="Google Shape;254;g32742edfc2c_0_156"/>
          <p:cNvSpPr txBox="1"/>
          <p:nvPr/>
        </p:nvSpPr>
        <p:spPr>
          <a:xfrm>
            <a:off x="3190575" y="9766825"/>
            <a:ext cx="7540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Altre opere artistiche su </a:t>
            </a:r>
            <a:r>
              <a:rPr b="1" i="0" lang="en-US" sz="2200" u="sng" cap="none" strike="noStrike">
                <a:solidFill>
                  <a:schemeClr val="lt1"/>
                </a:solidFill>
                <a:latin typeface="Quicksand"/>
                <a:ea typeface="Quicksand"/>
                <a:cs typeface="Quicksand"/>
                <a:sym typeface="Quicksand"/>
                <a:hlinkClick r:id="rId11">
                  <a:extLst>
                    <a:ext uri="{A12FA001-AC4F-418D-AE19-62706E023703}">
                      <ahyp:hlinkClr val="tx"/>
                    </a:ext>
                  </a:extLst>
                </a:hlinkClick>
              </a:rPr>
              <a:t>https://deaf-art.org/artists/</a:t>
            </a:r>
            <a:endParaRPr b="1" i="0" sz="2200" u="none" cap="none" strike="noStrike">
              <a:solidFill>
                <a:schemeClr val="lt1"/>
              </a:solidFill>
              <a:latin typeface="Quicksand"/>
              <a:ea typeface="Quicksand"/>
              <a:cs typeface="Quicksand"/>
              <a:sym typeface="Quicksand"/>
            </a:endParaRPr>
          </a:p>
        </p:txBody>
      </p:sp>
      <p:sp>
        <p:nvSpPr>
          <p:cNvPr id="255" name="Google Shape;255;g32742edfc2c_0_156"/>
          <p:cNvSpPr txBox="1"/>
          <p:nvPr/>
        </p:nvSpPr>
        <p:spPr>
          <a:xfrm>
            <a:off x="377149" y="1880950"/>
            <a:ext cx="2167800" cy="33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200"/>
              <a:buFont typeface="Arial"/>
              <a:buNone/>
            </a:pPr>
            <a:r>
              <a:rPr b="0" i="0" lang="en-US" sz="2200" u="none" cap="none" strike="noStrike">
                <a:solidFill>
                  <a:schemeClr val="lt1"/>
                </a:solidFill>
                <a:latin typeface="Anton"/>
                <a:ea typeface="Anton"/>
                <a:cs typeface="Anton"/>
                <a:sym typeface="Anton"/>
              </a:rPr>
              <a:t>Esempi</a:t>
            </a:r>
            <a:endParaRPr b="0" i="0" sz="2200" u="none" cap="none" strike="noStrike">
              <a:solidFill>
                <a:schemeClr val="lt1"/>
              </a:solidFill>
              <a:latin typeface="Anton"/>
              <a:ea typeface="Anton"/>
              <a:cs typeface="Anton"/>
              <a:sym typeface="Anto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9" name="Shape 259"/>
        <p:cNvGrpSpPr/>
        <p:nvPr/>
      </p:nvGrpSpPr>
      <p:grpSpPr>
        <a:xfrm>
          <a:off x="0" y="0"/>
          <a:ext cx="0" cy="0"/>
          <a:chOff x="0" y="0"/>
          <a:chExt cx="0" cy="0"/>
        </a:xfrm>
      </p:grpSpPr>
      <p:grpSp>
        <p:nvGrpSpPr>
          <p:cNvPr id="260" name="Google Shape;260;g32742edfc2c_0_175"/>
          <p:cNvGrpSpPr/>
          <p:nvPr/>
        </p:nvGrpSpPr>
        <p:grpSpPr>
          <a:xfrm>
            <a:off x="0" y="-216993"/>
            <a:ext cx="2922102" cy="10504504"/>
            <a:chOff x="0" y="-57150"/>
            <a:chExt cx="769602" cy="2766600"/>
          </a:xfrm>
        </p:grpSpPr>
        <p:sp>
          <p:nvSpPr>
            <p:cNvPr id="261" name="Google Shape;261;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63" name="Google Shape;263;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4" name="Google Shape;264;g32742edfc2c_0_175"/>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Surdism</a:t>
            </a:r>
            <a:endParaRPr b="0" i="0" sz="10000" u="none" cap="none" strike="noStrike">
              <a:solidFill>
                <a:schemeClr val="lt1"/>
              </a:solidFill>
              <a:latin typeface="Anton"/>
              <a:ea typeface="Anton"/>
              <a:cs typeface="Anton"/>
              <a:sym typeface="Anton"/>
            </a:endParaRPr>
          </a:p>
        </p:txBody>
      </p:sp>
      <p:sp>
        <p:nvSpPr>
          <p:cNvPr id="266" name="Google Shape;266;g32742edfc2c_0_175"/>
          <p:cNvSpPr txBox="1"/>
          <p:nvPr/>
        </p:nvSpPr>
        <p:spPr>
          <a:xfrm>
            <a:off x="3843400" y="2099150"/>
            <a:ext cx="7601700" cy="3405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r>
              <a:rPr b="0" i="0" lang="en-US" sz="3100" u="none" cap="none" strike="noStrike">
                <a:solidFill>
                  <a:schemeClr val="lt1"/>
                </a:solidFill>
                <a:latin typeface="Quicksand Medium"/>
                <a:ea typeface="Quicksand Medium"/>
                <a:cs typeface="Quicksand Medium"/>
                <a:sym typeface="Quicksand Medium"/>
              </a:rPr>
              <a:t>Il Manifesto del </a:t>
            </a:r>
            <a:r>
              <a:rPr b="1" i="0" lang="en-US" sz="3100" u="none" cap="none" strike="noStrike">
                <a:solidFill>
                  <a:schemeClr val="lt1"/>
                </a:solidFill>
                <a:latin typeface="Quicksand"/>
                <a:ea typeface="Quicksand"/>
                <a:cs typeface="Quicksand"/>
                <a:sym typeface="Quicksand"/>
              </a:rPr>
              <a:t>Surdism</a:t>
            </a:r>
            <a:r>
              <a:rPr b="0" i="0" lang="en-US" sz="3100" u="none" cap="none" strike="noStrike">
                <a:solidFill>
                  <a:schemeClr val="lt1"/>
                </a:solidFill>
                <a:latin typeface="Quicksand Medium"/>
                <a:ea typeface="Quicksand Medium"/>
                <a:cs typeface="Quicksand Medium"/>
                <a:sym typeface="Quicksand Medium"/>
              </a:rPr>
              <a:t> è stato creato dall’artista e attivista sordocieco francese </a:t>
            </a:r>
            <a:r>
              <a:rPr b="1" i="0" lang="en-US" sz="3100" u="none" cap="none" strike="noStrike">
                <a:solidFill>
                  <a:schemeClr val="lt1"/>
                </a:solidFill>
                <a:latin typeface="Quicksand"/>
                <a:ea typeface="Quicksand"/>
                <a:cs typeface="Quicksand"/>
                <a:sym typeface="Quicksand"/>
              </a:rPr>
              <a:t>Arnaud Balard</a:t>
            </a:r>
            <a:r>
              <a:rPr b="0" i="0" lang="en-US" sz="3100" u="none" cap="none" strike="noStrike">
                <a:solidFill>
                  <a:schemeClr val="lt1"/>
                </a:solidFill>
                <a:latin typeface="Quicksand Medium"/>
                <a:ea typeface="Quicksand Medium"/>
                <a:cs typeface="Quicksand Medium"/>
                <a:sym typeface="Quicksand Medium"/>
              </a:rPr>
              <a:t> nel 2009, pur non avendo mai avuto conoscenza né contatto con il Deaf View/Image Art (De’VIA).</a:t>
            </a:r>
            <a:endParaRPr b="0" i="0" sz="3100" u="none" cap="none" strike="noStrike">
              <a:solidFill>
                <a:schemeClr val="lt1"/>
              </a:solidFill>
              <a:latin typeface="Quicksand Medium"/>
              <a:ea typeface="Quicksand Medium"/>
              <a:cs typeface="Quicksand Medium"/>
              <a:sym typeface="Quicksand Medium"/>
            </a:endParaRPr>
          </a:p>
        </p:txBody>
      </p:sp>
      <p:sp>
        <p:nvSpPr>
          <p:cNvPr id="267" name="Google Shape;267;g32742edfc2c_0_175"/>
          <p:cNvSpPr txBox="1"/>
          <p:nvPr/>
        </p:nvSpPr>
        <p:spPr>
          <a:xfrm>
            <a:off x="3843400" y="5999075"/>
            <a:ext cx="13812900" cy="3405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3100" u="none" cap="none" strike="noStrike">
                <a:solidFill>
                  <a:schemeClr val="lt1"/>
                </a:solidFill>
                <a:latin typeface="Quicksand Medium"/>
                <a:ea typeface="Quicksand Medium"/>
                <a:cs typeface="Quicksand Medium"/>
                <a:sym typeface="Quicksand Medium"/>
              </a:rPr>
              <a:t>Il Manifesto del Surdism è una simile affermazione dell’arte visiva unica all’</a:t>
            </a:r>
            <a:r>
              <a:rPr b="1" i="0" lang="en-US" sz="3100" u="none" cap="none" strike="noStrike">
                <a:solidFill>
                  <a:schemeClr val="lt1"/>
                </a:solidFill>
                <a:latin typeface="Quicksand"/>
                <a:ea typeface="Quicksand"/>
                <a:cs typeface="Quicksand"/>
                <a:sym typeface="Quicksand"/>
              </a:rPr>
              <a:t>esperienza Sorda</a:t>
            </a:r>
            <a:r>
              <a:rPr b="0" i="0" lang="en-US" sz="3100" u="none" cap="none" strike="noStrike">
                <a:solidFill>
                  <a:schemeClr val="lt1"/>
                </a:solidFill>
                <a:latin typeface="Quicksand Medium"/>
                <a:ea typeface="Quicksand Medium"/>
                <a:cs typeface="Quicksand Medium"/>
                <a:sym typeface="Quicksand Medium"/>
              </a:rPr>
              <a:t> e si amplia per includere </a:t>
            </a:r>
            <a:r>
              <a:rPr b="1" i="0" lang="en-US" sz="3100" u="none" cap="none" strike="noStrike">
                <a:solidFill>
                  <a:schemeClr val="lt1"/>
                </a:solidFill>
                <a:latin typeface="Quicksand"/>
                <a:ea typeface="Quicksand"/>
                <a:cs typeface="Quicksand"/>
                <a:sym typeface="Quicksand"/>
              </a:rPr>
              <a:t>altri generi di espressione culturale</a:t>
            </a:r>
            <a:r>
              <a:rPr b="0" i="0" lang="en-US" sz="3100" u="none" cap="none" strike="noStrike">
                <a:solidFill>
                  <a:schemeClr val="lt1"/>
                </a:solidFill>
                <a:latin typeface="Quicksand Medium"/>
                <a:ea typeface="Quicksand Medium"/>
                <a:cs typeface="Quicksand Medium"/>
                <a:sym typeface="Quicksand Medium"/>
              </a:rPr>
              <a:t> come: cinema, teatro, letteratura (in lingua dei segni e scritta).</a:t>
            </a:r>
            <a:endParaRPr b="0" i="0" sz="31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200"/>
              <a:buFont typeface="Arial"/>
              <a:buNone/>
            </a:pPr>
            <a:r>
              <a:rPr b="0" i="0" lang="en-US" sz="3100" u="none" cap="none" strike="noStrike">
                <a:solidFill>
                  <a:schemeClr val="lt1"/>
                </a:solidFill>
                <a:latin typeface="Quicksand Medium"/>
                <a:ea typeface="Quicksand Medium"/>
                <a:cs typeface="Quicksand Medium"/>
                <a:sym typeface="Quicksand Medium"/>
              </a:rPr>
              <a:t>Include inoltre termini e concetti come </a:t>
            </a:r>
            <a:r>
              <a:rPr b="0" i="1" lang="en-US" sz="3100" u="none" cap="none" strike="noStrike">
                <a:solidFill>
                  <a:schemeClr val="lt1"/>
                </a:solidFill>
                <a:latin typeface="Quicksand Medium"/>
                <a:ea typeface="Quicksand Medium"/>
                <a:cs typeface="Quicksand Medium"/>
                <a:sym typeface="Quicksand Medium"/>
              </a:rPr>
              <a:t>audismo</a:t>
            </a:r>
            <a:r>
              <a:rPr b="0" i="0" lang="en-US" sz="3100" u="none" cap="none" strike="noStrike">
                <a:solidFill>
                  <a:schemeClr val="lt1"/>
                </a:solidFill>
                <a:latin typeface="Quicksand Medium"/>
                <a:ea typeface="Quicksand Medium"/>
                <a:cs typeface="Quicksand Medium"/>
                <a:sym typeface="Quicksand Medium"/>
              </a:rPr>
              <a:t> e </a:t>
            </a:r>
            <a:r>
              <a:rPr b="0" i="1" lang="en-US" sz="3100" u="none" cap="none" strike="noStrike">
                <a:solidFill>
                  <a:schemeClr val="lt1"/>
                </a:solidFill>
                <a:latin typeface="Quicksand Medium"/>
                <a:ea typeface="Quicksand Medium"/>
                <a:cs typeface="Quicksand Medium"/>
                <a:sym typeface="Quicksand Medium"/>
              </a:rPr>
              <a:t>Deafhood</a:t>
            </a:r>
            <a:r>
              <a:rPr b="0" i="0" lang="en-US" sz="3100" u="none" cap="none" strike="noStrike">
                <a:solidFill>
                  <a:schemeClr val="lt1"/>
                </a:solidFill>
                <a:latin typeface="Quicksand Medium"/>
                <a:ea typeface="Quicksand Medium"/>
                <a:cs typeface="Quicksand Medium"/>
                <a:sym typeface="Quicksand Medium"/>
              </a:rPr>
              <a:t> e richiama a una componente attivista nella creazione artistica a tema sordo, cioè l’</a:t>
            </a:r>
            <a:r>
              <a:rPr b="1" i="0" lang="en-US" sz="3100" u="none" cap="none" strike="noStrike">
                <a:solidFill>
                  <a:schemeClr val="lt1"/>
                </a:solidFill>
                <a:latin typeface="Quicksand"/>
                <a:ea typeface="Quicksand"/>
                <a:cs typeface="Quicksand"/>
                <a:sym typeface="Quicksand"/>
              </a:rPr>
              <a:t>ARTivismo</a:t>
            </a:r>
            <a:r>
              <a:rPr b="0" i="0" lang="en-US" sz="3100" u="none" cap="none" strike="noStrike">
                <a:solidFill>
                  <a:schemeClr val="lt1"/>
                </a:solidFill>
                <a:latin typeface="Quicksand Medium"/>
                <a:ea typeface="Quicksand Medium"/>
                <a:cs typeface="Quicksand Medium"/>
                <a:sym typeface="Quicksand Medium"/>
              </a:rPr>
              <a:t>.</a:t>
            </a:r>
            <a:endParaRPr b="0" i="0" sz="3100" u="none" cap="none" strike="noStrike">
              <a:solidFill>
                <a:schemeClr val="lt1"/>
              </a:solidFill>
              <a:latin typeface="Quicksand Medium"/>
              <a:ea typeface="Quicksand Medium"/>
              <a:cs typeface="Quicksand Medium"/>
              <a:sym typeface="Quicksand Medium"/>
            </a:endParaRPr>
          </a:p>
        </p:txBody>
      </p:sp>
      <p:pic>
        <p:nvPicPr>
          <p:cNvPr id="268" name="Google Shape;268;g32742edfc2c_0_175" title="arnaud-flag-e1596490355570.jpg"/>
          <p:cNvPicPr preferRelativeResize="0"/>
          <p:nvPr/>
        </p:nvPicPr>
        <p:blipFill rotWithShape="1">
          <a:blip r:embed="rId5">
            <a:alphaModFix/>
          </a:blip>
          <a:srcRect b="0" l="0" r="0" t="0"/>
          <a:stretch/>
        </p:blipFill>
        <p:spPr>
          <a:xfrm>
            <a:off x="11677349" y="627600"/>
            <a:ext cx="5899500" cy="4551050"/>
          </a:xfrm>
          <a:prstGeom prst="rect">
            <a:avLst/>
          </a:prstGeom>
          <a:noFill/>
          <a:ln>
            <a:noFill/>
          </a:ln>
        </p:spPr>
      </p:pic>
      <p:sp>
        <p:nvSpPr>
          <p:cNvPr id="269" name="Google Shape;269;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a:ea typeface="Quicksand"/>
                <a:cs typeface="Quicksand"/>
                <a:sym typeface="Quicksand"/>
              </a:rPr>
              <a:t>Arnaud Balard, in </a:t>
            </a:r>
            <a:r>
              <a:rPr b="0" i="0" lang="en-US" sz="15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https://deaf-art.org/profiles/arnaud-balard/#</a:t>
            </a:r>
            <a:r>
              <a:rPr b="0" i="0" lang="en-US" sz="1500" u="none" cap="none" strike="noStrike">
                <a:solidFill>
                  <a:schemeClr val="lt1"/>
                </a:solidFill>
                <a:latin typeface="Quicksand"/>
                <a:ea typeface="Quicksand"/>
                <a:cs typeface="Quicksand"/>
                <a:sym typeface="Quicksand"/>
              </a:rPr>
              <a:t> </a:t>
            </a:r>
            <a:endParaRPr b="0" i="0" sz="1500" u="none" cap="none" strike="noStrike">
              <a:solidFill>
                <a:schemeClr val="lt1"/>
              </a:solidFill>
              <a:latin typeface="Quicksand"/>
              <a:ea typeface="Quicksand"/>
              <a:cs typeface="Quicksand"/>
              <a:sym typeface="Quicksand"/>
            </a:endParaRPr>
          </a:p>
        </p:txBody>
      </p:sp>
      <p:sp>
        <p:nvSpPr>
          <p:cNvPr id="270" name="Google Shape;270;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https://surdistsunited.com/devia-history/surdism-manifesto/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4" name="Shape 274"/>
        <p:cNvGrpSpPr/>
        <p:nvPr/>
      </p:nvGrpSpPr>
      <p:grpSpPr>
        <a:xfrm>
          <a:off x="0" y="0"/>
          <a:ext cx="0" cy="0"/>
          <a:chOff x="0" y="0"/>
          <a:chExt cx="0" cy="0"/>
        </a:xfrm>
      </p:grpSpPr>
      <p:grpSp>
        <p:nvGrpSpPr>
          <p:cNvPr id="275" name="Google Shape;275;g350a9a3d250_0_41"/>
          <p:cNvGrpSpPr/>
          <p:nvPr/>
        </p:nvGrpSpPr>
        <p:grpSpPr>
          <a:xfrm>
            <a:off x="0" y="-216993"/>
            <a:ext cx="2922102" cy="10504504"/>
            <a:chOff x="0" y="-57150"/>
            <a:chExt cx="769602" cy="2766600"/>
          </a:xfrm>
        </p:grpSpPr>
        <p:sp>
          <p:nvSpPr>
            <p:cNvPr id="276" name="Google Shape;276;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7" name="Google Shape;277;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8" name="Google Shape;278;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g350a9a3d250_0_41"/>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80" name="Google Shape;280;g350a9a3d250_0_41"/>
          <p:cNvPicPr preferRelativeResize="0"/>
          <p:nvPr/>
        </p:nvPicPr>
        <p:blipFill rotWithShape="1">
          <a:blip r:embed="rId5">
            <a:alphaModFix/>
          </a:blip>
          <a:srcRect b="0" l="0" r="0" t="0"/>
          <a:stretch/>
        </p:blipFill>
        <p:spPr>
          <a:xfrm>
            <a:off x="5955957" y="870726"/>
            <a:ext cx="8393900" cy="3130675"/>
          </a:xfrm>
          <a:prstGeom prst="rect">
            <a:avLst/>
          </a:prstGeom>
          <a:noFill/>
          <a:ln>
            <a:noFill/>
          </a:ln>
        </p:spPr>
      </p:pic>
      <p:sp>
        <p:nvSpPr>
          <p:cNvPr id="281" name="Google Shape;281;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rgbClr val="02BDC7"/>
                </a:solidFill>
                <a:latin typeface="Quicksand Medium"/>
                <a:ea typeface="Quicksand Medium"/>
                <a:cs typeface="Quicksand Medium"/>
                <a:sym typeface="Quicksand Medium"/>
                <a:hlinkClick r:id="rId6">
                  <a:extLst>
                    <a:ext uri="{A12FA001-AC4F-418D-AE19-62706E023703}">
                      <ahyp:hlinkClr val="tx"/>
                    </a:ext>
                  </a:extLst>
                </a:hlinkClick>
              </a:rPr>
              <a:t>https://surdistsunited.com/</a:t>
            </a:r>
            <a:r>
              <a:rPr b="0" i="0" lang="en-US" sz="2600" u="none" cap="none" strike="noStrike">
                <a:solidFill>
                  <a:srgbClr val="000000"/>
                </a:solidFill>
                <a:latin typeface="Quicksand Medium"/>
                <a:ea typeface="Quicksand Medium"/>
                <a:cs typeface="Quicksand Medium"/>
                <a:sym typeface="Quicksand Medium"/>
              </a:rPr>
              <a:t> </a:t>
            </a:r>
            <a:endParaRPr b="0" i="0" sz="2600" u="none" cap="none" strike="noStrike">
              <a:solidFill>
                <a:srgbClr val="000000"/>
              </a:solidFill>
              <a:latin typeface="Quicksand Medium"/>
              <a:ea typeface="Quicksand Medium"/>
              <a:cs typeface="Quicksand Medium"/>
              <a:sym typeface="Quicksand Medium"/>
            </a:endParaRPr>
          </a:p>
        </p:txBody>
      </p:sp>
      <p:sp>
        <p:nvSpPr>
          <p:cNvPr id="282" name="Google Shape;282;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b="0" i="0" lang="en-US" sz="3600" u="none" cap="none" strike="noStrike">
                <a:solidFill>
                  <a:schemeClr val="lt1"/>
                </a:solidFill>
                <a:latin typeface="Quicksand Medium"/>
                <a:ea typeface="Quicksand Medium"/>
                <a:cs typeface="Quicksand Medium"/>
                <a:sym typeface="Quicksand Medium"/>
              </a:rPr>
              <a:t>Un movimento collettivo no-profit di artisti visivi, filmmaker, poeti, narratori, scrittori e performer impegnati nella creazione di arte sulle esperienze sorde e sulla giustizia sociale attraverso l’ARTivismo.</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6" name="Shape 286"/>
        <p:cNvGrpSpPr/>
        <p:nvPr/>
      </p:nvGrpSpPr>
      <p:grpSpPr>
        <a:xfrm>
          <a:off x="0" y="0"/>
          <a:ext cx="0" cy="0"/>
          <a:chOff x="0" y="0"/>
          <a:chExt cx="0" cy="0"/>
        </a:xfrm>
      </p:grpSpPr>
      <p:grpSp>
        <p:nvGrpSpPr>
          <p:cNvPr id="287" name="Google Shape;287;g3703cc82750_0_52"/>
          <p:cNvGrpSpPr/>
          <p:nvPr/>
        </p:nvGrpSpPr>
        <p:grpSpPr>
          <a:xfrm>
            <a:off x="0" y="-216993"/>
            <a:ext cx="2922102" cy="10504504"/>
            <a:chOff x="0" y="-57150"/>
            <a:chExt cx="769602" cy="2766600"/>
          </a:xfrm>
        </p:grpSpPr>
        <p:sp>
          <p:nvSpPr>
            <p:cNvPr id="288" name="Google Shape;288;g3703cc82750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9" name="Google Shape;289;g3703cc82750_0_52"/>
            <p:cNvSpPr txBox="1"/>
            <p:nvPr/>
          </p:nvSpPr>
          <p:spPr>
            <a:xfrm>
              <a:off x="0" y="-57150"/>
              <a:ext cx="769500" cy="2766600"/>
            </a:xfrm>
            <a:prstGeom prst="rect">
              <a:avLst/>
            </a:prstGeom>
            <a:solidFill>
              <a:srgbClr val="161140"/>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0" name="Google Shape;290;g3703cc82750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1" name="Google Shape;291;g3703cc82750_0_5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2" name="Google Shape;292;g3703cc82750_0_52"/>
          <p:cNvSpPr txBox="1"/>
          <p:nvPr/>
        </p:nvSpPr>
        <p:spPr>
          <a:xfrm>
            <a:off x="3433451" y="349075"/>
            <a:ext cx="9677700" cy="1154400"/>
          </a:xfrm>
          <a:prstGeom prst="rect">
            <a:avLst/>
          </a:prstGeom>
          <a:noFill/>
          <a:ln>
            <a:noFill/>
          </a:ln>
        </p:spPr>
        <p:txBody>
          <a:bodyPr anchorCtr="0" anchor="t" bIns="91425" lIns="91425" spcFirstLastPara="1" rIns="91425" wrap="square" tIns="91425">
            <a:spAutoFit/>
          </a:bodyPr>
          <a:lstStyle/>
          <a:p>
            <a:pPr indent="0" lvl="0" marL="0" marR="0" rtl="0" algn="l">
              <a:lnSpc>
                <a:spcPct val="140000"/>
              </a:lnSpc>
              <a:spcBef>
                <a:spcPts val="0"/>
              </a:spcBef>
              <a:spcAft>
                <a:spcPts val="0"/>
              </a:spcAft>
              <a:buClr>
                <a:srgbClr val="000000"/>
              </a:buClr>
              <a:buSzPts val="6300"/>
              <a:buFont typeface="Arial"/>
              <a:buNone/>
            </a:pPr>
            <a:r>
              <a:rPr b="0" i="0" lang="en-US" sz="6300" u="none" cap="none" strike="noStrike">
                <a:solidFill>
                  <a:srgbClr val="FFFFFF"/>
                </a:solidFill>
                <a:latin typeface="Anton"/>
                <a:ea typeface="Anton"/>
                <a:cs typeface="Anton"/>
                <a:sym typeface="Anton"/>
              </a:rPr>
              <a:t>Video “Artivisti Sordi”</a:t>
            </a:r>
            <a:endParaRPr b="0" i="0" sz="6300" u="none" cap="none" strike="noStrike">
              <a:solidFill>
                <a:srgbClr val="FFFFFF"/>
              </a:solidFill>
              <a:latin typeface="Anton"/>
              <a:ea typeface="Anton"/>
              <a:cs typeface="Anton"/>
              <a:sym typeface="Anton"/>
            </a:endParaRPr>
          </a:p>
        </p:txBody>
      </p:sp>
      <p:pic>
        <p:nvPicPr>
          <p:cNvPr descr="Nell’arte visiva, le persone sorde possono esprimersi pienamente, senza barriere.&#10;Mostrano spesso grande sensibilità visiva e profonda concentrazione.&#10;&#10;Fin dalle prime testimonianze storiche, troviamo persone sorde come pittori, scultori, attive nelle botteghe di artisti famosi.&#10;&#10;Dagli anni ’60 e ’70 le persone sorde iniziano a raccontare sé stesse con l’arte: pittura, scultura, fotografia e teatro.&#10;L’arte diventa identità, non solo estetica.&#10;I temi ricorrenti sono: la lingua dei segni, la comunità sorda, l’oppressione vissuta e la lotta per i diritti.&#10;&#10;Nel 1989 nasce il movimento De’VIA, esteso come “Deaf View / Image Art”.&#10;In italiano significherebbe “arte visiva dal punto di vista dei sordi”.&#10;Due artisti, Betty G. Miller e Paul Johnston, hanno definito De’VIA e insieme ad altri hanno firmato il manifesto che delinea i principi dell’arte sorda.&#10;De’VIA rappresenta l’esperienza sorda, anche quella oppressiva, con l’uso di simboli forti: mani, occhi, bocche, colori forti, contrasti intensi.&#10;&#10;Ora vediamo due artisti iconici di De’VIA.&#10;&#10;Betty G. Miller è considerata la madre di De’VIA.&#10;Con le sue opere, denuncia l’oralismo e l’esclusione della lingua dei segni, mostrando il dolore e anche l’orgoglio sordo.&#10;Ha saputo rendere le sue opere forti, simboliche ed emozionanti.&#10;&#10;Ann Silver è un’artista e attivista.&#10;Applica lo stile pop art, rielaborando loghi famosi come Pepsi o FedEx, per trasformarli in simboli di identità sorda.&#10;Ricorre alla critica sociale, all’ironia, all’orgoglio.&#10;&#10;Nel 2007, in Francia, Arnaud Balard ha ideato un altro movimento chiamato “Surdismo”.&#10;Il Surdismo è un atto politico e culturale.&#10;Difende la lingua dei segni, il diritto alla visibilità e la resistenza al fonocentrismo.&#10;Balard ha anche progettato la Bandiera “Sign Union”.&#10;La World Federation of the Deaf l’ha oggi riconosciuta e definita “Bandiera Sorda”.&#10;&#10;Ora vediamo un’artista contemporanea, Christine Sun Kim, americana di origine coreana, oggi residente a Berlino.&#10;Il suo lavoro esplora temi come linguaggio, potere, identità e barriere comunicative, usando la lingua dei segni americana (ASL), il corpo, l’umorismo, il disegno, la scrittura, la performance e i murales per comunicare in modo visivo e incisivo.&#10;Le sue opere sono state esposte in musei importanti come il Whitney Museum e il Queens Museum.&#10;È conosciuta a livello internazionale, in particolare per la serie “Deaf Rage”: disegni che raccontano con ironia e forza la frustrazione vissuta dalle persone sorde nel mondo udente.&#10;Nei disegni, i gradi angolari traducono la rabbia percepita nel momento.&#10;Al centro della sua ricerca c’è un tema insolito ma cruciale: il suono.&#10;Christine non lo vive come esperienza uditiva, ma lo rappresenta, lo critica e lo reinterpreta visivamente, mostrando come il suono possa includere o escludere, possa essere così potente.&#10;Attraverso notazioni musicali, grafici e infografiche, racconta cosa significa vivere da persona sorda in una società fonocentrica.&#10;&#10;Quello che abbiamo visto non è solo arte.&#10;È linguaggio visivo di identità, lotta, orgoglio sordo.&#10;&#10;#artesorda #comunitàsorda #culturasorda #artisti #sordi #devia #surdism&#10;#deafcultureheritageanddiversity  #erasmusplusproject  #deafstudies &#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93" name="Google Shape;293;g3703cc82750_0_52" title="10.1 Artivisti Sordi  - LIS">
            <a:hlinkClick r:id="rId5"/>
          </p:cNvPr>
          <p:cNvPicPr preferRelativeResize="0"/>
          <p:nvPr/>
        </p:nvPicPr>
        <p:blipFill rotWithShape="1">
          <a:blip r:embed="rId6">
            <a:alphaModFix/>
          </a:blip>
          <a:srcRect b="0" l="0" r="0" t="0"/>
          <a:stretch/>
        </p:blipFill>
        <p:spPr>
          <a:xfrm>
            <a:off x="4174607" y="1687650"/>
            <a:ext cx="12287425" cy="6911675"/>
          </a:xfrm>
          <a:prstGeom prst="rect">
            <a:avLst/>
          </a:prstGeom>
          <a:noFill/>
          <a:ln>
            <a:noFill/>
          </a:ln>
        </p:spPr>
      </p:pic>
      <p:sp>
        <p:nvSpPr>
          <p:cNvPr id="294" name="Google Shape;294;g3703cc82750_0_52"/>
          <p:cNvSpPr txBox="1"/>
          <p:nvPr/>
        </p:nvSpPr>
        <p:spPr>
          <a:xfrm>
            <a:off x="3253625" y="9087475"/>
            <a:ext cx="11467800" cy="86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Quicksand Medium"/>
                <a:ea typeface="Quicksand Medium"/>
                <a:cs typeface="Quicksand Medium"/>
                <a:sym typeface="Quicksand Medium"/>
              </a:rPr>
              <a:t>Discussione e riflessioni finali</a:t>
            </a:r>
            <a:endParaRPr b="0" i="0" sz="3600" u="none" cap="none" strike="noStrike">
              <a:solidFill>
                <a:srgbClr val="FFFFFF"/>
              </a:solidFill>
              <a:latin typeface="Quicksand Medium"/>
              <a:ea typeface="Quicksand Medium"/>
              <a:cs typeface="Quicksand Medium"/>
              <a:sym typeface="Quicksand Medium"/>
            </a:endParaRPr>
          </a:p>
        </p:txBody>
      </p:sp>
      <p:sp>
        <p:nvSpPr>
          <p:cNvPr id="295" name="Google Shape;295;g3703cc82750_0_52"/>
          <p:cNvSpPr txBox="1"/>
          <p:nvPr/>
        </p:nvSpPr>
        <p:spPr>
          <a:xfrm>
            <a:off x="12447750" y="8599325"/>
            <a:ext cx="4014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600">
                <a:solidFill>
                  <a:schemeClr val="lt1"/>
                </a:solidFill>
                <a:latin typeface="Quicksand Medium"/>
                <a:ea typeface="Quicksand Medium"/>
                <a:cs typeface="Quicksand Medium"/>
                <a:sym typeface="Quicksand Medium"/>
              </a:rPr>
              <a:t>Video: </a:t>
            </a:r>
            <a:r>
              <a:rPr lang="en-US" sz="1600" u="sng">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https://youtu.be/LNCgMbs1hSk</a:t>
            </a:r>
            <a:r>
              <a:rPr lang="en-US" sz="1600">
                <a:solidFill>
                  <a:schemeClr val="lt1"/>
                </a:solidFill>
                <a:latin typeface="Quicksand Medium"/>
                <a:ea typeface="Quicksand Medium"/>
                <a:cs typeface="Quicksand Medium"/>
                <a:sym typeface="Quicksand Medium"/>
              </a:rPr>
              <a:t> </a:t>
            </a:r>
            <a:endParaRPr sz="1600">
              <a:solidFill>
                <a:schemeClr val="lt1"/>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9" name="Shape 299"/>
        <p:cNvGrpSpPr/>
        <p:nvPr/>
      </p:nvGrpSpPr>
      <p:grpSpPr>
        <a:xfrm>
          <a:off x="0" y="0"/>
          <a:ext cx="0" cy="0"/>
          <a:chOff x="0" y="0"/>
          <a:chExt cx="0" cy="0"/>
        </a:xfrm>
      </p:grpSpPr>
      <p:grpSp>
        <p:nvGrpSpPr>
          <p:cNvPr id="300" name="Google Shape;300;g3703cc82750_0_34"/>
          <p:cNvGrpSpPr/>
          <p:nvPr/>
        </p:nvGrpSpPr>
        <p:grpSpPr>
          <a:xfrm>
            <a:off x="0" y="-216993"/>
            <a:ext cx="2922102" cy="10504504"/>
            <a:chOff x="0" y="-57150"/>
            <a:chExt cx="769602" cy="2766600"/>
          </a:xfrm>
        </p:grpSpPr>
        <p:sp>
          <p:nvSpPr>
            <p:cNvPr id="301" name="Google Shape;301;g3703cc82750_0_3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2" name="Google Shape;302;g3703cc82750_0_34"/>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3" name="Google Shape;303;g3703cc82750_0_3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4" name="Google Shape;304;g3703cc82750_0_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5" name="Google Shape;305;g3703cc82750_0_34"/>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Attività individuale extra</a:t>
            </a:r>
            <a:endParaRPr b="0" i="0" sz="3200" u="none" cap="none" strike="noStrike">
              <a:solidFill>
                <a:srgbClr val="F7F1D5"/>
              </a:solidFill>
              <a:latin typeface="Anton"/>
              <a:ea typeface="Anton"/>
              <a:cs typeface="Anton"/>
              <a:sym typeface="Anton"/>
            </a:endParaRPr>
          </a:p>
        </p:txBody>
      </p:sp>
      <p:sp>
        <p:nvSpPr>
          <p:cNvPr id="306" name="Google Shape;306;g3703cc82750_0_34"/>
          <p:cNvSpPr txBox="1"/>
          <p:nvPr/>
        </p:nvSpPr>
        <p:spPr>
          <a:xfrm>
            <a:off x="3589425" y="1953375"/>
            <a:ext cx="131289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Esprimi la tua esperienza da persona Sorda attraverso l'arte</a:t>
            </a:r>
            <a:endParaRPr b="0" i="0" sz="8400" u="none" cap="none" strike="noStrike">
              <a:solidFill>
                <a:srgbClr val="FFFFFF"/>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0" name="Shape 310"/>
        <p:cNvGrpSpPr/>
        <p:nvPr/>
      </p:nvGrpSpPr>
      <p:grpSpPr>
        <a:xfrm>
          <a:off x="0" y="0"/>
          <a:ext cx="0" cy="0"/>
          <a:chOff x="0" y="0"/>
          <a:chExt cx="0" cy="0"/>
        </a:xfrm>
      </p:grpSpPr>
      <p:grpSp>
        <p:nvGrpSpPr>
          <p:cNvPr id="311" name="Google Shape;311;g3d7f884de42_0_17"/>
          <p:cNvGrpSpPr/>
          <p:nvPr/>
        </p:nvGrpSpPr>
        <p:grpSpPr>
          <a:xfrm>
            <a:off x="0" y="-216993"/>
            <a:ext cx="2922102" cy="10504504"/>
            <a:chOff x="0" y="-57150"/>
            <a:chExt cx="769602" cy="2766600"/>
          </a:xfrm>
        </p:grpSpPr>
        <p:sp>
          <p:nvSpPr>
            <p:cNvPr id="312" name="Google Shape;312;g3d7f884de42_0_1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3" name="Google Shape;313;g3d7f884de42_0_1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4" name="Google Shape;314;g3d7f884de42_0_1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g3d7f884de42_0_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6" name="Google Shape;316;g3d7f884de42_0_17"/>
          <p:cNvSpPr txBox="1"/>
          <p:nvPr/>
        </p:nvSpPr>
        <p:spPr>
          <a:xfrm>
            <a:off x="3544225" y="2339150"/>
            <a:ext cx="13128900" cy="3103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400" u="none" cap="none" strike="noStrike">
                <a:solidFill>
                  <a:srgbClr val="FFFFFF"/>
                </a:solidFill>
                <a:latin typeface="Anton"/>
                <a:ea typeface="Anton"/>
                <a:cs typeface="Anton"/>
                <a:sym typeface="Anton"/>
              </a:rPr>
              <a:t>Scegliete un artista Sordo e preparate una breve ricerca.</a:t>
            </a:r>
            <a:endParaRPr b="0" i="0" sz="8400" u="none" cap="none" strike="noStrike">
              <a:solidFill>
                <a:srgbClr val="FFFFFF"/>
              </a:solidFill>
              <a:latin typeface="Anton"/>
              <a:ea typeface="Anton"/>
              <a:cs typeface="Anton"/>
              <a:sym typeface="Anton"/>
            </a:endParaRPr>
          </a:p>
        </p:txBody>
      </p:sp>
      <p:sp>
        <p:nvSpPr>
          <p:cNvPr id="317" name="Google Shape;317;g3d7f884de42_0_17"/>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Attività di gruppo extra</a:t>
            </a:r>
            <a:endParaRPr b="0" i="0" sz="3200" u="none" cap="none" strike="noStrike">
              <a:solidFill>
                <a:srgbClr val="F7F1D5"/>
              </a:solidFill>
              <a:latin typeface="Anton"/>
              <a:ea typeface="Anton"/>
              <a:cs typeface="Anton"/>
              <a:sym typeface="Anton"/>
            </a:endParaRPr>
          </a:p>
        </p:txBody>
      </p:sp>
      <p:sp>
        <p:nvSpPr>
          <p:cNvPr id="318" name="Google Shape;318;g3d7f884de42_0_17"/>
          <p:cNvSpPr txBox="1"/>
          <p:nvPr/>
        </p:nvSpPr>
        <p:spPr>
          <a:xfrm>
            <a:off x="3368825" y="8738975"/>
            <a:ext cx="9727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Quicksand"/>
                <a:ea typeface="Quicksand"/>
                <a:cs typeface="Quicksand"/>
                <a:sym typeface="Quicksand"/>
              </a:rPr>
              <a:t>Potete scegliere un artista su https://deaf-art.org/artists/</a:t>
            </a:r>
            <a:endParaRPr b="1"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2" name="Shape 322"/>
        <p:cNvGrpSpPr/>
        <p:nvPr/>
      </p:nvGrpSpPr>
      <p:grpSpPr>
        <a:xfrm>
          <a:off x="0" y="0"/>
          <a:ext cx="0" cy="0"/>
          <a:chOff x="0" y="0"/>
          <a:chExt cx="0" cy="0"/>
        </a:xfrm>
      </p:grpSpPr>
      <p:sp>
        <p:nvSpPr>
          <p:cNvPr id="323" name="Google Shape;323;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4" name="Google Shape;324;g35780a33a39_0_16"/>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g35780a33a39_0_16"/>
          <p:cNvSpPr txBox="1"/>
          <p:nvPr/>
        </p:nvSpPr>
        <p:spPr>
          <a:xfrm>
            <a:off x="3490250" y="396513"/>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Riferimenti</a:t>
            </a:r>
            <a:endParaRPr b="0" i="0" sz="1400" u="none" cap="none" strike="noStrike">
              <a:solidFill>
                <a:srgbClr val="000000"/>
              </a:solidFill>
              <a:latin typeface="Arial"/>
              <a:ea typeface="Arial"/>
              <a:cs typeface="Arial"/>
              <a:sym typeface="Arial"/>
            </a:endParaRPr>
          </a:p>
        </p:txBody>
      </p:sp>
      <p:sp>
        <p:nvSpPr>
          <p:cNvPr id="326" name="Google Shape;326;g35780a33a39_0_16"/>
          <p:cNvSpPr txBox="1"/>
          <p:nvPr/>
        </p:nvSpPr>
        <p:spPr>
          <a:xfrm>
            <a:off x="1402725" y="1792625"/>
            <a:ext cx="16389600" cy="7987500"/>
          </a:xfrm>
          <a:prstGeom prst="rect">
            <a:avLst/>
          </a:prstGeom>
          <a:noFill/>
          <a:ln>
            <a:noFill/>
          </a:ln>
        </p:spPr>
        <p:txBody>
          <a:bodyPr anchorCtr="0" anchor="t" bIns="91425" lIns="91425" spcFirstLastPara="1" rIns="91425" wrap="square" tIns="91425">
            <a:spAutoFit/>
          </a:bodyPr>
          <a:lstStyle/>
          <a:p>
            <a:pPr indent="-342900" lvl="0" marL="342900" marR="0" rtl="0" algn="l">
              <a:lnSpc>
                <a:spcPct val="115000"/>
              </a:lnSpc>
              <a:spcBef>
                <a:spcPts val="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Bordoni P. (2002), </a:t>
            </a:r>
            <a:r>
              <a:rPr b="0" i="1" lang="en-US" sz="2400" u="none" cap="none" strike="noStrike">
                <a:solidFill>
                  <a:schemeClr val="lt1"/>
                </a:solidFill>
                <a:latin typeface="Quicksand Medium"/>
                <a:ea typeface="Quicksand Medium"/>
                <a:cs typeface="Quicksand Medium"/>
                <a:sym typeface="Quicksand Medium"/>
              </a:rPr>
              <a:t>Dal mondo silente. In diretta con vignetta</a:t>
            </a:r>
            <a:r>
              <a:rPr b="0" i="0" lang="en-US" sz="2400" u="none" cap="none" strike="noStrike">
                <a:solidFill>
                  <a:schemeClr val="lt1"/>
                </a:solidFill>
                <a:latin typeface="Quicksand Medium"/>
                <a:ea typeface="Quicksand Medium"/>
                <a:cs typeface="Quicksand Medium"/>
                <a:sym typeface="Quicksand Medium"/>
              </a:rPr>
              <a:t>, Cantagalli, Siena.</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Deaf Art by </a:t>
            </a:r>
            <a:r>
              <a:rPr b="0" i="0" lang="en-US" sz="2400" u="none" cap="none" strike="noStrike">
                <a:solidFill>
                  <a:schemeClr val="lt1"/>
                </a:solidFill>
                <a:uFill>
                  <a:noFill/>
                </a:uFill>
                <a:latin typeface="Quicksand Medium"/>
                <a:ea typeface="Quicksand Medium"/>
                <a:cs typeface="Quicksand Medium"/>
                <a:sym typeface="Quicksand Medium"/>
                <a:hlinkClick r:id="rId5">
                  <a:extLst>
                    <a:ext uri="{A12FA001-AC4F-418D-AE19-62706E023703}">
                      <ahyp:hlinkClr val="tx"/>
                    </a:ext>
                  </a:extLst>
                </a:hlinkClick>
              </a:rPr>
              <a:t>Rochester Institute of Technology</a:t>
            </a:r>
            <a:r>
              <a:rPr b="0" i="0" lang="en-US" sz="2400" u="none" cap="none" strike="noStrike">
                <a:solidFill>
                  <a:schemeClr val="lt1"/>
                </a:solidFill>
                <a:latin typeface="Quicksand Medium"/>
                <a:ea typeface="Quicksand Medium"/>
                <a:cs typeface="Quicksand Medium"/>
                <a:sym typeface="Quicksand Medium"/>
              </a:rPr>
              <a:t>,</a:t>
            </a:r>
            <a:r>
              <a:rPr b="0" i="0" lang="en-US" sz="2400" u="none" cap="none" strike="noStrike">
                <a:solidFill>
                  <a:schemeClr val="lt1"/>
                </a:solidFill>
                <a:uFill>
                  <a:noFill/>
                </a:uFill>
                <a:latin typeface="Quicksand Medium"/>
                <a:ea typeface="Quicksand Medium"/>
                <a:cs typeface="Quicksand Medium"/>
                <a:sym typeface="Quicksand Medium"/>
                <a:hlinkClick r:id="rId6">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a:t>
            </a:r>
            <a:endParaRPr b="0" i="0" sz="2400" u="sng"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De’VIA Curriculum,</a:t>
            </a:r>
            <a:r>
              <a:rPr b="0" i="0" lang="en-US" sz="2400" u="none" cap="none" strike="noStrike">
                <a:solidFill>
                  <a:schemeClr val="lt1"/>
                </a:solidFill>
                <a:uFill>
                  <a:noFill/>
                </a:uFill>
                <a:latin typeface="Quicksand Medium"/>
                <a:ea typeface="Quicksand Medium"/>
                <a:cs typeface="Quicksand Medium"/>
                <a:sym typeface="Quicksand Medium"/>
                <a:hlinkClick r:id="rId8">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https://deviacurr.wordpress.com/</a:t>
            </a:r>
            <a:r>
              <a:rPr b="0" i="0" lang="en-US" sz="2400" u="sng" cap="none" strike="noStrike">
                <a:solidFill>
                  <a:schemeClr val="lt1"/>
                </a:solidFill>
                <a:latin typeface="Quicksand Medium"/>
                <a:ea typeface="Quicksand Medium"/>
                <a:cs typeface="Quicksand Medium"/>
                <a:sym typeface="Quicksand Medium"/>
              </a:rPr>
              <a:t> </a:t>
            </a:r>
            <a:endParaRPr b="0" i="0" sz="2400" u="sng"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Durr P. (2006), </a:t>
            </a:r>
            <a:r>
              <a:rPr b="0" i="1" lang="en-US" sz="2400" u="none" cap="none" strike="noStrike">
                <a:solidFill>
                  <a:schemeClr val="lt1"/>
                </a:solidFill>
                <a:latin typeface="Quicksand Medium"/>
                <a:ea typeface="Quicksand Medium"/>
                <a:cs typeface="Quicksand Medium"/>
                <a:sym typeface="Quicksand Medium"/>
              </a:rPr>
              <a:t>De'VIA: Investigating deaf visual art</a:t>
            </a:r>
            <a:r>
              <a:rPr b="0" i="0" lang="en-US" sz="2400" u="none" cap="none" strike="noStrike">
                <a:solidFill>
                  <a:schemeClr val="lt1"/>
                </a:solidFill>
                <a:latin typeface="Quicksand Medium"/>
                <a:ea typeface="Quicksand Medium"/>
                <a:cs typeface="Quicksand Medium"/>
                <a:sym typeface="Quicksand Medium"/>
              </a:rPr>
              <a:t>, RIT Scholar Works,  Rochester Institute of Technology.</a:t>
            </a:r>
            <a:r>
              <a:rPr b="0" i="0" lang="en-US" sz="2400" u="none" cap="none" strike="noStrike">
                <a:solidFill>
                  <a:schemeClr val="lt1"/>
                </a:solidFill>
                <a:uFill>
                  <a:noFill/>
                </a:uFill>
                <a:latin typeface="Quicksand Medium"/>
                <a:ea typeface="Quicksand Medium"/>
                <a:cs typeface="Quicksand Medium"/>
                <a:sym typeface="Quicksand Medium"/>
                <a:hlinkClick r:id="rId10">
                  <a:extLst>
                    <a:ext uri="{A12FA001-AC4F-418D-AE19-62706E023703}">
                      <ahyp:hlinkClr val="tx"/>
                    </a:ext>
                  </a:extLst>
                </a:hlinkClick>
              </a:rPr>
              <a:t> In </a:t>
            </a:r>
            <a:r>
              <a:rPr b="0" i="0" lang="en-US" sz="2400" u="sng" cap="none" strike="noStrike">
                <a:solidFill>
                  <a:schemeClr val="lt1"/>
                </a:solidFill>
                <a:latin typeface="Quicksand Medium"/>
                <a:ea typeface="Quicksand Medium"/>
                <a:cs typeface="Quicksand Medium"/>
                <a:sym typeface="Quicksand Medium"/>
                <a:hlinkClick r:id="rId11">
                  <a:extLst>
                    <a:ext uri="{A12FA001-AC4F-418D-AE19-62706E023703}">
                      <ahyp:hlinkClr val="tx"/>
                    </a:ext>
                  </a:extLst>
                </a:hlinkClick>
              </a:rPr>
              <a:t>https://scholarworks.rit.edu/cgi/viewcontent.cgi?referer=&amp;httpsredir=1&amp;article=1424&amp;context=article</a:t>
            </a:r>
            <a:r>
              <a:rPr b="0" i="0" lang="en-US" sz="2400" u="sng" cap="none" strike="noStrike">
                <a:solidFill>
                  <a:schemeClr val="lt1"/>
                </a:solidFill>
                <a:latin typeface="Quicksand Medium"/>
                <a:ea typeface="Quicksand Medium"/>
                <a:cs typeface="Quicksand Medium"/>
                <a:sym typeface="Quicksand Medium"/>
              </a:rPr>
              <a:t> </a:t>
            </a:r>
            <a:endParaRPr b="0" i="0" sz="2400" u="sng" cap="none" strike="noStrike">
              <a:solidFill>
                <a:schemeClr val="lt1"/>
              </a:solidFill>
              <a:latin typeface="Quicksand Medium"/>
              <a:ea typeface="Quicksand Medium"/>
              <a:cs typeface="Quicksand Medium"/>
              <a:sym typeface="Quicksand Medium"/>
            </a:endParaRPr>
          </a:p>
          <a:p>
            <a:pPr indent="-342900" lvl="0" marL="342900" marR="0" rtl="0" algn="l">
              <a:lnSpc>
                <a:spcPct val="100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Ente Nazionale Sordomuti (2004), </a:t>
            </a:r>
            <a:r>
              <a:rPr b="0" i="1" lang="en-US" sz="2400" u="none" cap="none" strike="noStrike">
                <a:solidFill>
                  <a:schemeClr val="lt1"/>
                </a:solidFill>
                <a:latin typeface="Quicksand Medium"/>
                <a:ea typeface="Quicksand Medium"/>
                <a:cs typeface="Quicksand Medium"/>
                <a:sym typeface="Quicksand Medium"/>
              </a:rPr>
              <a:t>La storia dell’Ente Nazionale Sordomuti. Il lungo cammino della Comunità Sorda Italiana</a:t>
            </a:r>
            <a:r>
              <a:rPr b="0" i="0" lang="en-US" sz="2400" u="none" cap="none" strike="noStrike">
                <a:solidFill>
                  <a:schemeClr val="lt1"/>
                </a:solidFill>
                <a:latin typeface="Quicksand Medium"/>
                <a:ea typeface="Quicksand Medium"/>
                <a:cs typeface="Quicksand Medium"/>
                <a:sym typeface="Quicksand Medium"/>
              </a:rPr>
              <a:t>, ENS, Roma.</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00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Ferreiro E.(2020), </a:t>
            </a:r>
            <a:r>
              <a:rPr b="0" i="1" lang="en-US" sz="2400" u="none" cap="none" strike="noStrike">
                <a:solidFill>
                  <a:schemeClr val="lt1"/>
                </a:solidFill>
                <a:latin typeface="Quicksand Medium"/>
                <a:ea typeface="Quicksand Medium"/>
                <a:cs typeface="Quicksand Medium"/>
                <a:sym typeface="Quicksand Medium"/>
              </a:rPr>
              <a:t>Amazing Deaf Artists</a:t>
            </a:r>
            <a:r>
              <a:rPr b="0" i="0" lang="en-US" sz="2400" u="none" cap="none" strike="noStrike">
                <a:solidFill>
                  <a:schemeClr val="lt1"/>
                </a:solidFill>
                <a:latin typeface="Quicksand Medium"/>
                <a:ea typeface="Quicksand Medium"/>
                <a:cs typeface="Quicksand Medium"/>
                <a:sym typeface="Quicksand Medium"/>
              </a:rPr>
              <a:t>, Unusualverse, in </a:t>
            </a:r>
            <a:r>
              <a:rPr b="0" i="0" lang="en-US" sz="2400" u="sng" cap="none" strike="noStrike">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https://www.unusualverse.com/2020/05/amazing-deaf-artists-1.html</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Folchi, A. and Rossetti, R. (2007). </a:t>
            </a:r>
            <a:r>
              <a:rPr b="0" i="1" lang="en-US" sz="2400" u="none" cap="none" strike="noStrike">
                <a:solidFill>
                  <a:schemeClr val="lt1"/>
                </a:solidFill>
                <a:latin typeface="Quicksand Medium"/>
                <a:ea typeface="Quicksand Medium"/>
                <a:cs typeface="Quicksand Medium"/>
                <a:sym typeface="Quicksand Medium"/>
              </a:rPr>
              <a:t>Il colore del silenzio. Dizionario biografico internazionale degli artisti sordi.</a:t>
            </a:r>
            <a:r>
              <a:rPr b="0" i="0" lang="en-US" sz="2400" u="none" cap="none" strike="noStrike">
                <a:solidFill>
                  <a:schemeClr val="lt1"/>
                </a:solidFill>
                <a:latin typeface="Quicksand Medium"/>
                <a:ea typeface="Quicksand Medium"/>
                <a:cs typeface="Quicksand Medium"/>
                <a:sym typeface="Quicksand Medium"/>
              </a:rPr>
              <a:t> Electa.</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Holcomb, T. K. (2023). </a:t>
            </a:r>
            <a:r>
              <a:rPr b="0" i="1" lang="en-US" sz="2400" u="none" cap="none" strike="noStrike">
                <a:solidFill>
                  <a:schemeClr val="lt1"/>
                </a:solidFill>
                <a:latin typeface="Quicksand Medium"/>
                <a:ea typeface="Quicksand Medium"/>
                <a:cs typeface="Quicksand Medium"/>
                <a:sym typeface="Quicksand Medium"/>
              </a:rPr>
              <a:t>Introduction to Deaf culture.</a:t>
            </a:r>
            <a:r>
              <a:rPr b="0" i="0" lang="en-US" sz="2400" u="none" cap="none" strike="noStrike">
                <a:solidFill>
                  <a:schemeClr val="lt1"/>
                </a:solidFill>
                <a:latin typeface="Quicksand Medium"/>
                <a:ea typeface="Quicksand Medium"/>
                <a:cs typeface="Quicksand Medium"/>
                <a:sym typeface="Quicksand Medium"/>
              </a:rPr>
              <a:t> 2nd edition. Oxford University Press. </a:t>
            </a:r>
            <a:r>
              <a:rPr b="0" i="0" lang="en-US" sz="2400" u="sng" cap="none" strike="noStrike">
                <a:solidFill>
                  <a:schemeClr val="lt1"/>
                </a:solidFill>
                <a:latin typeface="Quicksand Medium"/>
                <a:ea typeface="Quicksand Medium"/>
                <a:cs typeface="Quicksand Medium"/>
                <a:sym typeface="Quicksand Medium"/>
                <a:hlinkClick r:id="rId13">
                  <a:extLst>
                    <a:ext uri="{A12FA001-AC4F-418D-AE19-62706E023703}">
                      <ahyp:hlinkClr val="tx"/>
                    </a:ext>
                  </a:extLst>
                </a:hlinkClick>
              </a:rPr>
              <a:t>http://www.introductiontodeafculture.com/intro-to-deaf-culture.html</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Leighty R. (2020),</a:t>
            </a:r>
            <a:r>
              <a:rPr b="0" i="1" lang="en-US" sz="2400" u="none" cap="none" strike="noStrike">
                <a:solidFill>
                  <a:schemeClr val="lt1"/>
                </a:solidFill>
                <a:latin typeface="Quicksand Medium"/>
                <a:ea typeface="Quicksand Medium"/>
                <a:cs typeface="Quicksand Medium"/>
                <a:sym typeface="Quicksand Medium"/>
              </a:rPr>
              <a:t> “</a:t>
            </a:r>
            <a:r>
              <a:rPr b="0" i="1" lang="en-US" sz="2400" u="none" cap="none" strike="noStrike">
                <a:solidFill>
                  <a:schemeClr val="lt1"/>
                </a:solidFill>
                <a:uFill>
                  <a:noFill/>
                </a:uFill>
                <a:latin typeface="Quicksand Medium"/>
                <a:ea typeface="Quicksand Medium"/>
                <a:cs typeface="Quicksand Medium"/>
                <a:sym typeface="Quicksand Medium"/>
                <a:hlinkClick r:id="rId14">
                  <a:extLst>
                    <a:ext uri="{A12FA001-AC4F-418D-AE19-62706E023703}">
                      <ahyp:hlinkClr val="tx"/>
                    </a:ext>
                  </a:extLst>
                </a:hlinkClick>
              </a:rPr>
              <a:t>Surdism - What’s That</a:t>
            </a:r>
            <a:r>
              <a:rPr b="0" i="0" lang="en-US" sz="2400" u="none" cap="none" strike="noStrike">
                <a:solidFill>
                  <a:schemeClr val="lt1"/>
                </a:solidFill>
                <a:latin typeface="Quicksand Medium"/>
                <a:ea typeface="Quicksand Medium"/>
                <a:cs typeface="Quicksand Medium"/>
                <a:sym typeface="Quicksand Medium"/>
              </a:rPr>
              <a:t>?” on </a:t>
            </a:r>
            <a:r>
              <a:rPr b="0" i="1" lang="en-US" sz="2400" u="none" cap="none" strike="noStrike">
                <a:solidFill>
                  <a:schemeClr val="lt1"/>
                </a:solidFill>
                <a:latin typeface="Quicksand Medium"/>
                <a:ea typeface="Quicksand Medium"/>
                <a:cs typeface="Quicksand Medium"/>
                <a:sym typeface="Quicksand Medium"/>
              </a:rPr>
              <a:t>Deaf Artists </a:t>
            </a:r>
            <a:r>
              <a:rPr b="0" i="0" lang="en-US" sz="2400" u="none" cap="none" strike="noStrike">
                <a:solidFill>
                  <a:schemeClr val="lt1"/>
                </a:solidFill>
                <a:latin typeface="Quicksand Medium"/>
                <a:ea typeface="Quicksand Medium"/>
                <a:cs typeface="Quicksand Medium"/>
                <a:sym typeface="Quicksand Medium"/>
              </a:rPr>
              <a:t>in </a:t>
            </a:r>
            <a:r>
              <a:rPr b="0" i="0" lang="en-US" sz="2400" u="sng" cap="none" strike="noStrike">
                <a:solidFill>
                  <a:schemeClr val="lt1"/>
                </a:solidFill>
                <a:latin typeface="Quicksand Medium"/>
                <a:ea typeface="Quicksand Medium"/>
                <a:cs typeface="Quicksand Medium"/>
                <a:sym typeface="Quicksand Medium"/>
                <a:hlinkClick r:id="rId15">
                  <a:extLst>
                    <a:ext uri="{A12FA001-AC4F-418D-AE19-62706E023703}">
                      <ahyp:hlinkClr val="tx"/>
                    </a:ext>
                  </a:extLst>
                </a:hlinkClick>
              </a:rPr>
              <a:t>https://deafartists.wordpress.com/2020/02/04/surdism-whats-that/</a:t>
            </a:r>
            <a:r>
              <a:rPr b="0" i="0" lang="en-US" sz="2400" u="none" cap="none" strike="noStrike">
                <a:solidFill>
                  <a:schemeClr val="lt1"/>
                </a:solidFill>
                <a:latin typeface="Quicksand Medium"/>
                <a:ea typeface="Quicksand Medium"/>
                <a:cs typeface="Quicksand Medium"/>
                <a:sym typeface="Quicksand Medium"/>
              </a:rPr>
              <a:t> </a:t>
            </a:r>
            <a:endParaRPr b="0" i="0" sz="23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0"/>
              </a:spcAft>
              <a:buClr>
                <a:schemeClr val="dk1"/>
              </a:buClr>
              <a:buSzPts val="1100"/>
              <a:buFont typeface="Arial"/>
              <a:buNone/>
            </a:pPr>
            <a:r>
              <a:rPr b="0" i="0" lang="en-US" sz="2400" u="none" cap="none" strike="noStrike">
                <a:solidFill>
                  <a:schemeClr val="lt1"/>
                </a:solidFill>
                <a:latin typeface="Quicksand Medium"/>
                <a:ea typeface="Quicksand Medium"/>
                <a:cs typeface="Quicksand Medium"/>
                <a:sym typeface="Quicksand Medium"/>
              </a:rPr>
              <a:t>Rit Libraries, </a:t>
            </a:r>
            <a:r>
              <a:rPr b="0" i="1" lang="en-US" sz="2400" u="none" cap="none" strike="noStrike">
                <a:solidFill>
                  <a:schemeClr val="lt1"/>
                </a:solidFill>
                <a:latin typeface="Quicksand Medium"/>
                <a:ea typeface="Quicksand Medium"/>
                <a:cs typeface="Quicksand Medium"/>
                <a:sym typeface="Quicksand Medium"/>
              </a:rPr>
              <a:t>Deaf Artists and De'VIA</a:t>
            </a:r>
            <a:r>
              <a:rPr b="0" i="0" lang="en-US" sz="2400" u="none" cap="none" strike="noStrike">
                <a:solidFill>
                  <a:schemeClr val="lt1"/>
                </a:solidFill>
                <a:latin typeface="Quicksand Medium"/>
                <a:ea typeface="Quicksand Medium"/>
                <a:cs typeface="Quicksand Medium"/>
                <a:sym typeface="Quicksand Medium"/>
              </a:rPr>
              <a:t>, in</a:t>
            </a:r>
            <a:r>
              <a:rPr b="0" i="0" lang="en-US" sz="2400" u="none" cap="none" strike="noStrike">
                <a:solidFill>
                  <a:schemeClr val="lt1"/>
                </a:solidFill>
                <a:uFill>
                  <a:noFill/>
                </a:uFill>
                <a:latin typeface="Quicksand Medium"/>
                <a:ea typeface="Quicksand Medium"/>
                <a:cs typeface="Quicksand Medium"/>
                <a:sym typeface="Quicksand Medium"/>
                <a:hlinkClick r:id="rId16">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17">
                  <a:extLst>
                    <a:ext uri="{A12FA001-AC4F-418D-AE19-62706E023703}">
                      <ahyp:hlinkClr val="tx"/>
                    </a:ext>
                  </a:extLst>
                </a:hlinkClick>
              </a:rPr>
              <a:t>https://infoguides.rit.edu/deafart</a:t>
            </a:r>
            <a:r>
              <a:rPr b="0" i="0" lang="en-US" sz="2400" u="sng" cap="none" strike="noStrike">
                <a:solidFill>
                  <a:schemeClr val="lt1"/>
                </a:solidFill>
                <a:latin typeface="Quicksand Medium"/>
                <a:ea typeface="Quicksand Medium"/>
                <a:cs typeface="Quicksand Medium"/>
                <a:sym typeface="Quicksand Medium"/>
              </a:rPr>
              <a:t> </a:t>
            </a:r>
            <a:endParaRPr b="0" i="0" sz="2400" u="none" cap="none" strike="noStrike">
              <a:solidFill>
                <a:schemeClr val="lt1"/>
              </a:solidFill>
              <a:latin typeface="Quicksand Medium"/>
              <a:ea typeface="Quicksand Medium"/>
              <a:cs typeface="Quicksand Medium"/>
              <a:sym typeface="Quicksand Medium"/>
            </a:endParaRPr>
          </a:p>
          <a:p>
            <a:pPr indent="-342900" lvl="0" marL="342900" marR="0" rtl="0" algn="l">
              <a:lnSpc>
                <a:spcPct val="115000"/>
              </a:lnSpc>
              <a:spcBef>
                <a:spcPts val="1000"/>
              </a:spcBef>
              <a:spcAft>
                <a:spcPts val="1000"/>
              </a:spcAft>
              <a:buClr>
                <a:srgbClr val="000000"/>
              </a:buClr>
              <a:buSzPts val="2500"/>
              <a:buFont typeface="Arial"/>
              <a:buNone/>
            </a:pPr>
            <a:r>
              <a:rPr b="0" i="0" lang="en-US" sz="2400" u="none" cap="none" strike="noStrike">
                <a:solidFill>
                  <a:schemeClr val="lt1"/>
                </a:solidFill>
                <a:latin typeface="Quicksand Medium"/>
                <a:ea typeface="Quicksand Medium"/>
                <a:cs typeface="Quicksand Medium"/>
                <a:sym typeface="Quicksand Medium"/>
              </a:rPr>
              <a:t>Surdists United,</a:t>
            </a:r>
            <a:r>
              <a:rPr b="0" i="0" lang="en-US" sz="2400" u="none" cap="none" strike="noStrike">
                <a:solidFill>
                  <a:schemeClr val="lt1"/>
                </a:solidFill>
                <a:uFill>
                  <a:noFill/>
                </a:uFill>
                <a:latin typeface="Quicksand Medium"/>
                <a:ea typeface="Quicksand Medium"/>
                <a:cs typeface="Quicksand Medium"/>
                <a:sym typeface="Quicksand Medium"/>
                <a:hlinkClick r:id="rId18">
                  <a:extLst>
                    <a:ext uri="{A12FA001-AC4F-418D-AE19-62706E023703}">
                      <ahyp:hlinkClr val="tx"/>
                    </a:ext>
                  </a:extLst>
                </a:hlinkClick>
              </a:rPr>
              <a:t> </a:t>
            </a:r>
            <a:r>
              <a:rPr b="0" i="0" lang="en-US" sz="2400" u="sng" cap="none" strike="noStrike">
                <a:solidFill>
                  <a:schemeClr val="lt1"/>
                </a:solidFill>
                <a:latin typeface="Quicksand Medium"/>
                <a:ea typeface="Quicksand Medium"/>
                <a:cs typeface="Quicksand Medium"/>
                <a:sym typeface="Quicksand Medium"/>
                <a:hlinkClick r:id="rId19">
                  <a:extLst>
                    <a:ext uri="{A12FA001-AC4F-418D-AE19-62706E023703}">
                      <ahyp:hlinkClr val="tx"/>
                    </a:ext>
                  </a:extLst>
                </a:hlinkClick>
              </a:rPr>
              <a:t>https://surdistsunited.com/</a:t>
            </a:r>
            <a:r>
              <a:rPr b="0" i="0" lang="en-US" sz="2400" u="sng" cap="none" strike="noStrike">
                <a:solidFill>
                  <a:schemeClr val="lt1"/>
                </a:solidFill>
                <a:latin typeface="Quicksand Medium"/>
                <a:ea typeface="Quicksand Medium"/>
                <a:cs typeface="Quicksand Medium"/>
                <a:sym typeface="Quicksand Medium"/>
              </a:rPr>
              <a:t> </a:t>
            </a:r>
            <a:endParaRPr b="0" i="0" sz="2400" u="sng"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30" name="Shape 330"/>
        <p:cNvGrpSpPr/>
        <p:nvPr/>
      </p:nvGrpSpPr>
      <p:grpSpPr>
        <a:xfrm>
          <a:off x="0" y="0"/>
          <a:ext cx="0" cy="0"/>
          <a:chOff x="0" y="0"/>
          <a:chExt cx="0" cy="0"/>
        </a:xfrm>
      </p:grpSpPr>
      <p:sp>
        <p:nvSpPr>
          <p:cNvPr id="331" name="Google Shape;331;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36" name="Google Shape;336;p3"/>
          <p:cNvGrpSpPr/>
          <p:nvPr/>
        </p:nvGrpSpPr>
        <p:grpSpPr>
          <a:xfrm>
            <a:off x="-228300" y="6944209"/>
            <a:ext cx="18940740" cy="4430740"/>
            <a:chOff x="0" y="-57150"/>
            <a:chExt cx="4988508" cy="1166944"/>
          </a:xfrm>
        </p:grpSpPr>
        <p:sp>
          <p:nvSpPr>
            <p:cNvPr id="337" name="Google Shape;337;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2" name="Google Shape;342;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3" name="Google Shape;343;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45" name="Google Shape;345;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46" name="Google Shape;346;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47" name="Google Shape;347;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