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Anton" panose="020B0604020202020204" charset="0"/>
      <p:regular r:id="rId23"/>
    </p:embeddedFont>
    <p:embeddedFont>
      <p:font typeface="Arial Black" panose="020B0A04020102020204" pitchFamily="34" charset="0"/>
      <p:bold r:id="rId24"/>
    </p:embeddedFont>
    <p:embeddedFont>
      <p:font typeface="Quicksand" panose="020B060402020202020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Quicksand Medium" panose="020B0604020202020204" charset="0"/>
      <p:regular r:id="rId31"/>
      <p:bold r:id="rId32"/>
    </p:embeddedFont>
    <p:embeddedFont>
      <p:font typeface="Quicksand SemiBold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jGLr+a2Y5ExKRc/okgzL1uSzIS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4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742edfc2c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g32742edfc2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742edf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g32742edf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42edfc2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g32742edfc2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2742edfc2c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2" name="Google Shape;142;g32742edfc2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742edfc2c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g32742edfc2c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42edfc2c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g32742edfc2c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2742edfc2c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4" name="Google Shape;174;g32742edfc2c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0a9a3d25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g350a9a3d25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742edfc2c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g32742edfc2c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0a9a3d25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350a9a3d25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2742edfc2c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3" name="Google Shape;223;g32742edfc2c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2742edfc2c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32742edfc2c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50a9a3d25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5" name="Google Shape;255;g350a9a3d25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2742edfc2c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g32742edfc2c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780a33a3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9" name="Google Shape;279;g35780a33a3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2742edfc2c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g32742edfc2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780a33a3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35780a33a3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eviacurr.wordpress.com/devia-motifs/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deaf-art.org/deaf-art/devia-poster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af-art.org/profiles/arnaud-balard/" TargetMode="External"/><Relationship Id="rId5" Type="http://schemas.openxmlformats.org/officeDocument/2006/relationships/image" Target="../media/image12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urdistsunited.com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larworks.rit.edu/cgi/viewcontent.cgi?referer=&amp;httpsredir=1&amp;article=1424&amp;context=article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deviacurr.wordpress.com/" TargetMode="External"/><Relationship Id="rId12" Type="http://schemas.openxmlformats.org/officeDocument/2006/relationships/hyperlink" Target="https://surdistsunited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af-art.org/" TargetMode="External"/><Relationship Id="rId11" Type="http://schemas.openxmlformats.org/officeDocument/2006/relationships/hyperlink" Target="https://infoguides.rit.edu/deafart" TargetMode="External"/><Relationship Id="rId5" Type="http://schemas.openxmlformats.org/officeDocument/2006/relationships/hyperlink" Target="https://www.rit.edu/" TargetMode="External"/><Relationship Id="rId10" Type="http://schemas.openxmlformats.org/officeDocument/2006/relationships/hyperlink" Target="https://deafartists.wordpress.com/2020/02/04/surdism-whats-that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www.introductiontodeafculture.com/intro-to-deaf-culture.html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3904541"/>
            <a:ext cx="14033812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Art - </a:t>
            </a: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Gehörlosenkunst</a:t>
            </a:r>
            <a:endParaRPr sz="10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chemeClr val="dk1"/>
              </a:buClr>
              <a:buSzPts val="3200"/>
            </a:pP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Kunst und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Literatur</a:t>
            </a:r>
            <a:r>
              <a:rPr lang="en-US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für </a:t>
            </a:r>
            <a:r>
              <a:rPr lang="en-US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endParaRPr sz="320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  <a:buSzPts val="2299"/>
            </a:pPr>
            <a:r>
              <a:rPr lang="en-US" sz="22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574904" y="2826472"/>
            <a:ext cx="10477800" cy="620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11" lvl="1" indent="-359406">
              <a:lnSpc>
                <a:spcPct val="140014"/>
              </a:lnSpc>
              <a:buClr>
                <a:srgbClr val="FFFFFF"/>
              </a:buClr>
              <a:buSzPts val="3699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Gehörlosenkunst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Verschiedene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Arten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von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Gehörlosenkunst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De'Via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Surdism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*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Video "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Artisten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"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Diskussion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abschließende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Überlegungen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Recherchen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einer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Künstlerin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ihrem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Werk
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Präsentation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Gruppenarbeit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794910" y="632660"/>
            <a:ext cx="6772941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Übersicht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2679587" y="4220170"/>
            <a:ext cx="4949434" cy="1846659"/>
          </a:xfrm>
          <a:prstGeom prst="rect">
            <a:avLst/>
          </a:prstGeom>
          <a:noFill/>
          <a:ln w="28575">
            <a:solidFill>
              <a:schemeClr val="bg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/>
                </a:solidFill>
                <a:latin typeface="Quicksand" panose="020B0604020202020204" charset="0"/>
                <a:ea typeface="Quicksand"/>
                <a:cs typeface="Quicksand"/>
                <a:sym typeface="Quicksand"/>
              </a:rPr>
              <a:t>* </a:t>
            </a:r>
            <a:r>
              <a:rPr lang="de-DE" sz="2000" dirty="0" err="1" smtClean="0">
                <a:solidFill>
                  <a:schemeClr val="bg1"/>
                </a:solidFill>
                <a:latin typeface="Quicksand" panose="020B0604020202020204" charset="0"/>
                <a:ea typeface="Quicksand"/>
                <a:cs typeface="Quicksand"/>
                <a:sym typeface="Quicksand"/>
              </a:rPr>
              <a:t>Sourdism</a:t>
            </a:r>
            <a:r>
              <a:rPr lang="de-DE" sz="2000" dirty="0" smtClean="0">
                <a:solidFill>
                  <a:schemeClr val="bg1"/>
                </a:solidFill>
                <a:latin typeface="Quicksand" panose="020B0604020202020204" charset="0"/>
                <a:ea typeface="Quicksand"/>
                <a:cs typeface="Quicksand"/>
                <a:sym typeface="Quicksand"/>
              </a:rPr>
              <a:t> = </a:t>
            </a:r>
            <a:r>
              <a:rPr lang="de-DE" sz="2000" dirty="0" smtClean="0">
                <a:solidFill>
                  <a:schemeClr val="bg1"/>
                </a:solidFill>
                <a:latin typeface="Quicksand" panose="020B0604020202020204" charset="0"/>
              </a:rPr>
              <a:t>künstlerische </a:t>
            </a:r>
            <a:r>
              <a:rPr lang="de-DE" sz="2000" dirty="0">
                <a:solidFill>
                  <a:schemeClr val="bg1"/>
                </a:solidFill>
                <a:latin typeface="Quicksand" panose="020B0604020202020204" charset="0"/>
              </a:rPr>
              <a:t>und kulturelle Bewegung, die von der </a:t>
            </a:r>
            <a:r>
              <a:rPr lang="de-DE" sz="2000" dirty="0" err="1">
                <a:solidFill>
                  <a:schemeClr val="bg1"/>
                </a:solidFill>
                <a:latin typeface="Quicksand" panose="020B0604020202020204" charset="0"/>
              </a:rPr>
              <a:t>Deaf</a:t>
            </a:r>
            <a:r>
              <a:rPr lang="de-DE" sz="2000" dirty="0">
                <a:solidFill>
                  <a:schemeClr val="bg1"/>
                </a:solidFill>
                <a:latin typeface="Quicksand" panose="020B0604020202020204" charset="0"/>
              </a:rPr>
              <a:t>-Community ausgeht und ein starkes Bewusstsein für </a:t>
            </a:r>
            <a:r>
              <a:rPr lang="de-DE" sz="2000" dirty="0" err="1">
                <a:solidFill>
                  <a:schemeClr val="bg1"/>
                </a:solidFill>
                <a:latin typeface="Quicksand" panose="020B0604020202020204" charset="0"/>
              </a:rPr>
              <a:t>Deaf</a:t>
            </a:r>
            <a:r>
              <a:rPr lang="de-DE" sz="2000" dirty="0">
                <a:solidFill>
                  <a:schemeClr val="bg1"/>
                </a:solidFill>
                <a:latin typeface="Quicksand" panose="020B0604020202020204" charset="0"/>
              </a:rPr>
              <a:t> Culture und Identität </a:t>
            </a:r>
            <a:r>
              <a:rPr lang="de-DE" sz="2000" dirty="0" smtClean="0">
                <a:solidFill>
                  <a:schemeClr val="bg1"/>
                </a:solidFill>
                <a:latin typeface="Quicksand" panose="020B0604020202020204" charset="0"/>
              </a:rPr>
              <a:t>ausdrückt</a:t>
            </a:r>
            <a:endParaRPr lang="de-DE" sz="2000" dirty="0">
              <a:solidFill>
                <a:schemeClr val="bg1"/>
              </a:solidFill>
              <a:latin typeface="Quicksand" panose="020B0604020202020204" charset="0"/>
              <a:ea typeface="Quicksand"/>
              <a:cs typeface="Quicksand"/>
              <a:sym typeface="Quicksand"/>
            </a:endParaRPr>
          </a:p>
          <a:p>
            <a:endParaRPr lang="de-A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2742edfc2c_0_6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08" name="Google Shape;108;g32742edfc2c_0_6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2742edfc2c_0_6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2742edfc2c_0_69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2742edfc2c_0_6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2742edfc2c_0_69"/>
          <p:cNvSpPr txBox="1"/>
          <p:nvPr/>
        </p:nvSpPr>
        <p:spPr>
          <a:xfrm>
            <a:off x="4065563" y="2015169"/>
            <a:ext cx="12341386" cy="710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1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11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11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1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Gehörlosenkunst</a:t>
            </a:r>
            <a:r>
              <a:rPr lang="en-US" sz="11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</a:p>
          <a:p>
            <a:pPr lvl="0">
              <a:lnSpc>
                <a:spcPct val="140000"/>
              </a:lnSpc>
              <a:buSzPts val="10000"/>
            </a:pPr>
            <a:r>
              <a:rPr lang="en-US" sz="11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- Deaf Art - </a:t>
            </a:r>
            <a:endParaRPr lang="en-US" sz="11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742edfc2c_0_0"/>
          <p:cNvSpPr/>
          <p:nvPr/>
        </p:nvSpPr>
        <p:spPr>
          <a:xfrm>
            <a:off x="5355900" y="1362450"/>
            <a:ext cx="7576200" cy="756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2742edfc2c_0_0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2742edfc2c_0_0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2742edfc2c_0_0"/>
          <p:cNvSpPr txBox="1"/>
          <p:nvPr/>
        </p:nvSpPr>
        <p:spPr>
          <a:xfrm>
            <a:off x="6135000" y="3561301"/>
            <a:ext cx="6018000" cy="31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Deaf</a:t>
            </a:r>
            <a:endParaRPr sz="9600" b="0" i="0" u="none" strike="noStrike" cap="none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Art</a:t>
            </a:r>
            <a:endParaRPr sz="9600" b="0" i="0" u="none" strike="noStrike" cap="none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1" name="Google Shape;121;g32742edfc2c_0_0"/>
          <p:cNvSpPr/>
          <p:nvPr/>
        </p:nvSpPr>
        <p:spPr>
          <a:xfrm>
            <a:off x="4759051" y="1212752"/>
            <a:ext cx="2308724" cy="2233500"/>
          </a:xfrm>
          <a:prstGeom prst="ellipse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2900"/>
            </a:pPr>
            <a:r>
              <a:rPr lang="en-US" sz="20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Darstellende</a:t>
            </a:r>
            <a:r>
              <a:rPr lang="en-US" sz="2000" dirty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Kunst</a:t>
            </a:r>
            <a:endParaRPr sz="200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2" name="Google Shape;122;g32742edfc2c_0_0"/>
          <p:cNvSpPr/>
          <p:nvPr/>
        </p:nvSpPr>
        <p:spPr>
          <a:xfrm>
            <a:off x="7329926" y="303775"/>
            <a:ext cx="2196900" cy="2207700"/>
          </a:xfrm>
          <a:prstGeom prst="ellipse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300"/>
            </a:pPr>
            <a:r>
              <a:rPr lang="en-US" sz="24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Bildende</a:t>
            </a:r>
            <a:r>
              <a:rPr lang="en-US" sz="2400" dirty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endParaRPr lang="en-US" sz="2400" dirty="0" smtClean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lvl="0" algn="ctr">
              <a:buSzPts val="3300"/>
            </a:pPr>
            <a:r>
              <a:rPr lang="en-US" sz="2400" dirty="0" err="1" smtClean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Kunst</a:t>
            </a:r>
            <a:endParaRPr sz="24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3" name="Google Shape;123;g32742edfc2c_0_0"/>
          <p:cNvSpPr/>
          <p:nvPr/>
        </p:nvSpPr>
        <p:spPr>
          <a:xfrm>
            <a:off x="10578900" y="7329875"/>
            <a:ext cx="2353200" cy="23313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000"/>
            </a:pPr>
            <a:r>
              <a:rPr lang="en-US" sz="20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Erfahrung</a:t>
            </a:r>
            <a:r>
              <a:rPr lang="en-US" sz="2000" dirty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von </a:t>
            </a:r>
            <a:r>
              <a:rPr lang="en-US" sz="20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Gehörlosen</a:t>
            </a:r>
            <a:endParaRPr sz="20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4" name="Google Shape;124;g32742edfc2c_0_0"/>
          <p:cNvSpPr/>
          <p:nvPr/>
        </p:nvSpPr>
        <p:spPr>
          <a:xfrm>
            <a:off x="12233025" y="5099650"/>
            <a:ext cx="2484000" cy="24303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500"/>
            </a:pPr>
            <a:r>
              <a:rPr lang="en-US" sz="2000" dirty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Kultur der </a:t>
            </a:r>
            <a:r>
              <a:rPr lang="en-US" sz="20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Gehörlosen</a:t>
            </a:r>
            <a:endParaRPr sz="20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5" name="Google Shape;125;g32742edfc2c_0_0"/>
          <p:cNvSpPr/>
          <p:nvPr/>
        </p:nvSpPr>
        <p:spPr>
          <a:xfrm>
            <a:off x="7067775" y="7758900"/>
            <a:ext cx="2353200" cy="23313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600"/>
            </a:pPr>
            <a:r>
              <a:rPr lang="en-US" sz="28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Audismus</a:t>
            </a:r>
            <a:endParaRPr sz="28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6" name="Google Shape;126;g32742edfc2c_0_0"/>
          <p:cNvSpPr/>
          <p:nvPr/>
        </p:nvSpPr>
        <p:spPr>
          <a:xfrm>
            <a:off x="3727275" y="3623100"/>
            <a:ext cx="2177136" cy="2207700"/>
          </a:xfrm>
          <a:prstGeom prst="ellipse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300"/>
            </a:pPr>
            <a:r>
              <a:rPr lang="en-US" sz="2800" dirty="0" err="1" smtClean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Literatur</a:t>
            </a:r>
            <a:endParaRPr sz="28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7" name="Google Shape;127;g32742edfc2c_0_0"/>
          <p:cNvSpPr/>
          <p:nvPr/>
        </p:nvSpPr>
        <p:spPr>
          <a:xfrm>
            <a:off x="4430100" y="6426100"/>
            <a:ext cx="2196900" cy="2207700"/>
          </a:xfrm>
          <a:prstGeom prst="ellipse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300"/>
            </a:pPr>
            <a:r>
              <a:rPr lang="en-US" sz="3300" dirty="0" err="1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Medienkunst</a:t>
            </a:r>
            <a:endParaRPr sz="31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8" name="Google Shape;128;g32742edfc2c_0_0"/>
          <p:cNvSpPr/>
          <p:nvPr/>
        </p:nvSpPr>
        <p:spPr>
          <a:xfrm>
            <a:off x="9825250" y="303775"/>
            <a:ext cx="2196900" cy="2207700"/>
          </a:xfrm>
          <a:prstGeom prst="ellipse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300"/>
            </a:pPr>
            <a:r>
              <a:rPr lang="en-US" sz="2400" dirty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Architektur</a:t>
            </a:r>
            <a:endParaRPr sz="24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9" name="Google Shape;129;g32742edfc2c_0_0"/>
          <p:cNvSpPr/>
          <p:nvPr/>
        </p:nvSpPr>
        <p:spPr>
          <a:xfrm>
            <a:off x="12153000" y="2430600"/>
            <a:ext cx="2484000" cy="24303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 algn="ctr">
              <a:buSzPts val="3300"/>
            </a:pPr>
            <a:r>
              <a:rPr lang="en-US" sz="2400" dirty="0" err="1" smtClean="0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Gebärden-sprache</a:t>
            </a:r>
            <a:endParaRPr sz="2400" b="0" i="0" u="none" strike="noStrike" cap="none" dirty="0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2742edfc2c_0_5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32742edfc2c_0_5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32742edfc2c_0_5"/>
          <p:cNvSpPr txBox="1"/>
          <p:nvPr/>
        </p:nvSpPr>
        <p:spPr>
          <a:xfrm>
            <a:off x="4229454" y="578241"/>
            <a:ext cx="9496500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Bildende</a:t>
            </a: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Kunst</a:t>
            </a:r>
            <a:endParaRPr sz="10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7" name="Google Shape;137;g32742edfc2c_0_5"/>
          <p:cNvSpPr txBox="1"/>
          <p:nvPr/>
        </p:nvSpPr>
        <p:spPr>
          <a:xfrm>
            <a:off x="2331150" y="3156500"/>
            <a:ext cx="4481700" cy="6210492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4000"/>
              <a:buFont typeface="Quicksand SemiBold"/>
              <a:buChar char="●"/>
            </a:pP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Gemälde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Bildhauerei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Zeichnung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Fotografie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Digitale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Kunst
Illustration
etc.</a:t>
            </a:r>
            <a:endParaRPr sz="4000" b="0" i="0" u="none" strike="noStrike" cap="none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38" name="Google Shape;138;g32742edfc2c_0_5"/>
          <p:cNvSpPr txBox="1"/>
          <p:nvPr/>
        </p:nvSpPr>
        <p:spPr>
          <a:xfrm>
            <a:off x="8199516" y="4596011"/>
            <a:ext cx="8690757" cy="1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werden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einige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Beispiele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gezeigt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auch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abhängig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vom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Land).</a:t>
            </a:r>
            <a:endParaRPr sz="3200" b="0" i="0" u="none" strike="noStrike" cap="none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39" name="Google Shape;139;g32742edfc2c_0_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50442" y="420726"/>
            <a:ext cx="2819075" cy="28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742edfc2c_0_36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2742edfc2c_0_36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2742edfc2c_0_36"/>
          <p:cNvSpPr txBox="1"/>
          <p:nvPr/>
        </p:nvSpPr>
        <p:spPr>
          <a:xfrm>
            <a:off x="4246764" y="310202"/>
            <a:ext cx="13665000" cy="1421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66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Darstellende</a:t>
            </a:r>
            <a:r>
              <a:rPr lang="en-US" sz="66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6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Kunst</a:t>
            </a:r>
            <a:r>
              <a:rPr lang="en-US" sz="66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-  </a:t>
            </a:r>
            <a:r>
              <a:rPr lang="en-US" sz="66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Literatur</a:t>
            </a:r>
            <a:endParaRPr sz="66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7" name="Google Shape;147;g32742edfc2c_0_36"/>
          <p:cNvSpPr txBox="1"/>
          <p:nvPr/>
        </p:nvSpPr>
        <p:spPr>
          <a:xfrm>
            <a:off x="1797714" y="2079853"/>
            <a:ext cx="4898100" cy="7244100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4000"/>
              <a:buFont typeface="Quicksand SemiBold"/>
              <a:buChar char="●"/>
            </a:pP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Theater
Performance
</a:t>
            </a:r>
            <a:r>
              <a:rPr lang="en-US" sz="28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Tanzen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Lieder
(</a:t>
            </a:r>
            <a:r>
              <a:rPr lang="en-US" sz="2800" dirty="0" err="1" smtClean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Visuelle</a:t>
            </a:r>
            <a:r>
              <a:rPr lang="en-US" sz="2800" dirty="0" smtClean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) 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Musik
ABC-</a:t>
            </a:r>
            <a:r>
              <a:rPr lang="en-US" sz="28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Geschichten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2800" dirty="0" err="1" smtClean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Zahlen-Geschichten</a:t>
            </a:r>
            <a:endParaRPr lang="en-US" sz="2800" dirty="0" smtClean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4000"/>
              <a:buFont typeface="Quicksand SemiBold"/>
              <a:buChar char="●"/>
            </a:pPr>
            <a:r>
              <a:rPr lang="en-US" sz="2800" dirty="0" err="1" smtClean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Kinderreim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28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Poesie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28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Witze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/Humor</a:t>
            </a:r>
            <a:endParaRPr sz="2800" b="0" i="0" u="none" strike="noStrike" cap="none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48" name="Google Shape;148;g32742edfc2c_0_36"/>
          <p:cNvSpPr txBox="1"/>
          <p:nvPr/>
        </p:nvSpPr>
        <p:spPr>
          <a:xfrm>
            <a:off x="12305498" y="4778526"/>
            <a:ext cx="5202900" cy="2960426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4000"/>
              <a:buFont typeface="Quicksand SemiBold"/>
              <a:buChar char="●"/>
            </a:pPr>
            <a:r>
              <a:rPr lang="en-US" sz="28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Belletristik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(Romane, </a:t>
            </a:r>
            <a:r>
              <a:rPr lang="en-US" sz="28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Kurzgeschichten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usw</a:t>
            </a:r>
            <a:r>
              <a:rPr lang="en-US" sz="28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.)
Comics
etc.</a:t>
            </a:r>
            <a:endParaRPr sz="2800" b="0" i="0" u="none" strike="noStrike" cap="none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49" name="Google Shape;149;g32742edfc2c_0_36"/>
          <p:cNvSpPr txBox="1"/>
          <p:nvPr/>
        </p:nvSpPr>
        <p:spPr>
          <a:xfrm>
            <a:off x="8389487" y="8075053"/>
            <a:ext cx="7784739" cy="1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werden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einige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Beispiele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gezeigt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auch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abhängig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vom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Land).</a:t>
            </a:r>
            <a:endParaRPr sz="3200" b="0" i="0" u="none" strike="noStrike" cap="none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50" name="Google Shape;150;g32742edfc2c_0_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5699" y="1956692"/>
            <a:ext cx="2467575" cy="24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32742edfc2c_0_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10610" y="4778526"/>
            <a:ext cx="2330575" cy="233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2742edfc2c_0_48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32742edfc2c_0_48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2742edfc2c_0_48"/>
          <p:cNvSpPr txBox="1"/>
          <p:nvPr/>
        </p:nvSpPr>
        <p:spPr>
          <a:xfrm>
            <a:off x="3843399" y="473675"/>
            <a:ext cx="12416100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Medienkunst</a:t>
            </a:r>
            <a:endParaRPr sz="10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9" name="Google Shape;159;g32742edfc2c_0_48"/>
          <p:cNvSpPr txBox="1"/>
          <p:nvPr/>
        </p:nvSpPr>
        <p:spPr>
          <a:xfrm>
            <a:off x="1476725" y="2997550"/>
            <a:ext cx="3442800" cy="4748724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4000"/>
              <a:buFont typeface="Quicksand SemiBold"/>
              <a:buChar char="●"/>
            </a:pP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Kino
</a:t>
            </a: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Fernsehen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Videokunst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Animation
</a:t>
            </a:r>
            <a:r>
              <a:rPr lang="en-US" sz="4000" dirty="0" smtClean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etc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</a:t>
            </a:r>
            <a:endParaRPr sz="4000" b="0" i="0" u="none" strike="noStrike" cap="none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60" name="Google Shape;160;g32742edfc2c_0_48"/>
          <p:cNvSpPr txBox="1"/>
          <p:nvPr/>
        </p:nvSpPr>
        <p:spPr>
          <a:xfrm>
            <a:off x="7542007" y="6058316"/>
            <a:ext cx="8172609" cy="1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werden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einige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Beispiele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gezeigt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auch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abhängig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vom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Land).</a:t>
            </a:r>
            <a:endParaRPr sz="3200" b="0" i="0" u="none" strike="noStrike" cap="none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61" name="Google Shape;161;g32742edfc2c_0_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77525" y="473675"/>
            <a:ext cx="3251651" cy="325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2742edfc2c_0_57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2742edfc2c_0_57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2742edfc2c_0_57"/>
          <p:cNvSpPr txBox="1"/>
          <p:nvPr/>
        </p:nvSpPr>
        <p:spPr>
          <a:xfrm>
            <a:off x="3843404" y="473679"/>
            <a:ext cx="9496500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Architektur</a:t>
            </a:r>
            <a:endParaRPr sz="10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9" name="Google Shape;169;g32742edfc2c_0_57"/>
          <p:cNvSpPr txBox="1"/>
          <p:nvPr/>
        </p:nvSpPr>
        <p:spPr>
          <a:xfrm>
            <a:off x="1717775" y="2838574"/>
            <a:ext cx="8654134" cy="2726203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4000"/>
              <a:buFont typeface="Quicksand SemiBold"/>
              <a:buChar char="●"/>
            </a:pP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Gebäudeplanung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4000" dirty="0" err="1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Planung</a:t>
            </a:r>
            <a:r>
              <a:rPr lang="en-US" sz="4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von Stadt- und </a:t>
            </a:r>
            <a:r>
              <a:rPr lang="en-US" sz="4000" dirty="0" err="1" smtClean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Landschaftsräumen</a:t>
            </a:r>
            <a:endParaRPr lang="en-US" sz="4000" dirty="0" smtClean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171" name="Google Shape;171;g32742edfc2c_0_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825525" y="1020300"/>
            <a:ext cx="3521949" cy="35219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1717775" y="6378158"/>
            <a:ext cx="8451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5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Deaf</a:t>
            </a:r>
            <a:r>
              <a:rPr lang="de-AT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Space Design  </a:t>
            </a:r>
            <a:endParaRPr lang="de-AT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g32742edfc2c_0_13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7" name="Google Shape;177;g32742edfc2c_0_135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g32742edfc2c_0_13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g32742edfc2c_0_135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2742edfc2c_0_135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2742edfc2c_0_135"/>
          <p:cNvSpPr txBox="1"/>
          <p:nvPr/>
        </p:nvSpPr>
        <p:spPr>
          <a:xfrm>
            <a:off x="3843404" y="473679"/>
            <a:ext cx="9496500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 smtClean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Deaf Art </a:t>
            </a:r>
            <a:endParaRPr sz="10000" b="0" i="0" u="none" strike="noStrike" cap="none" dirty="0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2" name="Google Shape;182;g32742edfc2c_0_135"/>
          <p:cNvSpPr txBox="1"/>
          <p:nvPr/>
        </p:nvSpPr>
        <p:spPr>
          <a:xfrm>
            <a:off x="3741625" y="2442375"/>
            <a:ext cx="13454700" cy="591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3600"/>
            </a:pPr>
            <a:endParaRPr lang="en-US" sz="3600" dirty="0" smtClean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lvl="0">
              <a:lnSpc>
                <a:spcPct val="115000"/>
              </a:lnSpc>
              <a:buSzPts val="3600"/>
            </a:pPr>
            <a:r>
              <a:rPr lang="en-US" sz="36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</a:t>
            </a:r>
            <a:r>
              <a:rPr lang="en-US" sz="36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20.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Jahrhundert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insbesondere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nach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den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Weltkriegen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begannen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Künstler</a:t>
            </a:r>
            <a:r>
              <a:rPr lang="en-US" sz="36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*</a:t>
            </a:r>
            <a:r>
              <a:rPr lang="en-US" sz="36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6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sich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36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Themen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</a:t>
            </a:r>
            <a:r>
              <a:rPr lang="en-US" sz="36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Gehörlosigkeit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den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alltäglichen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des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Gehörlosseins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Audismus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dem Kampf für Rechte und der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Bedeutung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befassen</a:t>
            </a:r>
            <a:r>
              <a:rPr lang="en-US" sz="36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</a:p>
          <a:p>
            <a:pPr lvl="0">
              <a:lnSpc>
                <a:spcPct val="115000"/>
              </a:lnSpc>
              <a:buSzPts val="3600"/>
            </a:pP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Dieser Trend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gewann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den 1960er Jahren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vor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allem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den USA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deutlich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 Dynamik.</a:t>
            </a:r>
            <a:endParaRPr sz="36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g350a9a3d250_0_2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8" name="Google Shape;188;g350a9a3d250_0_2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g350a9a3d250_0_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g350a9a3d250_0_2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50a9a3d250_0_2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50a9a3d250_0_26"/>
          <p:cNvSpPr txBox="1"/>
          <p:nvPr/>
        </p:nvSpPr>
        <p:spPr>
          <a:xfrm>
            <a:off x="3626750" y="1265175"/>
            <a:ext cx="77442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2800"/>
            </a:pPr>
            <a:r>
              <a:rPr lang="en-US" sz="5000" dirty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De' Via (Deaf View/Image Art) USA, 1989</a:t>
            </a:r>
            <a:endParaRPr sz="28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3" name="Google Shape;193;g350a9a3d250_0_26"/>
          <p:cNvSpPr txBox="1"/>
          <p:nvPr/>
        </p:nvSpPr>
        <p:spPr>
          <a:xfrm>
            <a:off x="8986787" y="6401330"/>
            <a:ext cx="46071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2800"/>
            </a:pPr>
            <a:r>
              <a:rPr lang="en-US" sz="5000" dirty="0" err="1" smtClean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Surdismus</a:t>
            </a:r>
            <a:r>
              <a:rPr lang="en-US" sz="5000" dirty="0" smtClean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000" dirty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
</a:t>
            </a:r>
            <a:r>
              <a:rPr lang="en-US" sz="5000" dirty="0" err="1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Frankreich</a:t>
            </a:r>
            <a:r>
              <a:rPr lang="en-US" sz="5000" dirty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, 2009</a:t>
            </a:r>
            <a:endParaRPr sz="25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4" name="Google Shape;194;g350a9a3d250_0_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47538" y="624483"/>
            <a:ext cx="4286174" cy="342896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50a9a3d250_0_26"/>
          <p:cNvSpPr txBox="1"/>
          <p:nvPr/>
        </p:nvSpPr>
        <p:spPr>
          <a:xfrm>
            <a:off x="11747675" y="4136125"/>
            <a:ext cx="42861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Logo “De’ Via Curriculum Development Team” </a:t>
            </a:r>
            <a:br>
              <a:rPr lang="en-US" sz="21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21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by </a:t>
            </a:r>
            <a:r>
              <a:rPr lang="en-US" sz="21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David Call</a:t>
            </a:r>
            <a:endParaRPr sz="2300" b="0" i="0" u="none" strike="noStrike" cap="none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6" name="Google Shape;196;g350a9a3d250_0_26" title="Sourdisme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5648" y="5075625"/>
            <a:ext cx="3815002" cy="3990625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g32742edfc2c_0_12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2" name="Google Shape;202;g32742edfc2c_0_12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g32742edfc2c_0_1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g32742edfc2c_0_120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2742edfc2c_0_12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2742edfc2c_0_120"/>
          <p:cNvSpPr txBox="1"/>
          <p:nvPr/>
        </p:nvSpPr>
        <p:spPr>
          <a:xfrm>
            <a:off x="3843399" y="473675"/>
            <a:ext cx="114852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6000" dirty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De' VIA (Deaf View/Image Art)</a:t>
            </a:r>
            <a:endParaRPr sz="6000" b="0" i="0" u="none" strike="noStrike" cap="none" dirty="0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7" name="Google Shape;207;g32742edfc2c_0_120"/>
          <p:cNvSpPr txBox="1"/>
          <p:nvPr/>
        </p:nvSpPr>
        <p:spPr>
          <a:xfrm>
            <a:off x="3266775" y="2157325"/>
            <a:ext cx="144459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200"/>
            </a:pP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De'VIA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Kunstbewegung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die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kultureller</a:t>
            </a:r>
            <a: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2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sprachlicher</a:t>
            </a:r>
            <a: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Perspektive</a:t>
            </a:r>
            <a: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untersucht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ausdrückt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2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</a:t>
            </a:r>
            <a: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wurde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einer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Gruppe von </a:t>
            </a:r>
            <a:r>
              <a:rPr lang="en-US" sz="32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Künstler</a:t>
            </a:r>
            <a: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*</a:t>
            </a:r>
            <a:r>
              <a:rPr lang="en-US" sz="32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2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kurz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vor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dem Deaf Way Festival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Jahr 1989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geboren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2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8" name="Google Shape;208;g32742edfc2c_0_120"/>
          <p:cNvSpPr txBox="1"/>
          <p:nvPr/>
        </p:nvSpPr>
        <p:spPr>
          <a:xfrm>
            <a:off x="3399392" y="4446492"/>
            <a:ext cx="11485200" cy="4904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400"/>
              </a:spcBef>
              <a:buSzPts val="3200"/>
            </a:pPr>
            <a:r>
              <a:rPr lang="en-US" sz="2400" b="1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vier </a:t>
            </a:r>
            <a:r>
              <a:rPr lang="en-US" sz="2400" b="1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Elemente</a:t>
            </a:r>
            <a:r>
              <a:rPr lang="en-US" sz="2400" b="1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2400" b="1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De'VIA</a:t>
            </a:r>
            <a:r>
              <a:rPr lang="en-US" sz="2400" b="1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400" b="1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	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	</a:t>
            </a:r>
            <a:r>
              <a:rPr lang="en-US" sz="24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Ausdruck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von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Bestätigung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Widerstand und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Befreiung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für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				</a:t>
            </a:r>
            <a:r>
              <a:rPr lang="en-US" sz="24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Taubblinde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
</a:t>
            </a:r>
            <a:r>
              <a:rPr lang="en-US" sz="2400" b="1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		Die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Perspektive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Taubblinden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ihr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Weg</a:t>
            </a:r>
            <a:b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	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	des 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Lebens in der Welt.
</a:t>
            </a:r>
            <a:r>
              <a:rPr lang="en-US" sz="2400" b="1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		</a:t>
            </a:r>
            <a:r>
              <a:rPr lang="en-US" sz="24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Bilder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Motive und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Symbole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die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			</a:t>
            </a:r>
            <a:r>
              <a:rPr lang="en-US" sz="24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repräsentieren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Visualisierung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).
</a:t>
            </a:r>
            <a:r>
              <a:rPr lang="en-US" sz="2400" b="1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		</a:t>
            </a:r>
            <a:r>
              <a:rPr lang="en-US" sz="24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Kunst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Aktivismus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Ästhetik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authentischer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Ausdruck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			</a:t>
            </a:r>
            <a:r>
              <a:rPr lang="en-US" sz="24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</a:t>
            </a:r>
            <a:r>
              <a:rPr lang="en-US" sz="24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von </a:t>
            </a:r>
            <a:r>
              <a:rPr lang="en-US" sz="24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4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24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g350a9a3d250_0_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14" name="Google Shape;214;g350a9a3d250_0_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g350a9a3d250_0_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g350a9a3d250_0_1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50a9a3d250_0_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50a9a3d250_0_1"/>
          <p:cNvSpPr txBox="1"/>
          <p:nvPr/>
        </p:nvSpPr>
        <p:spPr>
          <a:xfrm>
            <a:off x="3843404" y="473679"/>
            <a:ext cx="94965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8000" dirty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De' VIA - </a:t>
            </a:r>
            <a:r>
              <a:rPr lang="en-US" sz="8000" dirty="0" err="1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Gründe</a:t>
            </a:r>
            <a:endParaRPr sz="8000" b="0" i="0" u="none" strike="noStrike" cap="none" dirty="0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9" name="Google Shape;219;g350a9a3d250_0_1"/>
          <p:cNvSpPr txBox="1"/>
          <p:nvPr/>
        </p:nvSpPr>
        <p:spPr>
          <a:xfrm>
            <a:off x="3854715" y="2813725"/>
            <a:ext cx="14205000" cy="6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>
              <a:lnSpc>
                <a:spcPct val="115000"/>
              </a:lnSpc>
              <a:buClr>
                <a:schemeClr val="dk1"/>
              </a:buClr>
              <a:buSzPts val="3200"/>
              <a:buFont typeface="Quicksand Medium"/>
              <a:buChar char="●"/>
            </a:pP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Hände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Augen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Münder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Ohren
Kinder
Tiere (Hunde,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Vögel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Schmetterlinge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Motten,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Fische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Pferde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Elefanten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
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Natur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Bäume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Blumen,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insbesondere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Sonnenblumen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Löwenzahn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Wellen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oder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Berge)
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Türen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als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Portale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oder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Hindernisse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Musikalische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Referenz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für ASL (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Partituren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Noten,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Instrumente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
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Masken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Marionetten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Puppen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Roboter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Straßenbeschilderung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Spiegel,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Glühbirne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Glocke, Handschuh,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blaues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Klebeband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Brücke, Hammer, CI,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Palisaden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Kreuz,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Schlüssel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
Ketten,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Gürtel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Gefängnis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Seil,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Stacheldraht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Haken
Viele </a:t>
            </a:r>
            <a:r>
              <a:rPr lang="en-US" sz="2800" dirty="0" err="1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mehr</a:t>
            </a:r>
            <a:r>
              <a:rPr lang="en-US" sz="28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...</a:t>
            </a:r>
            <a:endParaRPr sz="28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0" name="Google Shape;220;g350a9a3d250_0_1"/>
          <p:cNvSpPr txBox="1"/>
          <p:nvPr/>
        </p:nvSpPr>
        <p:spPr>
          <a:xfrm>
            <a:off x="3434550" y="9648925"/>
            <a:ext cx="435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5"/>
              </a:rPr>
              <a:t>https://deviacurr.wordpress.com/devia-motifs/</a:t>
            </a:r>
            <a:r>
              <a:rPr lang="en-US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g32742edfc2c_0_15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6" name="Google Shape;226;g32742edfc2c_0_15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g32742edfc2c_0_15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8" name="Google Shape;228;g32742edfc2c_0_15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2742edfc2c_0_156"/>
          <p:cNvSpPr/>
          <p:nvPr/>
        </p:nvSpPr>
        <p:spPr>
          <a:xfrm>
            <a:off x="228600" y="9523428"/>
            <a:ext cx="2482101" cy="553302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2742edfc2c_0_156"/>
          <p:cNvSpPr txBox="1"/>
          <p:nvPr/>
        </p:nvSpPr>
        <p:spPr>
          <a:xfrm>
            <a:off x="3843404" y="473679"/>
            <a:ext cx="9496500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De' VIA</a:t>
            </a:r>
            <a:endParaRPr sz="10000" b="0" i="0" u="none" strike="noStrike" cap="none" dirty="0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1" name="Google Shape;231;g32742edfc2c_0_156"/>
          <p:cNvSpPr txBox="1"/>
          <p:nvPr/>
        </p:nvSpPr>
        <p:spPr>
          <a:xfrm>
            <a:off x="4572000" y="8214352"/>
            <a:ext cx="3848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2600"/>
            </a:pPr>
            <a:r>
              <a:rPr lang="en-US" sz="20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Glockenschule</a:t>
            </a:r>
            <a:r>
              <a:rPr lang="en-US" sz="20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1944,</a:t>
            </a:r>
            <a:br>
              <a:rPr lang="en-US" sz="20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20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Betty G. Miller (1972)</a:t>
            </a:r>
            <a:endParaRPr sz="2000" b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2" name="Google Shape;232;g32742edfc2c_0_156"/>
          <p:cNvSpPr txBox="1"/>
          <p:nvPr/>
        </p:nvSpPr>
        <p:spPr>
          <a:xfrm>
            <a:off x="12122583" y="356778"/>
            <a:ext cx="4927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2600"/>
            </a:pPr>
            <a:r>
              <a:rPr lang="en-US" sz="2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Von Menschen </a:t>
            </a:r>
            <a:r>
              <a:rPr lang="en-US" sz="2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gemachtes</a:t>
            </a:r>
            <a:r>
              <a:rPr lang="en-US" sz="2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</a:t>
            </a:r>
            <a:r>
              <a:rPr lang="en-US" sz="2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Nancy Rourke (2012</a:t>
            </a:r>
            <a:r>
              <a:rPr lang="en-US" sz="2600" i="1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</a:t>
            </a:r>
            <a:endParaRPr sz="26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33" name="Google Shape;233;g32742edfc2c_0_1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95212" y="1459750"/>
            <a:ext cx="5224375" cy="66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2742edfc2c_0_156"/>
          <p:cNvPicPr preferRelativeResize="0"/>
          <p:nvPr/>
        </p:nvPicPr>
        <p:blipFill rotWithShape="1">
          <a:blip r:embed="rId6">
            <a:alphaModFix/>
          </a:blip>
          <a:srcRect l="7931" t="8022" r="7779" b="10363"/>
          <a:stretch/>
        </p:blipFill>
        <p:spPr>
          <a:xfrm>
            <a:off x="3843400" y="2219650"/>
            <a:ext cx="5679899" cy="5847713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32742edfc2c_0_156"/>
          <p:cNvSpPr txBox="1"/>
          <p:nvPr/>
        </p:nvSpPr>
        <p:spPr>
          <a:xfrm>
            <a:off x="3843400" y="9121825"/>
            <a:ext cx="5679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0" i="0" u="sng" strike="noStrike" cap="none" dirty="0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https://deaf-art.org/deaf-art/devia-posters/</a:t>
            </a:r>
            <a:r>
              <a:rPr lang="en-US" sz="2000" b="0" i="0" u="none" strike="noStrike" cap="none" dirty="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2000" b="0" i="0" u="none" strike="noStrike" cap="none" dirty="0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6" name="Google Shape;236;g32742edfc2c_0_156"/>
          <p:cNvSpPr txBox="1"/>
          <p:nvPr/>
        </p:nvSpPr>
        <p:spPr>
          <a:xfrm>
            <a:off x="11593000" y="8369925"/>
            <a:ext cx="60288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2000"/>
            </a:pPr>
            <a:r>
              <a:rPr lang="en-US" sz="20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Arbeit von Nancy Rourke verstehen: https://</a:t>
            </a:r>
            <a:r>
              <a:rPr lang="en-US" sz="20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www.youtube.com</a:t>
            </a:r>
            <a:r>
              <a:rPr lang="en-US" sz="20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/</a:t>
            </a:r>
            <a:r>
              <a:rPr lang="en-US" sz="20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watch?v</a:t>
            </a:r>
            <a:r>
              <a:rPr lang="en-US" sz="20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=9RmaBaQHgiw</a:t>
            </a:r>
            <a:r>
              <a:rPr lang="en-US" sz="2000" u="sng" dirty="0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2000" u="sng" dirty="0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2000" u="sng" dirty="0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Interviews: https://</a:t>
            </a:r>
            <a:r>
              <a:rPr lang="en-US" sz="2000" u="sng" dirty="0" err="1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youtu.be</a:t>
            </a:r>
            <a:r>
              <a:rPr lang="en-US" sz="2000" u="sng" dirty="0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/6Og4BMcp3WA
      https://</a:t>
            </a:r>
            <a:r>
              <a:rPr lang="en-US" sz="2000" u="sng" dirty="0" err="1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youtu.be</a:t>
            </a:r>
            <a:r>
              <a:rPr lang="en-US" sz="2000" u="sng" dirty="0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/tA807S8730o</a:t>
            </a:r>
            <a:endParaRPr sz="2000" b="0" i="0" u="none" strike="noStrike" cap="none" dirty="0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7" name="Google Shape;237;g32742edfc2c_0_156"/>
          <p:cNvSpPr txBox="1"/>
          <p:nvPr/>
        </p:nvSpPr>
        <p:spPr>
          <a:xfrm>
            <a:off x="754109" y="5299020"/>
            <a:ext cx="2167800" cy="47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Beispiele</a:t>
            </a:r>
            <a:endParaRPr sz="2200" b="0" i="0" u="none" strike="noStrike" cap="none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8" name="Google Shape;238;g32742edfc2c_0_156"/>
          <p:cNvSpPr txBox="1"/>
          <p:nvPr/>
        </p:nvSpPr>
        <p:spPr>
          <a:xfrm>
            <a:off x="3284156" y="9614425"/>
            <a:ext cx="97272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1800" b="1" dirty="0" err="1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Weitere</a:t>
            </a:r>
            <a:r>
              <a:rPr lang="en-US" sz="1800" b="1" dirty="0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Kunstwerke</a:t>
            </a:r>
            <a:r>
              <a:rPr lang="en-US" sz="1800" b="1" dirty="0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unter</a:t>
            </a:r>
            <a:r>
              <a:rPr lang="en-US" sz="1800" b="1" dirty="0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: https:/7deaf-art.org/artists</a:t>
            </a:r>
            <a:r>
              <a:rPr lang="en-US" sz="1800" b="1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/</a:t>
            </a:r>
            <a:endParaRPr sz="1800" b="1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g32742edfc2c_0_17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4" name="Google Shape;244;g32742edfc2c_0_175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g32742edfc2c_0_17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g32742edfc2c_0_175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2742edfc2c_0_175"/>
          <p:cNvSpPr/>
          <p:nvPr/>
        </p:nvSpPr>
        <p:spPr>
          <a:xfrm>
            <a:off x="228600" y="9523428"/>
            <a:ext cx="2482101" cy="553302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2742edfc2c_0_175"/>
          <p:cNvSpPr txBox="1"/>
          <p:nvPr/>
        </p:nvSpPr>
        <p:spPr>
          <a:xfrm>
            <a:off x="3843400" y="136124"/>
            <a:ext cx="9496500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 err="1" smtClean="0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Surdism</a:t>
            </a:r>
            <a:endParaRPr sz="10000" b="0" i="0" u="none" strike="noStrike" cap="none" dirty="0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9" name="Google Shape;249;g32742edfc2c_0_175"/>
          <p:cNvSpPr txBox="1"/>
          <p:nvPr/>
        </p:nvSpPr>
        <p:spPr>
          <a:xfrm>
            <a:off x="3843400" y="2099150"/>
            <a:ext cx="7601700" cy="412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200"/>
            </a:pP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Das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Surdism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-Manifest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wurde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2009 von dem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französischen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taubblinden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Künstler und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Aktivisten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b="1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Arnaud Balard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anlässlich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des 20-jährigen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Jubiläums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De'VIA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ins Leben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gerufen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obwohl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Arnaud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keine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Kenntnisse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oder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Erfahrungen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Deaf View/Image Art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De'VIA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hatte</a:t>
            </a:r>
            <a:r>
              <a:rPr lang="en-US" sz="32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2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0" name="Google Shape;250;g32742edfc2c_0_175"/>
          <p:cNvSpPr txBox="1"/>
          <p:nvPr/>
        </p:nvSpPr>
        <p:spPr>
          <a:xfrm>
            <a:off x="3843400" y="6383325"/>
            <a:ext cx="138129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Das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Surdism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-Manifest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ähnliche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Richtung</a:t>
            </a:r>
            <a:r>
              <a:rPr lang="en-US" sz="28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der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bildenden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Kunst, die für die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einzigartig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sich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auch</a:t>
            </a:r>
            <a:r>
              <a:rPr lang="en-US" sz="28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auf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andere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Genres des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kulturellen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Ausdrucks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ausdehnt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z.B</a:t>
            </a:r>
            <a:r>
              <a:rPr lang="en-US" sz="28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Film, Theater,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Literatur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</a:t>
            </a:r>
            <a:r>
              <a:rPr lang="en-US" sz="2800" dirty="0" err="1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gebärdet</a:t>
            </a:r>
            <a:r>
              <a:rPr lang="en-US" sz="2800" dirty="0" smtClean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schriftlich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).  Es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enthält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auch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Begriffe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Konzepte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Audismus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Taubheit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fordert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aktivistische</a:t>
            </a:r>
            <a:r>
              <a:rPr lang="en-US" sz="2800" b="1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b="1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Komponente</a:t>
            </a:r>
            <a:r>
              <a:rPr lang="en-US" sz="2800" b="1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Kunstschaffen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zum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Thema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(z. B. </a:t>
            </a:r>
            <a:r>
              <a:rPr lang="en-US" sz="28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ARTivismus</a:t>
            </a:r>
            <a:r>
              <a:rPr lang="en-US" sz="28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).</a:t>
            </a:r>
            <a:endParaRPr sz="2800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51" name="Google Shape;251;g32742edfc2c_0_175" title="arnaud-flag-e1596490355570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77349" y="627600"/>
            <a:ext cx="5899500" cy="455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2742edfc2c_0_175"/>
          <p:cNvSpPr txBox="1"/>
          <p:nvPr/>
        </p:nvSpPr>
        <p:spPr>
          <a:xfrm>
            <a:off x="11445100" y="5178650"/>
            <a:ext cx="6544800" cy="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Arnaud </a:t>
            </a:r>
            <a:r>
              <a:rPr lang="en-US" sz="2000" dirty="0" err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Balard</a:t>
            </a:r>
            <a:r>
              <a:rPr lang="en-US" sz="20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in </a:t>
            </a:r>
            <a:r>
              <a:rPr lang="en-US" sz="1500" u="sng" dirty="0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6"/>
              </a:rPr>
              <a:t>https://deaf-art.org/profiles/arnaud-balard/#</a:t>
            </a:r>
            <a:r>
              <a:rPr lang="en-US" sz="1500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1500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g350a9a3d250_0_4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8" name="Google Shape;258;g350a9a3d250_0_4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g350a9a3d250_0_4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g350a9a3d250_0_41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50a9a3d250_0_41"/>
          <p:cNvSpPr/>
          <p:nvPr/>
        </p:nvSpPr>
        <p:spPr>
          <a:xfrm>
            <a:off x="228600" y="9523428"/>
            <a:ext cx="2482101" cy="553302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g350a9a3d250_0_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5957" y="870726"/>
            <a:ext cx="8393900" cy="313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350a9a3d250_0_41"/>
          <p:cNvSpPr txBox="1"/>
          <p:nvPr/>
        </p:nvSpPr>
        <p:spPr>
          <a:xfrm>
            <a:off x="12344950" y="4528625"/>
            <a:ext cx="4927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sng" strike="noStrike" cap="none">
                <a:solidFill>
                  <a:srgbClr val="02BDC7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https://surdistsunited.com/</a:t>
            </a:r>
            <a:r>
              <a:rPr lang="en-US" sz="2600" b="0" i="0" u="none" strike="noStrike" cap="non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2600" b="0" i="0" u="none" strike="noStrike" cap="non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4" name="Google Shape;264;g350a9a3d250_0_41"/>
          <p:cNvSpPr txBox="1"/>
          <p:nvPr/>
        </p:nvSpPr>
        <p:spPr>
          <a:xfrm>
            <a:off x="3736150" y="5770550"/>
            <a:ext cx="135366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buSzPts val="2800"/>
            </a:pP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gemeinnütziges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Kollektiv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bildenden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Künstler*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Filmemacher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*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Dichter*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Geschichtenerzähler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*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Schriftsteller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*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Performer*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innen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sich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dafür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einsetzen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Kunst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über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die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soziale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Gerechtigkeit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durch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ARTivism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schaffen</a:t>
            </a:r>
            <a:r>
              <a:rPr lang="en-US" sz="3600" dirty="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600" b="0" i="0" u="none" strike="noStrike" cap="none" dirty="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g32742edfc2c_0_21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0" name="Google Shape;270;g32742edfc2c_0_21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g32742edfc2c_0_21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2" name="Google Shape;272;g32742edfc2c_0_214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2742edfc2c_0_21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2742edfc2c_0_214"/>
          <p:cNvSpPr txBox="1"/>
          <p:nvPr/>
        </p:nvSpPr>
        <p:spPr>
          <a:xfrm>
            <a:off x="3515099" y="1158125"/>
            <a:ext cx="13753997" cy="430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 </a:t>
            </a:r>
            <a:endParaRPr lang="en-US" sz="10000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  <a:buSzPts val="10000"/>
            </a:pP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"</a:t>
            </a:r>
            <a:r>
              <a:rPr lang="en-US" sz="10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</a:t>
            </a: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Artisten</a:t>
            </a: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"”</a:t>
            </a:r>
            <a:endParaRPr sz="10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5" name="Google Shape;275;g32742edfc2c_0_214"/>
          <p:cNvSpPr txBox="1"/>
          <p:nvPr/>
        </p:nvSpPr>
        <p:spPr>
          <a:xfrm>
            <a:off x="377149" y="1953375"/>
            <a:ext cx="21678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en-US" sz="32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Aktivität</a:t>
            </a:r>
            <a:r>
              <a:rPr lang="en-US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 in der Gruppe</a:t>
            </a:r>
            <a:endParaRPr sz="3200" b="0" i="0" u="none" strike="noStrike" cap="none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6" name="Google Shape;276;g32742edfc2c_0_214"/>
          <p:cNvSpPr txBox="1"/>
          <p:nvPr/>
        </p:nvSpPr>
        <p:spPr>
          <a:xfrm>
            <a:off x="3805550" y="7391025"/>
            <a:ext cx="11467800" cy="1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600"/>
            </a:pP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Diskussion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abschließende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Überlegungen</a:t>
            </a:r>
            <a:endParaRPr sz="3600" b="0" i="0" u="none" strike="noStrike" cap="none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g35780a33a39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2" name="Google Shape;282;g35780a33a39_0_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g35780a33a39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g35780a33a39_0_6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5780a33a39_0_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5780a33a39_0_6"/>
          <p:cNvSpPr txBox="1"/>
          <p:nvPr/>
        </p:nvSpPr>
        <p:spPr>
          <a:xfrm>
            <a:off x="3854857" y="834661"/>
            <a:ext cx="12075300" cy="861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Bringe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deine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</a:p>
          <a:p>
            <a:pPr lvl="0">
              <a:lnSpc>
                <a:spcPct val="140000"/>
              </a:lnSpc>
              <a:buSzPts val="10000"/>
            </a:pP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Erfahrung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0000" dirty="0" err="1" smtClean="0">
                <a:solidFill>
                  <a:schemeClr val="tx1"/>
                </a:solidFill>
                <a:latin typeface="Anton"/>
                <a:ea typeface="Anton"/>
                <a:cs typeface="Anton"/>
                <a:sym typeface="Anton"/>
              </a:rPr>
              <a:t>gehörlos</a:t>
            </a:r>
            <a:r>
              <a:rPr lang="en-US" sz="10000" dirty="0" smtClean="0">
                <a:solidFill>
                  <a:schemeClr val="tx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0000" dirty="0" err="1" smtClean="0">
                <a:solidFill>
                  <a:schemeClr val="tx1"/>
                </a:solidFill>
                <a:latin typeface="Anton"/>
                <a:ea typeface="Anton"/>
                <a:cs typeface="Anton"/>
                <a:sym typeface="Anton"/>
              </a:rPr>
              <a:t>zu</a:t>
            </a:r>
            <a:r>
              <a:rPr lang="en-US" sz="10000" dirty="0" smtClean="0">
                <a:solidFill>
                  <a:schemeClr val="tx1"/>
                </a:solidFill>
                <a:latin typeface="Anton"/>
                <a:ea typeface="Anton"/>
                <a:cs typeface="Anton"/>
                <a:sym typeface="Anton"/>
              </a:rPr>
              <a:t> sein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0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durch</a:t>
            </a: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Kunst </a:t>
            </a:r>
            <a:r>
              <a:rPr lang="en-US" sz="10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zum</a:t>
            </a: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0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Ausdruck</a:t>
            </a:r>
            <a:endParaRPr sz="10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7" name="Google Shape;287;g35780a33a39_0_6"/>
          <p:cNvSpPr txBox="1"/>
          <p:nvPr/>
        </p:nvSpPr>
        <p:spPr>
          <a:xfrm>
            <a:off x="377149" y="1953375"/>
            <a:ext cx="2167800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en-US" sz="32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Zusätzliche</a:t>
            </a:r>
            <a:r>
              <a:rPr lang="en-US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2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individuelle</a:t>
            </a:r>
            <a:r>
              <a:rPr lang="en-US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2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Aktivität</a:t>
            </a:r>
            <a:endParaRPr sz="3200" b="0" i="0" u="none" strike="noStrike" cap="none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g32742edfc2c_0_8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93" name="Google Shape;293;g32742edfc2c_0_8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g32742edfc2c_0_8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g32742edfc2c_0_86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2742edfc2c_0_8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2742edfc2c_0_86"/>
          <p:cNvSpPr txBox="1"/>
          <p:nvPr/>
        </p:nvSpPr>
        <p:spPr>
          <a:xfrm>
            <a:off x="3630780" y="424142"/>
            <a:ext cx="11257800" cy="861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10000"/>
            </a:pP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Wähle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eine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*n </a:t>
            </a: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*n </a:t>
            </a: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Künstler</a:t>
            </a:r>
            <a:r>
              <a:rPr lang="en-US" sz="10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*in </a:t>
            </a: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und </a:t>
            </a:r>
            <a:r>
              <a:rPr lang="en-US" sz="10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recherchiere</a:t>
            </a:r>
            <a:r>
              <a:rPr lang="en-US" sz="10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.</a:t>
            </a:r>
            <a:endParaRPr sz="10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8" name="Google Shape;298;g32742edfc2c_0_86"/>
          <p:cNvSpPr txBox="1"/>
          <p:nvPr/>
        </p:nvSpPr>
        <p:spPr>
          <a:xfrm>
            <a:off x="377149" y="1953375"/>
            <a:ext cx="2167800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en-US" sz="32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Zusätzliche</a:t>
            </a:r>
            <a:r>
              <a:rPr lang="en-US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2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Gruppenaktivität</a:t>
            </a:r>
            <a:endParaRPr sz="3200" b="0" i="0" u="none" strike="noStrike" cap="none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9" name="Google Shape;299;g32742edfc2c_0_86"/>
          <p:cNvSpPr txBox="1"/>
          <p:nvPr/>
        </p:nvSpPr>
        <p:spPr>
          <a:xfrm>
            <a:off x="3630393" y="8902780"/>
            <a:ext cx="97272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Du </a:t>
            </a:r>
            <a:r>
              <a:rPr lang="en-US" sz="24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kannst</a:t>
            </a:r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z.B</a:t>
            </a:r>
            <a:r>
              <a:rPr lang="en-US" sz="24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Künstler</a:t>
            </a:r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*</a:t>
            </a:r>
            <a:r>
              <a:rPr lang="en-US" sz="24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innen</a:t>
            </a:r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von </a:t>
            </a:r>
            <a:r>
              <a:rPr lang="en-US" sz="24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dieser</a:t>
            </a:r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Plattform</a:t>
            </a:r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auswählen</a:t>
            </a:r>
            <a:r>
              <a:rPr lang="en-US" sz="240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https</a:t>
            </a:r>
            <a:r>
              <a:rPr lang="en-US" sz="24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://deaf-art.org/artists/</a:t>
            </a:r>
            <a:endParaRPr sz="24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780a33a39_0_16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780a33a39_0_16"/>
          <p:cNvSpPr/>
          <p:nvPr/>
        </p:nvSpPr>
        <p:spPr>
          <a:xfrm>
            <a:off x="14712066" y="9365888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5780a33a39_0_16"/>
          <p:cNvSpPr txBox="1"/>
          <p:nvPr/>
        </p:nvSpPr>
        <p:spPr>
          <a:xfrm>
            <a:off x="4286295" y="443999"/>
            <a:ext cx="49956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Referenzen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5780a33a39_0_16"/>
          <p:cNvSpPr txBox="1"/>
          <p:nvPr/>
        </p:nvSpPr>
        <p:spPr>
          <a:xfrm>
            <a:off x="1550850" y="3251750"/>
            <a:ext cx="15969600" cy="6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Art by </a:t>
            </a:r>
            <a:r>
              <a:rPr lang="en-US" sz="2500">
                <a:solidFill>
                  <a:schemeClr val="lt1"/>
                </a:solidFill>
                <a:uFill>
                  <a:noFill/>
                </a:u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Rochester Institute of Technology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</a:t>
            </a:r>
            <a:r>
              <a:rPr lang="en-US" sz="2500">
                <a:solidFill>
                  <a:schemeClr val="lt1"/>
                </a:solidFill>
                <a:uFill>
                  <a:noFill/>
                </a:uFill>
                <a:latin typeface="Quicksand Medium"/>
                <a:ea typeface="Quicksand Medium"/>
                <a:cs typeface="Quicksand Medium"/>
                <a:sym typeface="Quicksand Mediu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https://deaf-art.org/</a:t>
            </a:r>
            <a:endParaRPr sz="2500" u="sng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De’VIA Curriculum,</a:t>
            </a:r>
            <a:r>
              <a:rPr lang="en-US" sz="2500">
                <a:solidFill>
                  <a:schemeClr val="lt1"/>
                </a:solidFill>
                <a:uFill>
                  <a:noFill/>
                </a:uFill>
                <a:latin typeface="Quicksand Medium"/>
                <a:ea typeface="Quicksand Medium"/>
                <a:cs typeface="Quicksand Medium"/>
                <a:sym typeface="Quicksand Medium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https://deviacurr.wordpress.com/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2500" u="sng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Durr P. (2006), </a:t>
            </a:r>
            <a:r>
              <a:rPr lang="en-US" sz="25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De'VIA: Investigating deaf visual art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RIT Scholar Works,  Rochester Institute of Technology.</a:t>
            </a:r>
            <a:r>
              <a:rPr lang="en-US" sz="2500">
                <a:solidFill>
                  <a:schemeClr val="lt1"/>
                </a:solidFill>
                <a:uFill>
                  <a:noFill/>
                </a:uFill>
                <a:latin typeface="Quicksand Medium"/>
                <a:ea typeface="Quicksand Medium"/>
                <a:cs typeface="Quicksand Medium"/>
                <a:sym typeface="Quicksand Medium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In 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https://scholarworks.rit.edu/cgi/viewcontent.cgi?referer=&amp;httpsredir=1&amp;article=1424&amp;context=article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Folchi, A. and Rossetti, R. (2007). </a:t>
            </a:r>
            <a:r>
              <a:rPr lang="en-US" sz="25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colore del silenzio. Dizionario biografico internazionale degli artisti sordi.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Electa.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lang="en-US" sz="25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 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http://www.introductiontodeafculture.com/intro-to-deaf-culture.html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Leighty R. (2020),</a:t>
            </a:r>
            <a:r>
              <a:rPr lang="en-US" sz="25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“</a:t>
            </a:r>
            <a:r>
              <a:rPr lang="en-US" sz="2500" i="1">
                <a:solidFill>
                  <a:schemeClr val="lt1"/>
                </a:solidFill>
                <a:uFill>
                  <a:noFill/>
                </a:uFill>
                <a:latin typeface="Quicksand Medium"/>
                <a:ea typeface="Quicksand Medium"/>
                <a:cs typeface="Quicksand Medium"/>
                <a:sym typeface="Quicksand Medium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Surdism - What’s That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?” on </a:t>
            </a:r>
            <a:r>
              <a:rPr lang="en-US" sz="25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Artists 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https://deafartists.wordpress.com/2020/02/04/surdism-whats-that/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2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Rit Libraries, </a:t>
            </a:r>
            <a:r>
              <a:rPr lang="en-US" sz="25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Artists and De'VIA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in</a:t>
            </a:r>
            <a:r>
              <a:rPr lang="en-US" sz="2500">
                <a:solidFill>
                  <a:schemeClr val="lt1"/>
                </a:solidFill>
                <a:uFill>
                  <a:noFill/>
                </a:uFill>
                <a:latin typeface="Quicksand Medium"/>
                <a:ea typeface="Quicksand Medium"/>
                <a:cs typeface="Quicksand Medium"/>
                <a:sym typeface="Quicksand Medium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https://infoguides.rit.edu/deafart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25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Surdists United,</a:t>
            </a:r>
            <a:r>
              <a:rPr lang="en-US" sz="2500">
                <a:solidFill>
                  <a:schemeClr val="lt1"/>
                </a:solidFill>
                <a:uFill>
                  <a:noFill/>
                </a:u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https://surdistsunited.com/</a:t>
            </a:r>
            <a:r>
              <a:rPr lang="en-US" sz="25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49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7" name="Google Shape;31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18" name="Google Shape;318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"/>
          <p:cNvSpPr txBox="1"/>
          <p:nvPr/>
        </p:nvSpPr>
        <p:spPr>
          <a:xfrm>
            <a:off x="2157052" y="1867850"/>
            <a:ext cx="37926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sng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 sz="1400" b="0" i="0" u="none" strike="noStrike" cap="non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7" name="Google Shape;32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sz="1400" b="0" i="0" u="none" strike="noStrike" cap="non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8" name="Google Shape;328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sz="1400" b="0" i="0" u="none" strike="noStrike" cap="non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965</Words>
  <Application>Microsoft Office PowerPoint</Application>
  <PresentationFormat>Benutzerdefiniert</PresentationFormat>
  <Paragraphs>83</Paragraphs>
  <Slides>20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Anton</vt:lpstr>
      <vt:lpstr>Arial Black</vt:lpstr>
      <vt:lpstr>Arial</vt:lpstr>
      <vt:lpstr>Quicksand</vt:lpstr>
      <vt:lpstr>Calibri</vt:lpstr>
      <vt:lpstr>Quicksand Medium</vt:lpstr>
      <vt:lpstr>Quicksand SemiBold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cp:lastModifiedBy>Verona Buchmüller</cp:lastModifiedBy>
  <cp:revision>8</cp:revision>
  <dcterms:created xsi:type="dcterms:W3CDTF">2006-08-16T00:00:00Z</dcterms:created>
  <dcterms:modified xsi:type="dcterms:W3CDTF">2025-09-26T10:40:01Z</dcterms:modified>
</cp:coreProperties>
</file>