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7104063" cy="10234613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Montserrat" panose="00000500000000000000" pitchFamily="2" charset="0"/>
      <p:regular r:id="rId20"/>
      <p:bold r:id="rId21"/>
      <p:italic r:id="rId22"/>
      <p:boldItalic r:id="rId23"/>
    </p:embeddedFont>
    <p:embeddedFont>
      <p:font typeface="Quicksand SemiBold" panose="020B0604020202020204" charset="0"/>
      <p:regular r:id="rId24"/>
      <p:bold r:id="rId25"/>
    </p:embeddedFont>
    <p:embeddedFont>
      <p:font typeface="Anton" panose="020B0604020202020204" charset="0"/>
      <p:regular r:id="rId26"/>
    </p:embeddedFont>
    <p:embeddedFont>
      <p:font typeface="Quicksand Medium" panose="020B0604020202020204" charset="0"/>
      <p:regular r:id="rId27"/>
      <p:bold r:id="rId28"/>
    </p:embeddedFont>
    <p:embeddedFont>
      <p:font typeface="Roboto" panose="02000000000000000000" pitchFamily="2" charset="0"/>
      <p:regular r:id="rId29"/>
      <p:bold r:id="rId30"/>
      <p:italic r:id="rId31"/>
      <p:boldItalic r:id="rId32"/>
    </p:embeddedFont>
    <p:embeddedFont>
      <p:font typeface="Quicksand" panose="020B0604020202020204" charset="0"/>
      <p:regular r:id="rId33"/>
      <p:bold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6" roundtripDataSignature="AMtx7mh1kGjl3a9j61a3lpnT561yzLTEE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6"/>
    <p:restoredTop sz="94658"/>
  </p:normalViewPr>
  <p:slideViewPr>
    <p:cSldViewPr snapToGrid="0">
      <p:cViewPr varScale="1">
        <p:scale>
          <a:sx n="73" d="100"/>
          <a:sy n="73" d="100"/>
        </p:scale>
        <p:origin x="53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2567902cf3_0_0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05" name="Google Shape;105;g32567902cf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04b7106fd6_0_7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24" name="Google Shape;124;g304b7106fd6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25bd59bfda_0_4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37" name="Google Shape;137;g325bd59bfda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04b7106fd6_0_0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47" name="Google Shape;147;g304b7106fd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4267876ad7_0_0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lnSpc>
                <a:spcPct val="115000"/>
              </a:lnSpc>
              <a:spcBef>
                <a:spcPts val="1300"/>
              </a:spcBef>
              <a:spcAft>
                <a:spcPts val="130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These organizations ensure that the varied experiences and perspectives of all members of the Deaf community are represented.</a:t>
            </a:r>
            <a:endParaRPr/>
          </a:p>
        </p:txBody>
      </p:sp>
      <p:sp>
        <p:nvSpPr>
          <p:cNvPr id="156" name="Google Shape;156;g34267876ad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4267876ad7_0_11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165" name="Google Shape;165;g34267876ad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2567902cf3_0_6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r>
              <a:rPr lang="en-US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who make up the organisations? Hearing or deaf? What different? How look Deaf leadership like, different from hearing leadership?</a:t>
            </a:r>
            <a:endParaRPr/>
          </a:p>
        </p:txBody>
      </p:sp>
      <p:sp>
        <p:nvSpPr>
          <p:cNvPr id="179" name="Google Shape;179;g32567902cf3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2567902cf3_0_20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r>
              <a:rPr lang="en-US" dirty="0"/>
              <a:t>For advanced participants</a:t>
            </a:r>
            <a:endParaRPr dirty="0"/>
          </a:p>
        </p:txBody>
      </p:sp>
      <p:sp>
        <p:nvSpPr>
          <p:cNvPr id="195" name="Google Shape;195;g32567902cf3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4267876ad7_0_44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Clr>
                <a:schemeClr val="dk1"/>
              </a:buClr>
              <a:buNone/>
            </a:pP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Alternative activity for beginner participants without SWOT analyzing</a:t>
            </a:r>
            <a:b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Ideas for Discussion Questions:</a:t>
            </a:r>
            <a:b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(for every organization)</a:t>
            </a:r>
            <a:b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What are its strengths and weaknesses?</a:t>
            </a:r>
            <a:b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Who makes up the organizations? Are they composed of hearing or Deaf individuals? What are the differences?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indent="0">
              <a:buNone/>
            </a:pP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indent="0">
              <a:buNone/>
            </a:pP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does Deaf leadership look like? How is it different from hearing leadership?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indent="0">
              <a:lnSpc>
                <a:spcPct val="115000"/>
              </a:lnSpc>
              <a:spcBef>
                <a:spcPts val="1300"/>
              </a:spcBef>
              <a:spcAft>
                <a:spcPts val="1300"/>
              </a:spcAft>
              <a:buClr>
                <a:schemeClr val="dk1"/>
              </a:buClr>
              <a:buNone/>
            </a:pP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See the distinction between organizations 'of,' 'for,' and 'by' the Deaf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2" name="Google Shape;232;g34267876ad7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50aaf29258_0_0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243" name="Google Shape;243;g350aaf2925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251" name="Google Shape;25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introductiontodeafculture.com/intro-to-deaf-culture.html" TargetMode="Externa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hyperlink" Target="https://deafstudies.eu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2.png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457349" y="3904550"/>
            <a:ext cx="14602365" cy="4375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  <a:buClr>
                <a:schemeClr val="dk1"/>
              </a:buClr>
              <a:buSzPts val="1100"/>
            </a:pPr>
            <a:r>
              <a:rPr lang="en-US" sz="8000" dirty="0" err="1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Aktivitäten</a:t>
            </a:r>
            <a:r>
              <a:rPr lang="en-US" sz="8000" dirty="0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8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der </a:t>
            </a:r>
            <a:r>
              <a:rPr lang="en-US" sz="80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Gehörlosengemeinschaft</a:t>
            </a:r>
            <a:r>
              <a:rPr lang="en-US" sz="8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80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besser</a:t>
            </a:r>
            <a:r>
              <a:rPr lang="en-US" sz="8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8000" dirty="0" err="1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kennen</a:t>
            </a:r>
            <a:r>
              <a:rPr lang="en-US" sz="8000" dirty="0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8000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lernen</a:t>
            </a:r>
            <a:endParaRPr sz="8000" dirty="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457349" y="8280107"/>
            <a:ext cx="11248176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3200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Gehörlosenidentität</a:t>
            </a:r>
            <a:r>
              <a:rPr lang="en-US" sz="32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und </a:t>
            </a:r>
            <a:r>
              <a:rPr lang="en-US" sz="3200" dirty="0" err="1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Gehörlosenkultur</a:t>
            </a:r>
            <a:endParaRPr sz="3200" dirty="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457354" y="3428788"/>
            <a:ext cx="8667900" cy="517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17"/>
              </a:lnSpc>
            </a:pPr>
            <a:r>
              <a:rPr lang="en-US" sz="2400" dirty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Workshop </a:t>
            </a:r>
            <a:r>
              <a:rPr lang="en-US" sz="2400" dirty="0" smtClean="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| Deaf Studies</a:t>
            </a:r>
            <a:endParaRPr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140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7" name="Google Shape;97;p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2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3734369" y="4077982"/>
            <a:ext cx="14004990" cy="3397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914400" lvl="1" indent="-457200">
              <a:lnSpc>
                <a:spcPct val="115000"/>
              </a:lnSpc>
              <a:buClr>
                <a:schemeClr val="lt1"/>
              </a:buClr>
              <a:buSzPts val="3600"/>
              <a:buFont typeface="Quicksand"/>
              <a:buChar char="•"/>
            </a:pP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Einführung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in das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soziale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und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politische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Leben der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Gehörlosengemeinschaft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
</a:t>
            </a:r>
            <a:r>
              <a:rPr lang="en-US" sz="3200" dirty="0" err="1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Erkundung</a:t>
            </a:r>
            <a:r>
              <a:rPr lang="en-US" sz="3200" dirty="0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von </a:t>
            </a:r>
            <a:r>
              <a:rPr lang="en-US" sz="3200" dirty="0" err="1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Gehörlosenorganisationen</a:t>
            </a:r>
            <a:r>
              <a:rPr lang="en-US" sz="3200" dirty="0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und -</a:t>
            </a:r>
            <a:r>
              <a:rPr lang="en-US" sz="3200" dirty="0" err="1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veranstaltungen</a:t>
            </a:r>
            <a:r>
              <a:rPr lang="en-US" sz="3200" dirty="0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
SWOT-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Analyse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einer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gehörlosen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Organisation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oder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Veranstaltung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
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Präsentation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der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Gruppenarbeit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
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Abschließende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Gruppendiskussion</a:t>
            </a:r>
            <a:endParaRPr sz="3200" dirty="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4166027" y="1302243"/>
            <a:ext cx="6153630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8000" dirty="0" err="1" smtClean="0">
                <a:solidFill>
                  <a:srgbClr val="FFFFFF"/>
                </a:solidFill>
                <a:latin typeface="Anton" panose="020B0604020202020204" charset="0"/>
                <a:sym typeface="Anton"/>
              </a:rPr>
              <a:t>Inhalte</a:t>
            </a:r>
            <a:endParaRPr dirty="0">
              <a:latin typeface="Anton" panose="020B06040202020202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2567902cf3_0_0"/>
          <p:cNvSpPr/>
          <p:nvPr/>
        </p:nvSpPr>
        <p:spPr>
          <a:xfrm>
            <a:off x="0" y="4263"/>
            <a:ext cx="3595428" cy="2020930"/>
          </a:xfrm>
          <a:custGeom>
            <a:avLst/>
            <a:gdLst/>
            <a:ahLst/>
            <a:cxnLst/>
            <a:rect l="l" t="t" r="r" b="b"/>
            <a:pathLst>
              <a:path w="3595428" h="2020930" extrusionOk="0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g32567902cf3_0_0"/>
          <p:cNvSpPr/>
          <p:nvPr/>
        </p:nvSpPr>
        <p:spPr>
          <a:xfrm>
            <a:off x="14717017" y="9366992"/>
            <a:ext cx="3342698" cy="745143"/>
          </a:xfrm>
          <a:custGeom>
            <a:avLst/>
            <a:gdLst/>
            <a:ahLst/>
            <a:cxnLst/>
            <a:rect l="l" t="t" r="r" b="b"/>
            <a:pathLst>
              <a:path w="3342698" h="745143" extrusionOk="0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g32567902cf3_0_0"/>
          <p:cNvSpPr/>
          <p:nvPr/>
        </p:nvSpPr>
        <p:spPr>
          <a:xfrm>
            <a:off x="5739458" y="2622300"/>
            <a:ext cx="6158726" cy="5745801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US" sz="4900" b="1" dirty="0">
                <a:latin typeface="Quicksand"/>
                <a:ea typeface="Quicksand"/>
                <a:cs typeface="Quicksand"/>
                <a:sym typeface="Quicksand"/>
              </a:rPr>
              <a:t>Gemeinschaft</a:t>
            </a:r>
            <a:r>
              <a:rPr lang="en-US" sz="4200" b="1" dirty="0">
                <a:latin typeface="Quicksand"/>
                <a:ea typeface="Quicksand"/>
                <a:cs typeface="Quicksand"/>
                <a:sym typeface="Quicksand"/>
              </a:rPr>
              <a:t/>
            </a:r>
            <a:br>
              <a:rPr lang="en-US" sz="4200" b="1" dirty="0">
                <a:latin typeface="Quicksand"/>
                <a:ea typeface="Quicksand"/>
                <a:cs typeface="Quicksand"/>
                <a:sym typeface="Quicksand"/>
              </a:rPr>
            </a:br>
            <a:endParaRPr sz="4200" b="1" dirty="0"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110" name="Google Shape;110;g32567902cf3_0_0"/>
          <p:cNvSpPr txBox="1"/>
          <p:nvPr/>
        </p:nvSpPr>
        <p:spPr>
          <a:xfrm>
            <a:off x="2151391" y="2908826"/>
            <a:ext cx="1850400" cy="806700"/>
          </a:xfrm>
          <a:prstGeom prst="rect">
            <a:avLst/>
          </a:prstGeom>
          <a:solidFill>
            <a:srgbClr val="EEECE1">
              <a:alpha val="50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US" sz="4200" b="1" dirty="0" err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</a:t>
            </a:r>
            <a:r>
              <a:rPr lang="en-US" sz="4200" b="1" dirty="0" err="1" smtClean="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ozial</a:t>
            </a:r>
            <a:endParaRPr sz="4200" b="1" dirty="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1" name="Google Shape;111;g32567902cf3_0_0"/>
          <p:cNvSpPr txBox="1"/>
          <p:nvPr/>
        </p:nvSpPr>
        <p:spPr>
          <a:xfrm>
            <a:off x="1162594" y="6122750"/>
            <a:ext cx="2415731" cy="806700"/>
          </a:xfrm>
          <a:prstGeom prst="rect">
            <a:avLst/>
          </a:prstGeom>
          <a:solidFill>
            <a:srgbClr val="EEECE1">
              <a:alpha val="50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US" sz="4200" b="1" dirty="0" err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p</a:t>
            </a:r>
            <a:r>
              <a:rPr lang="en-US" sz="4200" b="1" dirty="0" err="1" smtClean="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olitisch</a:t>
            </a:r>
            <a:endParaRPr sz="4200" b="1" dirty="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2" name="Google Shape;112;g32567902cf3_0_0"/>
          <p:cNvSpPr txBox="1"/>
          <p:nvPr/>
        </p:nvSpPr>
        <p:spPr>
          <a:xfrm>
            <a:off x="13712200" y="6789350"/>
            <a:ext cx="2407366" cy="806700"/>
          </a:xfrm>
          <a:prstGeom prst="rect">
            <a:avLst/>
          </a:prstGeom>
          <a:solidFill>
            <a:srgbClr val="EEECE1">
              <a:alpha val="50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US" sz="4200" b="1" dirty="0" err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k</a:t>
            </a:r>
            <a:r>
              <a:rPr lang="en-US" sz="4200" b="1" dirty="0" err="1" smtClean="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ulturell</a:t>
            </a:r>
            <a:endParaRPr sz="4200" b="1" dirty="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3" name="Google Shape;113;g32567902cf3_0_0"/>
          <p:cNvSpPr txBox="1"/>
          <p:nvPr/>
        </p:nvSpPr>
        <p:spPr>
          <a:xfrm>
            <a:off x="1162594" y="8450650"/>
            <a:ext cx="3988881" cy="806700"/>
          </a:xfrm>
          <a:prstGeom prst="rect">
            <a:avLst/>
          </a:prstGeom>
          <a:solidFill>
            <a:srgbClr val="EEECE1">
              <a:alpha val="50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US" sz="4200" b="1" dirty="0" err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</a:t>
            </a:r>
            <a:r>
              <a:rPr lang="en-US" sz="4200" b="1" dirty="0" err="1" smtClean="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irtschaftlich</a:t>
            </a:r>
            <a:endParaRPr sz="4200" dirty="0">
              <a:solidFill>
                <a:schemeClr val="dk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14" name="Google Shape;114;g32567902cf3_0_0"/>
          <p:cNvSpPr txBox="1"/>
          <p:nvPr/>
        </p:nvSpPr>
        <p:spPr>
          <a:xfrm>
            <a:off x="13584225" y="2911225"/>
            <a:ext cx="3963000" cy="806700"/>
          </a:xfrm>
          <a:prstGeom prst="rect">
            <a:avLst/>
          </a:prstGeom>
          <a:solidFill>
            <a:srgbClr val="EEECE1">
              <a:alpha val="50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US" sz="4200" b="1" dirty="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Umwelt</a:t>
            </a:r>
            <a:endParaRPr sz="4200" b="1" dirty="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15" name="Google Shape;115;g32567902cf3_0_0" title="community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43420" y="4922872"/>
            <a:ext cx="2350802" cy="2350749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g32567902cf3_0_0"/>
          <p:cNvSpPr txBox="1"/>
          <p:nvPr/>
        </p:nvSpPr>
        <p:spPr>
          <a:xfrm>
            <a:off x="4001791" y="797983"/>
            <a:ext cx="14459100" cy="866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spcAft>
                <a:spcPts val="1000"/>
              </a:spcAft>
              <a:buSzPts val="1100"/>
            </a:pPr>
            <a:r>
              <a:rPr lang="en-US" sz="48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Sozialpolitisches</a:t>
            </a:r>
            <a:r>
              <a:rPr lang="en-US" sz="48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48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Leben</a:t>
            </a:r>
            <a:r>
              <a:rPr lang="en-US" sz="48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4800" dirty="0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der </a:t>
            </a:r>
            <a:r>
              <a:rPr lang="en-US" sz="4800" dirty="0" err="1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Gehörlosengemeinschaft</a:t>
            </a:r>
            <a:endParaRPr sz="4800" dirty="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17" name="Google Shape;117;g32567902cf3_0_0"/>
          <p:cNvSpPr/>
          <p:nvPr/>
        </p:nvSpPr>
        <p:spPr>
          <a:xfrm rot="1419713">
            <a:off x="4168904" y="3416687"/>
            <a:ext cx="1817170" cy="536261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rgbClr val="EEECE1">
              <a:alpha val="5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g32567902cf3_0_0"/>
          <p:cNvSpPr/>
          <p:nvPr/>
        </p:nvSpPr>
        <p:spPr>
          <a:xfrm rot="-812989">
            <a:off x="3683588" y="5976787"/>
            <a:ext cx="1816973" cy="536268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rgbClr val="EEECE1">
              <a:alpha val="5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g32567902cf3_0_0"/>
          <p:cNvSpPr/>
          <p:nvPr/>
        </p:nvSpPr>
        <p:spPr>
          <a:xfrm rot="-1617002">
            <a:off x="5200101" y="8095406"/>
            <a:ext cx="1817025" cy="536399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rgbClr val="EEECE1">
              <a:alpha val="5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g32567902cf3_0_0"/>
          <p:cNvSpPr/>
          <p:nvPr/>
        </p:nvSpPr>
        <p:spPr>
          <a:xfrm rot="-9519004">
            <a:off x="11783557" y="6562685"/>
            <a:ext cx="1816992" cy="536432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rgbClr val="EEECE1">
              <a:alpha val="5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32567902cf3_0_0"/>
          <p:cNvSpPr/>
          <p:nvPr/>
        </p:nvSpPr>
        <p:spPr>
          <a:xfrm rot="9362769">
            <a:off x="11695384" y="3364699"/>
            <a:ext cx="1816992" cy="536286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rgbClr val="EEECE1">
              <a:alpha val="5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04b7106fd6_0_7"/>
          <p:cNvSpPr/>
          <p:nvPr/>
        </p:nvSpPr>
        <p:spPr>
          <a:xfrm>
            <a:off x="0" y="4263"/>
            <a:ext cx="3595428" cy="2020930"/>
          </a:xfrm>
          <a:custGeom>
            <a:avLst/>
            <a:gdLst/>
            <a:ahLst/>
            <a:cxnLst/>
            <a:rect l="l" t="t" r="r" b="b"/>
            <a:pathLst>
              <a:path w="3595428" h="2020930" extrusionOk="0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g304b7106fd6_0_7"/>
          <p:cNvSpPr/>
          <p:nvPr/>
        </p:nvSpPr>
        <p:spPr>
          <a:xfrm>
            <a:off x="14717017" y="9366992"/>
            <a:ext cx="3342698" cy="745143"/>
          </a:xfrm>
          <a:custGeom>
            <a:avLst/>
            <a:gdLst/>
            <a:ahLst/>
            <a:cxnLst/>
            <a:rect l="l" t="t" r="r" b="b"/>
            <a:pathLst>
              <a:path w="3342698" h="745143" extrusionOk="0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g304b7106fd6_0_7"/>
          <p:cNvSpPr txBox="1"/>
          <p:nvPr/>
        </p:nvSpPr>
        <p:spPr>
          <a:xfrm>
            <a:off x="3869807" y="988608"/>
            <a:ext cx="14189908" cy="866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spcAft>
                <a:spcPts val="1000"/>
              </a:spcAft>
              <a:buSzPts val="1100"/>
            </a:pPr>
            <a:r>
              <a:rPr lang="en-US" sz="48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Sozialpolitisches</a:t>
            </a:r>
            <a:r>
              <a:rPr lang="en-US" sz="48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Leben der </a:t>
            </a:r>
            <a:r>
              <a:rPr lang="en-US" sz="48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Gehörlosengemeinschaft</a:t>
            </a:r>
            <a:endParaRPr sz="4800" dirty="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29" name="Google Shape;129;g304b7106fd6_0_7"/>
          <p:cNvSpPr txBox="1"/>
          <p:nvPr/>
        </p:nvSpPr>
        <p:spPr>
          <a:xfrm>
            <a:off x="1156073" y="2301550"/>
            <a:ext cx="15734700" cy="6237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Die </a:t>
            </a: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Gehörlosengemeinschaft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wird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durch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eine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breite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Palette von </a:t>
            </a: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Organisationen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und </a:t>
            </a: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Verbänden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bereichert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die </a:t>
            </a: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ihre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unterschiedlichen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Bedürfnisse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in </a:t>
            </a: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diesen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Aspekten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erfüllen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:
</a:t>
            </a:r>
            <a:r>
              <a:rPr lang="en-US" sz="3800" dirty="0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/>
            </a:r>
            <a:br>
              <a:rPr lang="en-US" sz="3800" dirty="0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lang="en-US" sz="3800" dirty="0" err="1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sozial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
</a:t>
            </a: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k</a:t>
            </a:r>
            <a:r>
              <a:rPr lang="en-US" sz="3800" dirty="0" err="1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ulturell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
</a:t>
            </a: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</a:t>
            </a:r>
            <a:r>
              <a:rPr lang="en-US" sz="3800" dirty="0" err="1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thletisch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
</a:t>
            </a: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</a:t>
            </a:r>
            <a:r>
              <a:rPr lang="en-US" sz="3800" dirty="0" err="1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olitisch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
</a:t>
            </a: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</a:t>
            </a:r>
            <a:r>
              <a:rPr lang="en-US" sz="3800" dirty="0" err="1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pirituell</a:t>
            </a:r>
            <a:endParaRPr sz="3800" b="1" dirty="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30" name="Google Shape;130;g304b7106fd6_0_7" title="sociology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44729" y="4838963"/>
            <a:ext cx="1640175" cy="1640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g304b7106fd6_0_7" title="political-party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860050" y="5659037"/>
            <a:ext cx="1822337" cy="1822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g304b7106fd6_0_7" title="legislature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214475" y="6413875"/>
            <a:ext cx="1640175" cy="164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g304b7106fd6_0_7" title="soccer-team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610761" y="5220236"/>
            <a:ext cx="1717201" cy="1717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g304b7106fd6_0_7" title="prayer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3225475" y="7185050"/>
            <a:ext cx="1640175" cy="164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25bd59bfda_0_4"/>
          <p:cNvSpPr/>
          <p:nvPr/>
        </p:nvSpPr>
        <p:spPr>
          <a:xfrm>
            <a:off x="0" y="4263"/>
            <a:ext cx="3595428" cy="2020930"/>
          </a:xfrm>
          <a:custGeom>
            <a:avLst/>
            <a:gdLst/>
            <a:ahLst/>
            <a:cxnLst/>
            <a:rect l="l" t="t" r="r" b="b"/>
            <a:pathLst>
              <a:path w="3595428" h="2020930" extrusionOk="0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g325bd59bfda_0_4"/>
          <p:cNvSpPr/>
          <p:nvPr/>
        </p:nvSpPr>
        <p:spPr>
          <a:xfrm>
            <a:off x="14717017" y="9366992"/>
            <a:ext cx="3342698" cy="745143"/>
          </a:xfrm>
          <a:custGeom>
            <a:avLst/>
            <a:gdLst/>
            <a:ahLst/>
            <a:cxnLst/>
            <a:rect l="l" t="t" r="r" b="b"/>
            <a:pathLst>
              <a:path w="3342698" h="745143" extrusionOk="0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g325bd59bfda_0_4"/>
          <p:cNvSpPr txBox="1"/>
          <p:nvPr/>
        </p:nvSpPr>
        <p:spPr>
          <a:xfrm>
            <a:off x="888800" y="2794604"/>
            <a:ext cx="7273025" cy="5099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Diese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Gruppen </a:t>
            </a:r>
            <a:r>
              <a:rPr lang="en-US" sz="32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schaffen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b="1" dirty="0" err="1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Gehörlosenräume</a:t>
            </a:r>
            <a:r>
              <a:rPr lang="en-US" sz="3200" b="1" dirty="0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</a:t>
            </a:r>
            <a:br>
              <a:rPr lang="en-US" sz="3200" b="1" dirty="0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endParaRPr lang="en-US" sz="3200" b="1" dirty="0" smtClean="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marL="457200" lvl="0" indent="-4572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n-US" sz="3200" dirty="0" err="1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Kommunikation</a:t>
            </a:r>
            <a:r>
              <a:rPr lang="en-US" sz="3200" dirty="0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ohne</a:t>
            </a:r>
            <a:r>
              <a:rPr lang="en-US" sz="3200" dirty="0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Barrieren</a:t>
            </a:r>
            <a:r>
              <a:rPr lang="en-US" sz="3200" dirty="0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und </a:t>
            </a:r>
            <a:r>
              <a:rPr lang="en-US" sz="3200" dirty="0" err="1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Vorurteile</a:t>
            </a:r>
            <a:r>
              <a:rPr lang="en-US" sz="3200" dirty="0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in </a:t>
            </a:r>
            <a:r>
              <a:rPr lang="en-US" sz="3200" b="1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Gebärdensprache</a:t>
            </a:r>
            <a:r>
              <a:rPr lang="en-US" sz="32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endParaRPr lang="en-US" sz="3200" dirty="0" smtClean="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marL="457200" lvl="0" indent="-4572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n-US" sz="3200" b="1" dirty="0" err="1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Erfahrungen</a:t>
            </a:r>
            <a:r>
              <a:rPr lang="en-US" sz="3200" dirty="0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und </a:t>
            </a:r>
            <a:r>
              <a:rPr lang="en-US" sz="3200" dirty="0" err="1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Ratschläge</a:t>
            </a:r>
            <a:r>
              <a:rPr lang="en-US" sz="3200" dirty="0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200" dirty="0" err="1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austauschen</a:t>
            </a:r>
            <a:endParaRPr sz="3600" dirty="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42" name="Google Shape;142;g325bd59bfda_0_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61825" y="2548066"/>
            <a:ext cx="9306968" cy="5067579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g325bd59bfda_0_4"/>
          <p:cNvSpPr txBox="1"/>
          <p:nvPr/>
        </p:nvSpPr>
        <p:spPr>
          <a:xfrm>
            <a:off x="4303314" y="719095"/>
            <a:ext cx="14459100" cy="805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spcAft>
                <a:spcPts val="1000"/>
              </a:spcAft>
              <a:buSzPts val="1100"/>
            </a:pPr>
            <a:r>
              <a:rPr lang="en-US" sz="44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Sozialpolitisches</a:t>
            </a:r>
            <a:r>
              <a:rPr lang="en-US" sz="44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Leben der </a:t>
            </a:r>
            <a:r>
              <a:rPr lang="en-US" sz="44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Gehörlosengemeinschaft</a:t>
            </a:r>
            <a:endParaRPr sz="4400" dirty="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44" name="Google Shape;144;g325bd59bfda_0_4"/>
          <p:cNvSpPr txBox="1"/>
          <p:nvPr/>
        </p:nvSpPr>
        <p:spPr>
          <a:xfrm>
            <a:off x="888800" y="7972975"/>
            <a:ext cx="12657000" cy="158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36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Durch </a:t>
            </a:r>
            <a:r>
              <a:rPr lang="en-US" sz="36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diesen</a:t>
            </a:r>
            <a:r>
              <a:rPr lang="en-US" sz="36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6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Austausch</a:t>
            </a:r>
            <a:r>
              <a:rPr lang="en-US" sz="36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6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können</a:t>
            </a:r>
            <a:r>
              <a:rPr lang="en-US" sz="36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6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sie</a:t>
            </a:r>
            <a:r>
              <a:rPr lang="en-US" sz="36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6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endlich</a:t>
            </a:r>
            <a:r>
              <a:rPr lang="en-US" sz="36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6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mit</a:t>
            </a:r>
            <a:r>
              <a:rPr lang="en-US" sz="36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Menschen in </a:t>
            </a:r>
            <a:r>
              <a:rPr lang="en-US" sz="36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Kontakt</a:t>
            </a:r>
            <a:r>
              <a:rPr lang="en-US" sz="36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6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treten</a:t>
            </a:r>
            <a:r>
              <a:rPr lang="en-US" sz="36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die </a:t>
            </a:r>
            <a:r>
              <a:rPr lang="en-US" sz="36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sie</a:t>
            </a:r>
            <a:r>
              <a:rPr lang="en-US" sz="36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6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wirklich</a:t>
            </a:r>
            <a:r>
              <a:rPr lang="en-US" sz="36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verstehen.</a:t>
            </a:r>
            <a:endParaRPr sz="3600" dirty="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04b7106fd6_0_0"/>
          <p:cNvSpPr/>
          <p:nvPr/>
        </p:nvSpPr>
        <p:spPr>
          <a:xfrm>
            <a:off x="0" y="4263"/>
            <a:ext cx="3595428" cy="2020930"/>
          </a:xfrm>
          <a:custGeom>
            <a:avLst/>
            <a:gdLst/>
            <a:ahLst/>
            <a:cxnLst/>
            <a:rect l="l" t="t" r="r" b="b"/>
            <a:pathLst>
              <a:path w="3595428" h="2020930" extrusionOk="0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g304b7106fd6_0_0"/>
          <p:cNvSpPr/>
          <p:nvPr/>
        </p:nvSpPr>
        <p:spPr>
          <a:xfrm>
            <a:off x="14717017" y="9366992"/>
            <a:ext cx="3342698" cy="745143"/>
          </a:xfrm>
          <a:custGeom>
            <a:avLst/>
            <a:gdLst/>
            <a:ahLst/>
            <a:cxnLst/>
            <a:rect l="l" t="t" r="r" b="b"/>
            <a:pathLst>
              <a:path w="3342698" h="745143" extrusionOk="0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g304b7106fd6_0_0"/>
          <p:cNvSpPr txBox="1"/>
          <p:nvPr/>
        </p:nvSpPr>
        <p:spPr>
          <a:xfrm>
            <a:off x="1431800" y="3429000"/>
            <a:ext cx="8196900" cy="2330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 der Praxis </a:t>
            </a: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bieten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diese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Organisationen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eine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Vielzahl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von </a:t>
            </a:r>
            <a:r>
              <a:rPr lang="en-US" sz="3800" b="1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Dienstleistungen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800" dirty="0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an, </a:t>
            </a:r>
            <a:r>
              <a:rPr lang="en-US" sz="3800" dirty="0" err="1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z.B</a:t>
            </a:r>
            <a:r>
              <a:rPr lang="en-US" sz="3800" dirty="0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 </a:t>
            </a:r>
            <a:endParaRPr sz="3800" dirty="0">
              <a:solidFill>
                <a:schemeClr val="lt1"/>
              </a:solidFill>
            </a:endParaRPr>
          </a:p>
        </p:txBody>
      </p:sp>
      <p:sp>
        <p:nvSpPr>
          <p:cNvPr id="152" name="Google Shape;152;g304b7106fd6_0_0"/>
          <p:cNvSpPr txBox="1"/>
          <p:nvPr/>
        </p:nvSpPr>
        <p:spPr>
          <a:xfrm>
            <a:off x="4564571" y="880641"/>
            <a:ext cx="14459100" cy="743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spcAft>
                <a:spcPts val="1000"/>
              </a:spcAft>
              <a:buSzPts val="1100"/>
            </a:pPr>
            <a:r>
              <a:rPr lang="en-US" sz="40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Sozialpolitisches</a:t>
            </a:r>
            <a:r>
              <a:rPr lang="en-US" sz="40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Leben der </a:t>
            </a:r>
            <a:r>
              <a:rPr lang="en-US" sz="40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Gehörlosengemeinschaft</a:t>
            </a:r>
            <a:endParaRPr sz="4000" dirty="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53" name="Google Shape;153;g304b7106fd6_0_0" title="icona-del-concetto-di-servizi-di-comunita_106317-33218.jpg"/>
          <p:cNvPicPr preferRelativeResize="0"/>
          <p:nvPr/>
        </p:nvPicPr>
        <p:blipFill rotWithShape="1">
          <a:blip r:embed="rId5">
            <a:alphaModFix/>
          </a:blip>
          <a:srcRect l="19171" t="7284" r="19399" b="31505"/>
          <a:stretch/>
        </p:blipFill>
        <p:spPr>
          <a:xfrm>
            <a:off x="10753750" y="2379913"/>
            <a:ext cx="6254400" cy="62316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Textfeld 1"/>
          <p:cNvSpPr txBox="1"/>
          <p:nvPr/>
        </p:nvSpPr>
        <p:spPr>
          <a:xfrm>
            <a:off x="1431800" y="5759351"/>
            <a:ext cx="9457509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- kulturelle </a:t>
            </a:r>
            <a:r>
              <a:rPr lang="de-DE" sz="36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und soziale Aktivitäten, </a:t>
            </a:r>
            <a:r>
              <a:rPr lang="de-DE" sz="3600" dirty="0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/>
            </a:r>
            <a:br>
              <a:rPr lang="de-DE" sz="3600" dirty="0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lang="de-DE" sz="3600" dirty="0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- Sportveranstaltungen</a:t>
            </a:r>
            <a:r>
              <a:rPr lang="de-DE" sz="36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</a:t>
            </a:r>
            <a:r>
              <a:rPr lang="de-DE" sz="3600" dirty="0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/>
            </a:r>
            <a:br>
              <a:rPr lang="de-DE" sz="3600" dirty="0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lang="de-DE" sz="3600" dirty="0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- politische </a:t>
            </a:r>
            <a:r>
              <a:rPr lang="de-DE" sz="36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Interessenvertretung und </a:t>
            </a:r>
            <a:r>
              <a:rPr lang="de-DE" sz="3600" dirty="0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/>
            </a:r>
            <a:br>
              <a:rPr lang="de-DE" sz="3600" dirty="0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lang="de-DE" sz="3600" dirty="0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- spirituelle Erfahrungen</a:t>
            </a:r>
            <a:endParaRPr lang="de-DE" dirty="0">
              <a:solidFill>
                <a:schemeClr val="lt1"/>
              </a:solidFill>
            </a:endParaRPr>
          </a:p>
          <a:p>
            <a:endParaRPr lang="de-A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4267876ad7_0_0"/>
          <p:cNvSpPr/>
          <p:nvPr/>
        </p:nvSpPr>
        <p:spPr>
          <a:xfrm>
            <a:off x="0" y="5682343"/>
            <a:ext cx="18288000" cy="460445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g34267876ad7_0_0"/>
          <p:cNvSpPr/>
          <p:nvPr/>
        </p:nvSpPr>
        <p:spPr>
          <a:xfrm>
            <a:off x="0" y="4263"/>
            <a:ext cx="3595428" cy="2020930"/>
          </a:xfrm>
          <a:custGeom>
            <a:avLst/>
            <a:gdLst/>
            <a:ahLst/>
            <a:cxnLst/>
            <a:rect l="l" t="t" r="r" b="b"/>
            <a:pathLst>
              <a:path w="3595428" h="2020930" extrusionOk="0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g34267876ad7_0_0"/>
          <p:cNvSpPr txBox="1"/>
          <p:nvPr/>
        </p:nvSpPr>
        <p:spPr>
          <a:xfrm>
            <a:off x="738957" y="1593046"/>
            <a:ext cx="16689600" cy="4347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lnSpc>
                <a:spcPct val="115000"/>
              </a:lnSpc>
              <a:spcAft>
                <a:spcPts val="1000"/>
              </a:spcAft>
            </a:pP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Die </a:t>
            </a: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Gehörlosengemeinschaft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ist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vielfältig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und </a:t>
            </a: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verfügt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über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zahlreiche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800" b="1" dirty="0" err="1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Interessengruppen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die </a:t>
            </a: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sich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mit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den </a:t>
            </a: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Bedürfnissen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bestimmter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800" dirty="0" err="1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Interessen</a:t>
            </a:r>
            <a:r>
              <a:rPr lang="en-US" sz="3800" dirty="0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befassen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 </a:t>
            </a:r>
            <a:b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Beispiele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hierfür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sind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Organisationen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von </a:t>
            </a: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gehörlosen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Frauen, </a:t>
            </a: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Taubblinden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</a:t>
            </a: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Gehörlosen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-BIPOC-Gruppen, LGBTQIA+-</a:t>
            </a: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Gehörlosengemeinschaften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und </a:t>
            </a: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verschiedene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religiöse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Gruppen.</a:t>
            </a:r>
            <a:endParaRPr sz="3800" dirty="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61" name="Google Shape;161;g34267876ad7_0_0" title="la-gente-affolla-diversi-personaggi-agitando-la-mano_107791-14082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77422" y="5682343"/>
            <a:ext cx="14409749" cy="417421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g34267876ad7_0_0"/>
          <p:cNvSpPr/>
          <p:nvPr/>
        </p:nvSpPr>
        <p:spPr>
          <a:xfrm>
            <a:off x="14829676" y="9368075"/>
            <a:ext cx="3337838" cy="744060"/>
          </a:xfrm>
          <a:custGeom>
            <a:avLst/>
            <a:gdLst/>
            <a:ahLst/>
            <a:cxnLst/>
            <a:rect l="l" t="t" r="r" b="b"/>
            <a:pathLst>
              <a:path w="3337838" h="744060" extrusionOk="0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4267876ad7_0_11"/>
          <p:cNvSpPr/>
          <p:nvPr/>
        </p:nvSpPr>
        <p:spPr>
          <a:xfrm>
            <a:off x="0" y="4263"/>
            <a:ext cx="3595428" cy="2020930"/>
          </a:xfrm>
          <a:custGeom>
            <a:avLst/>
            <a:gdLst/>
            <a:ahLst/>
            <a:cxnLst/>
            <a:rect l="l" t="t" r="r" b="b"/>
            <a:pathLst>
              <a:path w="3595428" h="2020930" extrusionOk="0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g34267876ad7_0_11"/>
          <p:cNvSpPr/>
          <p:nvPr/>
        </p:nvSpPr>
        <p:spPr>
          <a:xfrm>
            <a:off x="14717017" y="9366992"/>
            <a:ext cx="3342698" cy="745143"/>
          </a:xfrm>
          <a:custGeom>
            <a:avLst/>
            <a:gdLst/>
            <a:ahLst/>
            <a:cxnLst/>
            <a:rect l="l" t="t" r="r" b="b"/>
            <a:pathLst>
              <a:path w="3342698" h="745143" extrusionOk="0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g34267876ad7_0_11"/>
          <p:cNvSpPr txBox="1"/>
          <p:nvPr/>
        </p:nvSpPr>
        <p:spPr>
          <a:xfrm>
            <a:off x="3349725" y="546825"/>
            <a:ext cx="14459100" cy="866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spcAft>
                <a:spcPts val="1000"/>
              </a:spcAft>
              <a:buSzPts val="1100"/>
            </a:pPr>
            <a:r>
              <a:rPr lang="en-US" sz="48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Sozialpolitisches</a:t>
            </a:r>
            <a:r>
              <a:rPr lang="en-US" sz="4800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 Leben der </a:t>
            </a:r>
            <a:r>
              <a:rPr lang="en-US" sz="4800" dirty="0" err="1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Gehörlosengemeinschaft</a:t>
            </a:r>
            <a:endParaRPr sz="4800" dirty="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70" name="Google Shape;170;g34267876ad7_0_11" title="pyramid-chart (1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12362700" y="2431863"/>
            <a:ext cx="5365700" cy="5365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g34267876ad7_0_11"/>
          <p:cNvSpPr txBox="1"/>
          <p:nvPr/>
        </p:nvSpPr>
        <p:spPr>
          <a:xfrm>
            <a:off x="1035725" y="2545525"/>
            <a:ext cx="5036400" cy="4347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Organisationen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bedienen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unterschiedliche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Interessengebiete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auf </a:t>
            </a: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unterschiedlichen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Ebenen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:</a:t>
            </a:r>
            <a:endParaRPr sz="3800" dirty="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72" name="Google Shape;172;g34267876ad7_0_11"/>
          <p:cNvSpPr txBox="1"/>
          <p:nvPr/>
        </p:nvSpPr>
        <p:spPr>
          <a:xfrm>
            <a:off x="866542" y="7644725"/>
            <a:ext cx="13613100" cy="27196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34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Sie </a:t>
            </a:r>
            <a:r>
              <a:rPr lang="en-US" sz="34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bieten</a:t>
            </a:r>
            <a:r>
              <a:rPr lang="en-US" sz="34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oft </a:t>
            </a:r>
            <a:r>
              <a:rPr lang="en-US" sz="34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Dienstleistungen</a:t>
            </a:r>
            <a:r>
              <a:rPr lang="en-US" sz="34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an und </a:t>
            </a:r>
            <a:r>
              <a:rPr lang="en-US" sz="3400" dirty="0" err="1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organisieren</a:t>
            </a:r>
            <a:r>
              <a:rPr lang="en-US" sz="3400" dirty="0" smtClean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4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Veranstaltungen</a:t>
            </a:r>
            <a:r>
              <a:rPr lang="en-US" sz="34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die </a:t>
            </a:r>
            <a:r>
              <a:rPr lang="en-US" sz="34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gehörlose</a:t>
            </a:r>
            <a:r>
              <a:rPr lang="en-US" sz="34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Menschen </a:t>
            </a:r>
            <a:r>
              <a:rPr lang="en-US" sz="34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mit</a:t>
            </a:r>
            <a:r>
              <a:rPr lang="en-US" sz="34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4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unterschiedlichem</a:t>
            </a:r>
            <a:r>
              <a:rPr lang="en-US" sz="34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4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Hintergrund</a:t>
            </a:r>
            <a:r>
              <a:rPr lang="en-US" sz="34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4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zusammenbringen</a:t>
            </a:r>
            <a:r>
              <a:rPr lang="en-US" sz="34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und </a:t>
            </a:r>
            <a:r>
              <a:rPr lang="en-US" sz="34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Möglichkeiten</a:t>
            </a:r>
            <a:r>
              <a:rPr lang="en-US" sz="34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für Networking, </a:t>
            </a:r>
            <a:r>
              <a:rPr lang="en-US" sz="34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kulturellen</a:t>
            </a:r>
            <a:r>
              <a:rPr lang="en-US" sz="34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4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Austausch</a:t>
            </a:r>
            <a:r>
              <a:rPr lang="en-US" sz="34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und </a:t>
            </a:r>
            <a:r>
              <a:rPr lang="en-US" sz="34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Interessenvertretung</a:t>
            </a:r>
            <a:r>
              <a:rPr lang="en-US" sz="34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4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schaffen</a:t>
            </a:r>
            <a:r>
              <a:rPr lang="en-US" sz="34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.</a:t>
            </a:r>
            <a:endParaRPr sz="3400" dirty="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73" name="Google Shape;173;g34267876ad7_0_11"/>
          <p:cNvSpPr txBox="1"/>
          <p:nvPr/>
        </p:nvSpPr>
        <p:spPr>
          <a:xfrm>
            <a:off x="8887950" y="6581225"/>
            <a:ext cx="3000000" cy="985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r">
              <a:lnSpc>
                <a:spcPct val="115000"/>
              </a:lnSpc>
              <a:spcAft>
                <a:spcPts val="1000"/>
              </a:spcAft>
            </a:pP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Lokalebene</a:t>
            </a:r>
            <a:endParaRPr dirty="0"/>
          </a:p>
        </p:txBody>
      </p:sp>
      <p:sp>
        <p:nvSpPr>
          <p:cNvPr id="174" name="Google Shape;174;g34267876ad7_0_11"/>
          <p:cNvSpPr txBox="1"/>
          <p:nvPr/>
        </p:nvSpPr>
        <p:spPr>
          <a:xfrm>
            <a:off x="7811589" y="5333125"/>
            <a:ext cx="4212461" cy="985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r">
              <a:lnSpc>
                <a:spcPct val="115000"/>
              </a:lnSpc>
              <a:spcAft>
                <a:spcPts val="1000"/>
              </a:spcAft>
            </a:pP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Nationale Ebene</a:t>
            </a:r>
            <a:endParaRPr dirty="0"/>
          </a:p>
        </p:txBody>
      </p:sp>
      <p:sp>
        <p:nvSpPr>
          <p:cNvPr id="175" name="Google Shape;175;g34267876ad7_0_11"/>
          <p:cNvSpPr txBox="1"/>
          <p:nvPr/>
        </p:nvSpPr>
        <p:spPr>
          <a:xfrm>
            <a:off x="8213150" y="4085025"/>
            <a:ext cx="3810900" cy="985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r">
              <a:lnSpc>
                <a:spcPct val="115000"/>
              </a:lnSpc>
              <a:spcAft>
                <a:spcPts val="1000"/>
              </a:spcAft>
            </a:pP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Regionalebene</a:t>
            </a:r>
            <a:endParaRPr dirty="0"/>
          </a:p>
        </p:txBody>
      </p:sp>
      <p:sp>
        <p:nvSpPr>
          <p:cNvPr id="176" name="Google Shape;176;g34267876ad7_0_11"/>
          <p:cNvSpPr txBox="1"/>
          <p:nvPr/>
        </p:nvSpPr>
        <p:spPr>
          <a:xfrm>
            <a:off x="7040880" y="2835450"/>
            <a:ext cx="5053220" cy="985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r">
              <a:lnSpc>
                <a:spcPct val="115000"/>
              </a:lnSpc>
              <a:spcAft>
                <a:spcPts val="1000"/>
              </a:spcAft>
            </a:pPr>
            <a:r>
              <a:rPr lang="en-US" sz="3800" dirty="0" err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Internationale</a:t>
            </a:r>
            <a:r>
              <a:rPr lang="en-US" sz="3800" dirty="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Ebene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D5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" name="Google Shape;181;g32567902cf3_0_6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82" name="Google Shape;182;g32567902cf3_0_6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g32567902cf3_0_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4" name="Google Shape;184;g32567902cf3_0_6"/>
          <p:cNvSpPr/>
          <p:nvPr/>
        </p:nvSpPr>
        <p:spPr>
          <a:xfrm>
            <a:off x="-294895" y="-143618"/>
            <a:ext cx="3598334" cy="2022564"/>
          </a:xfrm>
          <a:custGeom>
            <a:avLst/>
            <a:gdLst/>
            <a:ahLst/>
            <a:cxnLst/>
            <a:rect l="l" t="t" r="r" b="b"/>
            <a:pathLst>
              <a:path w="3598334" h="2022564" extrusionOk="0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g32567902cf3_0_6"/>
          <p:cNvSpPr txBox="1"/>
          <p:nvPr/>
        </p:nvSpPr>
        <p:spPr>
          <a:xfrm>
            <a:off x="510429" y="5035259"/>
            <a:ext cx="2167800" cy="1378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 smtClean="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Gruppen</a:t>
            </a:r>
            <a:r>
              <a:rPr lang="en-US" sz="3200" dirty="0" smtClean="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-</a:t>
            </a:r>
            <a:endParaRPr sz="3200" dirty="0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 smtClean="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Aktivität</a:t>
            </a:r>
            <a:endParaRPr sz="3200" dirty="0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86" name="Google Shape;186;g32567902cf3_0_6"/>
          <p:cNvSpPr txBox="1"/>
          <p:nvPr/>
        </p:nvSpPr>
        <p:spPr>
          <a:xfrm>
            <a:off x="3684775" y="421738"/>
            <a:ext cx="13888200" cy="1908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/>
            <a:r>
              <a:rPr lang="en-US" sz="6200" dirty="0" err="1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Mindmap</a:t>
            </a:r>
            <a:r>
              <a:rPr lang="en-US" sz="6200" dirty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 von </a:t>
            </a:r>
            <a:r>
              <a:rPr lang="en-US" sz="6200" dirty="0" err="1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Veranstaltungen</a:t>
            </a:r>
            <a:r>
              <a:rPr lang="en-US" sz="6200" dirty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 und </a:t>
            </a:r>
            <a:r>
              <a:rPr lang="en-US" sz="6200" dirty="0" err="1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Organisationen</a:t>
            </a:r>
            <a:r>
              <a:rPr lang="en-US" sz="6200" dirty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 für </a:t>
            </a:r>
            <a:r>
              <a:rPr lang="en-US" sz="6200" dirty="0" err="1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Gehörlose</a:t>
            </a:r>
            <a:endParaRPr sz="6200" dirty="0">
              <a:solidFill>
                <a:srgbClr val="161140"/>
              </a:solidFill>
            </a:endParaRPr>
          </a:p>
        </p:txBody>
      </p:sp>
      <p:grpSp>
        <p:nvGrpSpPr>
          <p:cNvPr id="187" name="Google Shape;187;g32567902cf3_0_6"/>
          <p:cNvGrpSpPr/>
          <p:nvPr/>
        </p:nvGrpSpPr>
        <p:grpSpPr>
          <a:xfrm>
            <a:off x="3184513" y="2970406"/>
            <a:ext cx="11154150" cy="6926101"/>
            <a:chOff x="4750889" y="2102925"/>
            <a:chExt cx="10953697" cy="6693826"/>
          </a:xfrm>
        </p:grpSpPr>
        <p:pic>
          <p:nvPicPr>
            <p:cNvPr id="188" name="Google Shape;188;g32567902cf3_0_6"/>
            <p:cNvPicPr preferRelativeResize="0"/>
            <p:nvPr/>
          </p:nvPicPr>
          <p:blipFill rotWithShape="1">
            <a:blip r:embed="rId4">
              <a:alphaModFix/>
            </a:blip>
            <a:srcRect t="8292" b="5686"/>
            <a:stretch/>
          </p:blipFill>
          <p:spPr>
            <a:xfrm>
              <a:off x="4750889" y="2102925"/>
              <a:ext cx="10953697" cy="66938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9" name="Google Shape;189;g32567902cf3_0_6"/>
            <p:cNvSpPr/>
            <p:nvPr/>
          </p:nvSpPr>
          <p:spPr>
            <a:xfrm rot="-242774">
              <a:off x="8704480" y="3955036"/>
              <a:ext cx="2984639" cy="2022547"/>
            </a:xfrm>
            <a:prstGeom prst="blockArc">
              <a:avLst>
                <a:gd name="adj1" fmla="val 10815758"/>
                <a:gd name="adj2" fmla="val 0"/>
                <a:gd name="adj3" fmla="val 25000"/>
              </a:avLst>
            </a:prstGeom>
            <a:solidFill>
              <a:srgbClr val="F6FF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0" name="Google Shape;190;g32567902cf3_0_6"/>
          <p:cNvSpPr txBox="1"/>
          <p:nvPr/>
        </p:nvSpPr>
        <p:spPr>
          <a:xfrm>
            <a:off x="7363919" y="6342661"/>
            <a:ext cx="2732329" cy="11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b="1" dirty="0" err="1" smtClean="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Gehörlosen</a:t>
            </a:r>
            <a:r>
              <a:rPr lang="en-US" sz="2900" b="1" dirty="0" smtClean="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-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b="1" dirty="0" err="1" smtClean="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gemeinschaft</a:t>
            </a:r>
            <a:endParaRPr sz="2900" b="1" dirty="0">
              <a:solidFill>
                <a:srgbClr val="16114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191" name="Google Shape;191;g32567902cf3_0_6"/>
          <p:cNvSpPr txBox="1"/>
          <p:nvPr/>
        </p:nvSpPr>
        <p:spPr>
          <a:xfrm>
            <a:off x="14499165" y="3596080"/>
            <a:ext cx="3611955" cy="49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9100">
              <a:lnSpc>
                <a:spcPct val="115000"/>
              </a:lnSpc>
              <a:buClr>
                <a:schemeClr val="dk1"/>
              </a:buClr>
              <a:buSzPts val="3000"/>
              <a:buFont typeface="Quicksand Medium"/>
              <a:buAutoNum type="arabicPeriod"/>
            </a:pPr>
            <a:r>
              <a:rPr lang="en-US" sz="3000" dirty="0" err="1" smtClean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Interessengebiet</a:t>
            </a:r>
            <a:endParaRPr lang="en-US" sz="3000" dirty="0" smtClean="0">
              <a:solidFill>
                <a:schemeClr val="dk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marL="38100" lvl="0">
              <a:lnSpc>
                <a:spcPct val="115000"/>
              </a:lnSpc>
              <a:buClr>
                <a:schemeClr val="dk1"/>
              </a:buClr>
              <a:buSzPts val="3000"/>
            </a:pPr>
            <a:r>
              <a:rPr lang="en-US" sz="30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
</a:t>
            </a:r>
            <a:r>
              <a:rPr lang="en-US" sz="3000" dirty="0" smtClean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2. </a:t>
            </a:r>
            <a:r>
              <a:rPr lang="en-US" sz="3000" dirty="0" err="1" smtClean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Ebene</a:t>
            </a:r>
            <a:r>
              <a:rPr lang="en-US" sz="3000" dirty="0" smtClean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:</a:t>
            </a:r>
            <a:r>
              <a:rPr lang="en-US" sz="30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
</a:t>
            </a:r>
            <a:r>
              <a:rPr lang="en-US" sz="3000" dirty="0" smtClean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   international</a:t>
            </a:r>
            <a:r>
              <a:rPr lang="en-US" sz="30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
</a:t>
            </a:r>
            <a:r>
              <a:rPr lang="en-US" sz="3000" dirty="0" smtClean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   regional</a:t>
            </a:r>
            <a:r>
              <a:rPr lang="en-US" sz="30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
</a:t>
            </a:r>
            <a:r>
              <a:rPr lang="en-US" sz="3000" dirty="0" smtClean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   </a:t>
            </a:r>
            <a:r>
              <a:rPr lang="en-US" sz="30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</a:t>
            </a:r>
            <a:r>
              <a:rPr lang="en-US" sz="3000" dirty="0" smtClean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ational</a:t>
            </a:r>
            <a:r>
              <a:rPr lang="en-US" sz="30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
</a:t>
            </a:r>
            <a:r>
              <a:rPr lang="en-US" sz="3000" dirty="0" smtClean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   </a:t>
            </a:r>
            <a:r>
              <a:rPr lang="en-US" sz="3000" dirty="0" err="1" smtClean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lokal</a:t>
            </a:r>
            <a:r>
              <a:rPr lang="en-US" sz="30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
</a:t>
            </a:r>
            <a:endParaRPr lang="en-US" sz="3000" dirty="0" smtClean="0">
              <a:solidFill>
                <a:schemeClr val="dk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marL="38100" lvl="0">
              <a:lnSpc>
                <a:spcPct val="115000"/>
              </a:lnSpc>
              <a:buClr>
                <a:schemeClr val="dk1"/>
              </a:buClr>
              <a:buSzPts val="3000"/>
            </a:pPr>
            <a:r>
              <a:rPr lang="en-US" sz="3000" dirty="0" smtClean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3. </a:t>
            </a:r>
            <a:r>
              <a:rPr lang="en-US" sz="3000" dirty="0" err="1" smtClean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Aktivitäten</a:t>
            </a:r>
            <a:r>
              <a:rPr lang="en-US" sz="30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</a:t>
            </a:r>
            <a:r>
              <a:rPr lang="en-US" sz="3000" dirty="0" smtClean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 </a:t>
            </a:r>
          </a:p>
          <a:p>
            <a:pPr marL="38100" lvl="0">
              <a:lnSpc>
                <a:spcPct val="115000"/>
              </a:lnSpc>
              <a:buClr>
                <a:schemeClr val="dk1"/>
              </a:buClr>
              <a:buSzPts val="3000"/>
            </a:pPr>
            <a:r>
              <a:rPr lang="en-US" sz="3000" dirty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000" dirty="0" smtClean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  </a:t>
            </a:r>
            <a:r>
              <a:rPr lang="en-US" sz="3000" dirty="0" err="1" smtClean="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Veranstaltungen</a:t>
            </a:r>
            <a:endParaRPr sz="3000" dirty="0">
              <a:solidFill>
                <a:schemeClr val="dk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92" name="Google Shape;192;g32567902cf3_0_6"/>
          <p:cNvSpPr/>
          <p:nvPr/>
        </p:nvSpPr>
        <p:spPr>
          <a:xfrm>
            <a:off x="14829676" y="9368075"/>
            <a:ext cx="3337838" cy="744060"/>
          </a:xfrm>
          <a:custGeom>
            <a:avLst/>
            <a:gdLst/>
            <a:ahLst/>
            <a:cxnLst/>
            <a:rect l="l" t="t" r="r" b="b"/>
            <a:pathLst>
              <a:path w="3337838" h="744060" extrusionOk="0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D5"/>
        </a:solid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7" name="Google Shape;197;g32567902cf3_0_20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98" name="Google Shape;198;g32567902cf3_0_20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g32567902cf3_0_20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0" name="Google Shape;200;g32567902cf3_0_20"/>
          <p:cNvSpPr/>
          <p:nvPr/>
        </p:nvSpPr>
        <p:spPr>
          <a:xfrm>
            <a:off x="-331548" y="0"/>
            <a:ext cx="3598334" cy="2022564"/>
          </a:xfrm>
          <a:custGeom>
            <a:avLst/>
            <a:gdLst/>
            <a:ahLst/>
            <a:cxnLst/>
            <a:rect l="l" t="t" r="r" b="b"/>
            <a:pathLst>
              <a:path w="3598334" h="2022564" extrusionOk="0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g32567902cf3_0_20"/>
          <p:cNvSpPr/>
          <p:nvPr/>
        </p:nvSpPr>
        <p:spPr>
          <a:xfrm>
            <a:off x="196825" y="9516362"/>
            <a:ext cx="2574341" cy="573864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g32567902cf3_0_20"/>
          <p:cNvSpPr txBox="1"/>
          <p:nvPr/>
        </p:nvSpPr>
        <p:spPr>
          <a:xfrm>
            <a:off x="377149" y="1953375"/>
            <a:ext cx="2167800" cy="1378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3200" dirty="0" err="1" smtClean="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Gruppen</a:t>
            </a:r>
            <a:r>
              <a:rPr lang="en-US" sz="3200" dirty="0" smtClean="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-</a:t>
            </a:r>
            <a:r>
              <a:rPr lang="en-US" sz="3200" dirty="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
</a:t>
            </a:r>
            <a:r>
              <a:rPr lang="en-US" sz="3200" dirty="0" err="1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Aktivität</a:t>
            </a:r>
            <a:endParaRPr sz="3200" dirty="0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03" name="Google Shape;203;g32567902cf3_0_20"/>
          <p:cNvSpPr txBox="1"/>
          <p:nvPr/>
        </p:nvSpPr>
        <p:spPr>
          <a:xfrm>
            <a:off x="3595325" y="278700"/>
            <a:ext cx="13888200" cy="1908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/>
            <a:r>
              <a:rPr lang="en-US" sz="6200" dirty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SWOT-ANALYSE für </a:t>
            </a:r>
            <a:r>
              <a:rPr lang="en-US" sz="6200" dirty="0" err="1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eine</a:t>
            </a:r>
            <a:r>
              <a:rPr lang="en-US" sz="6200" dirty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6200" dirty="0" err="1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Organisation</a:t>
            </a:r>
            <a:r>
              <a:rPr lang="en-US" sz="6200" dirty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6200" dirty="0" err="1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oder</a:t>
            </a:r>
            <a:r>
              <a:rPr lang="en-US" sz="6200" dirty="0" smtClean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6200" dirty="0" err="1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ein</a:t>
            </a:r>
            <a:r>
              <a:rPr lang="en-US" sz="6200" dirty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6200" dirty="0" err="1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Ereignis</a:t>
            </a:r>
            <a:endParaRPr sz="6200" dirty="0">
              <a:solidFill>
                <a:srgbClr val="161140"/>
              </a:solidFill>
            </a:endParaRPr>
          </a:p>
        </p:txBody>
      </p:sp>
      <p:sp>
        <p:nvSpPr>
          <p:cNvPr id="204" name="Google Shape;204;g32567902cf3_0_20"/>
          <p:cNvSpPr/>
          <p:nvPr/>
        </p:nvSpPr>
        <p:spPr>
          <a:xfrm>
            <a:off x="3744798" y="2462084"/>
            <a:ext cx="6969300" cy="3483586"/>
          </a:xfrm>
          <a:prstGeom prst="rect">
            <a:avLst/>
          </a:prstGeom>
          <a:solidFill>
            <a:srgbClr val="0397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g32567902cf3_0_20"/>
          <p:cNvSpPr/>
          <p:nvPr/>
        </p:nvSpPr>
        <p:spPr>
          <a:xfrm>
            <a:off x="10791040" y="2472389"/>
            <a:ext cx="6883219" cy="3483300"/>
          </a:xfrm>
          <a:prstGeom prst="rect">
            <a:avLst/>
          </a:prstGeom>
          <a:solidFill>
            <a:srgbClr val="843F9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g32567902cf3_0_20"/>
          <p:cNvSpPr/>
          <p:nvPr/>
        </p:nvSpPr>
        <p:spPr>
          <a:xfrm>
            <a:off x="3739727" y="6003898"/>
            <a:ext cx="6969300" cy="3567348"/>
          </a:xfrm>
          <a:prstGeom prst="rect">
            <a:avLst/>
          </a:prstGeom>
          <a:solidFill>
            <a:srgbClr val="16114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g32567902cf3_0_20"/>
          <p:cNvSpPr/>
          <p:nvPr/>
        </p:nvSpPr>
        <p:spPr>
          <a:xfrm>
            <a:off x="10783399" y="6013956"/>
            <a:ext cx="6904306" cy="3556735"/>
          </a:xfrm>
          <a:prstGeom prst="rect">
            <a:avLst/>
          </a:prstGeom>
          <a:solidFill>
            <a:srgbClr val="8888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g32567902cf3_0_20"/>
          <p:cNvSpPr/>
          <p:nvPr/>
        </p:nvSpPr>
        <p:spPr>
          <a:xfrm>
            <a:off x="8273318" y="1714439"/>
            <a:ext cx="1677000" cy="1650300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9" name="Google Shape;209;g32567902cf3_0_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53094" y="1953375"/>
            <a:ext cx="1107325" cy="1107325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g32567902cf3_0_20"/>
          <p:cNvSpPr/>
          <p:nvPr/>
        </p:nvSpPr>
        <p:spPr>
          <a:xfrm>
            <a:off x="15385373" y="1800747"/>
            <a:ext cx="1677000" cy="1650300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1" name="Google Shape;211;g32567902cf3_0_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709623" y="2121566"/>
            <a:ext cx="1028500" cy="1028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g32567902cf3_0_20"/>
          <p:cNvSpPr/>
          <p:nvPr/>
        </p:nvSpPr>
        <p:spPr>
          <a:xfrm>
            <a:off x="8388020" y="8417053"/>
            <a:ext cx="1677000" cy="1650300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3" name="Google Shape;213;g32567902cf3_0_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714983" y="8724248"/>
            <a:ext cx="1028500" cy="1028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g32567902cf3_0_20"/>
          <p:cNvSpPr/>
          <p:nvPr/>
        </p:nvSpPr>
        <p:spPr>
          <a:xfrm>
            <a:off x="15541700" y="8479073"/>
            <a:ext cx="1677000" cy="1650300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5" name="Google Shape;215;g32567902cf3_0_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764412" y="8662835"/>
            <a:ext cx="1231575" cy="1231575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g32567902cf3_0_20"/>
          <p:cNvSpPr txBox="1"/>
          <p:nvPr/>
        </p:nvSpPr>
        <p:spPr>
          <a:xfrm>
            <a:off x="3966213" y="2704836"/>
            <a:ext cx="2841900" cy="60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US" sz="3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STÄRKEN</a:t>
            </a:r>
            <a:endParaRPr sz="3200" dirty="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17" name="Google Shape;217;g32567902cf3_0_20"/>
          <p:cNvSpPr txBox="1"/>
          <p:nvPr/>
        </p:nvSpPr>
        <p:spPr>
          <a:xfrm>
            <a:off x="11523612" y="2735521"/>
            <a:ext cx="35046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3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SCHWÄCHEN</a:t>
            </a:r>
            <a:endParaRPr sz="3200" dirty="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18" name="Google Shape;218;g32567902cf3_0_20"/>
          <p:cNvSpPr txBox="1"/>
          <p:nvPr/>
        </p:nvSpPr>
        <p:spPr>
          <a:xfrm>
            <a:off x="4229471" y="8839754"/>
            <a:ext cx="3806400" cy="1336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3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GELEGENHEITEN</a:t>
            </a:r>
            <a:endParaRPr sz="3200" dirty="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19" name="Google Shape;219;g32567902cf3_0_20"/>
          <p:cNvSpPr txBox="1"/>
          <p:nvPr/>
        </p:nvSpPr>
        <p:spPr>
          <a:xfrm>
            <a:off x="11328047" y="8827073"/>
            <a:ext cx="3511374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3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BEDROHUNGEN</a:t>
            </a:r>
            <a:endParaRPr sz="3200" dirty="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20" name="Google Shape;220;g32567902cf3_0_20"/>
          <p:cNvSpPr txBox="1"/>
          <p:nvPr/>
        </p:nvSpPr>
        <p:spPr>
          <a:xfrm>
            <a:off x="3966213" y="3364739"/>
            <a:ext cx="6361200" cy="2520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93700">
              <a:lnSpc>
                <a:spcPct val="115000"/>
              </a:lnSpc>
              <a:buClr>
                <a:schemeClr val="lt1"/>
              </a:buClr>
              <a:buSzPts val="2600"/>
              <a:buFont typeface="Quicksand SemiBold"/>
              <a:buChar char="●"/>
            </a:pP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Welche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ausgeprägten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Ressourcen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oder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Fähigkeiten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hat </a:t>
            </a:r>
            <a:r>
              <a:rPr lang="en-US" sz="2200" dirty="0" smtClean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die </a:t>
            </a:r>
            <a:r>
              <a:rPr lang="en-US" sz="2200" dirty="0" err="1" smtClean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Organisation</a:t>
            </a:r>
            <a:r>
              <a:rPr lang="en-US" sz="2200" dirty="0" smtClean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?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
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Wie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200" dirty="0" err="1" smtClean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wird</a:t>
            </a:r>
            <a:r>
              <a:rPr lang="en-US" sz="2200" dirty="0" smtClean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200" dirty="0" err="1" smtClean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sie</a:t>
            </a:r>
            <a:r>
              <a:rPr lang="en-US" sz="2200" dirty="0" smtClean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von 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der Community </a:t>
            </a:r>
            <a:r>
              <a:rPr lang="en-US" sz="2200" dirty="0" err="1" smtClean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wahrgenommen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?
Wie 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können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vergangene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Erfolge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200" dirty="0" smtClean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/>
            </a:r>
            <a:br>
              <a:rPr lang="en-US" sz="2200" dirty="0" smtClean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</a:br>
            <a:r>
              <a:rPr lang="en-US" sz="2200" dirty="0" err="1" smtClean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Vorteile</a:t>
            </a:r>
            <a:r>
              <a:rPr lang="en-US" sz="2200" dirty="0" smtClean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für die Zukunft 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schaffen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?</a:t>
            </a:r>
            <a:endParaRPr sz="2200" dirty="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21" name="Google Shape;221;g32567902cf3_0_20"/>
          <p:cNvSpPr txBox="1"/>
          <p:nvPr/>
        </p:nvSpPr>
        <p:spPr>
          <a:xfrm>
            <a:off x="11071259" y="3507446"/>
            <a:ext cx="6603000" cy="2131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93700">
              <a:lnSpc>
                <a:spcPct val="115000"/>
              </a:lnSpc>
              <a:buClr>
                <a:schemeClr val="lt1"/>
              </a:buClr>
              <a:buSzPts val="2600"/>
              <a:buFont typeface="Quicksand SemiBold"/>
              <a:buChar char="●"/>
            </a:pP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Welche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Bereiche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sind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verbesserungswürdig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?
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Gibt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es 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begrenzte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Ressourcen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oder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Qualifikationslücken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?
Was 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kritisieren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Mitglieder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oder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die 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Öffentlichkeit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oft?</a:t>
            </a:r>
            <a:endParaRPr sz="2200" dirty="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22" name="Google Shape;222;g32567902cf3_0_20"/>
          <p:cNvSpPr txBox="1"/>
          <p:nvPr/>
        </p:nvSpPr>
        <p:spPr>
          <a:xfrm>
            <a:off x="3903800" y="6096988"/>
            <a:ext cx="6603000" cy="2591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93700">
              <a:lnSpc>
                <a:spcPct val="115000"/>
              </a:lnSpc>
              <a:buClr>
                <a:schemeClr val="lt1"/>
              </a:buClr>
              <a:buSzPts val="2600"/>
              <a:buFont typeface="Quicksand SemiBold"/>
              <a:buChar char="●"/>
            </a:pP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Welche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Veränderungen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können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das 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Wachstum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fördern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?
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Gibt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es 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Partnerschaften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, </a:t>
            </a:r>
            <a:r>
              <a:rPr lang="en-US" sz="2200" dirty="0" smtClean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/>
            </a:r>
            <a:br>
              <a:rPr lang="en-US" sz="2200" dirty="0" smtClean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</a:br>
            <a:r>
              <a:rPr lang="en-US" sz="2200" dirty="0" smtClean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die 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es 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stärken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könnten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?
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Gibt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es 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neue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Bedürfnisse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, </a:t>
            </a:r>
            <a:r>
              <a:rPr lang="en-US" sz="2200" dirty="0" smtClean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/>
            </a:r>
            <a:br>
              <a:rPr lang="en-US" sz="2200" dirty="0" smtClean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</a:br>
            <a:r>
              <a:rPr lang="en-US" sz="2200" dirty="0" smtClean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die 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angesprochen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werden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könnten</a:t>
            </a:r>
            <a:r>
              <a:rPr lang="en-US" sz="26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?</a:t>
            </a:r>
            <a:endParaRPr sz="2600" dirty="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23" name="Google Shape;223;g32567902cf3_0_20"/>
          <p:cNvSpPr txBox="1"/>
          <p:nvPr/>
        </p:nvSpPr>
        <p:spPr>
          <a:xfrm>
            <a:off x="10860645" y="6096988"/>
            <a:ext cx="6827060" cy="2520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93700">
              <a:lnSpc>
                <a:spcPct val="115000"/>
              </a:lnSpc>
              <a:buClr>
                <a:schemeClr val="lt1"/>
              </a:buClr>
              <a:buSzPts val="2600"/>
              <a:buFont typeface="Quicksand SemiBold"/>
              <a:buChar char="●"/>
            </a:pP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Welche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externen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Faktoren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könnten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die 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Aktivitäten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bedrohen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?
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Gibt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es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200" dirty="0" err="1" smtClean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Wettbewerber</a:t>
            </a:r>
            <a:r>
              <a:rPr lang="en-US" sz="2200" dirty="0" smtClean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*</a:t>
            </a:r>
            <a:r>
              <a:rPr lang="en-US" sz="2200" dirty="0" err="1" smtClean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innen</a:t>
            </a:r>
            <a:r>
              <a:rPr lang="en-US" sz="2200" dirty="0" smtClean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, </a:t>
            </a:r>
            <a:br>
              <a:rPr lang="en-US" sz="2200" dirty="0" smtClean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</a:br>
            <a:r>
              <a:rPr lang="en-US" sz="2200" dirty="0" smtClean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die 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den Support 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reduzieren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könnten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?
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Könnte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die 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veränderte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öffentliche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200" dirty="0" err="1" smtClean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Wahrnehmung</a:t>
            </a:r>
            <a:r>
              <a:rPr lang="en-US" sz="2200" dirty="0" smtClean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Risiken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mit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sich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bringen</a:t>
            </a:r>
            <a:r>
              <a:rPr lang="en-US" sz="22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?</a:t>
            </a:r>
            <a:endParaRPr sz="2200" dirty="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24" name="Google Shape;224;g32567902cf3_0_20"/>
          <p:cNvSpPr txBox="1"/>
          <p:nvPr/>
        </p:nvSpPr>
        <p:spPr>
          <a:xfrm>
            <a:off x="3684775" y="1316575"/>
            <a:ext cx="4669800" cy="4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endParaRPr sz="2800" dirty="0">
              <a:solidFill>
                <a:srgbClr val="16114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25" name="Google Shape;225;g32567902cf3_0_20"/>
          <p:cNvSpPr txBox="1"/>
          <p:nvPr/>
        </p:nvSpPr>
        <p:spPr>
          <a:xfrm>
            <a:off x="10783400" y="1322475"/>
            <a:ext cx="4758300" cy="4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endParaRPr sz="2800" dirty="0">
              <a:solidFill>
                <a:srgbClr val="16114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26" name="Google Shape;226;g32567902cf3_0_20"/>
          <p:cNvSpPr txBox="1"/>
          <p:nvPr/>
        </p:nvSpPr>
        <p:spPr>
          <a:xfrm rot="-5400000">
            <a:off x="1427807" y="3858065"/>
            <a:ext cx="3828600" cy="4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 smtClean="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Was </a:t>
            </a:r>
            <a:r>
              <a:rPr lang="en-US" sz="2600" dirty="0" err="1" smtClean="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ist</a:t>
            </a:r>
            <a:r>
              <a:rPr lang="en-US" sz="2600" dirty="0" smtClean="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600" dirty="0" err="1" smtClean="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verfügbar</a:t>
            </a:r>
            <a:endParaRPr sz="2600" dirty="0">
              <a:solidFill>
                <a:srgbClr val="16114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27" name="Google Shape;227;g32567902cf3_0_20"/>
          <p:cNvSpPr txBox="1"/>
          <p:nvPr/>
        </p:nvSpPr>
        <p:spPr>
          <a:xfrm rot="-5400000">
            <a:off x="1198757" y="7595158"/>
            <a:ext cx="4280351" cy="4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600" dirty="0" smtClean="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Möglichkeiten außerhalb</a:t>
            </a:r>
            <a:endParaRPr sz="2600" dirty="0">
              <a:solidFill>
                <a:srgbClr val="16114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28" name="Google Shape;228;g32567902cf3_0_20"/>
          <p:cNvSpPr txBox="1"/>
          <p:nvPr/>
        </p:nvSpPr>
        <p:spPr>
          <a:xfrm>
            <a:off x="202875" y="4385748"/>
            <a:ext cx="2491500" cy="30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2600" dirty="0" err="1" smtClean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Wähle</a:t>
            </a:r>
            <a:r>
              <a:rPr lang="en-US" sz="2600" dirty="0" smtClean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600" dirty="0" err="1" smtClean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eine</a:t>
            </a:r>
            <a:r>
              <a:rPr lang="en-US" sz="2600" dirty="0" smtClean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6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Organisation</a:t>
            </a:r>
            <a:r>
              <a:rPr lang="en-US" sz="26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6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oder</a:t>
            </a:r>
            <a:r>
              <a:rPr lang="en-US" sz="26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6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ein</a:t>
            </a:r>
            <a:r>
              <a:rPr lang="en-US" sz="26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6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Großereignis</a:t>
            </a:r>
            <a:r>
              <a:rPr lang="en-US" sz="26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und </a:t>
            </a:r>
            <a:r>
              <a:rPr lang="en-US" sz="2600" dirty="0" err="1" smtClean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führe</a:t>
            </a:r>
            <a:r>
              <a:rPr lang="en-US" sz="2600" dirty="0" smtClean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600" dirty="0" err="1" smtClean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eine</a:t>
            </a:r>
            <a:r>
              <a:rPr lang="en-US" sz="2600" dirty="0" smtClean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6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SWOT-</a:t>
            </a:r>
            <a:r>
              <a:rPr lang="en-US" sz="26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Analyse</a:t>
            </a:r>
            <a:r>
              <a:rPr lang="en-US" sz="26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</a:t>
            </a:r>
            <a:r>
              <a:rPr lang="en-US" sz="2600" dirty="0" err="1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durch</a:t>
            </a:r>
            <a:r>
              <a:rPr lang="en-US" sz="2600" dirty="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.</a:t>
            </a:r>
            <a:endParaRPr sz="2600" dirty="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29" name="Google Shape;229;g32567902cf3_0_20"/>
          <p:cNvSpPr txBox="1"/>
          <p:nvPr/>
        </p:nvSpPr>
        <p:spPr>
          <a:xfrm>
            <a:off x="265807" y="7763691"/>
            <a:ext cx="2390100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2000" dirty="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Für </a:t>
            </a:r>
            <a:r>
              <a:rPr lang="en-US" sz="2000" dirty="0" err="1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Fortgeschrittene</a:t>
            </a:r>
            <a:endParaRPr sz="2000" dirty="0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D5"/>
        </a:solidFill>
        <a:effectLst/>
      </p:bgPr>
    </p:bg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" name="Google Shape;234;g34267876ad7_0_44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35" name="Google Shape;235;g34267876ad7_0_44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g34267876ad7_0_44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7" name="Google Shape;237;g34267876ad7_0_44"/>
          <p:cNvSpPr/>
          <p:nvPr/>
        </p:nvSpPr>
        <p:spPr>
          <a:xfrm>
            <a:off x="-331548" y="0"/>
            <a:ext cx="3598334" cy="2022564"/>
          </a:xfrm>
          <a:custGeom>
            <a:avLst/>
            <a:gdLst/>
            <a:ahLst/>
            <a:cxnLst/>
            <a:rect l="l" t="t" r="r" b="b"/>
            <a:pathLst>
              <a:path w="3598334" h="2022564" extrusionOk="0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8" name="Google Shape;238;g34267876ad7_0_44" title="communicati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68850" y="2943800"/>
            <a:ext cx="5258350" cy="525835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g34267876ad7_0_44"/>
          <p:cNvSpPr txBox="1"/>
          <p:nvPr/>
        </p:nvSpPr>
        <p:spPr>
          <a:xfrm>
            <a:off x="4918376" y="686814"/>
            <a:ext cx="13888200" cy="133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6200" dirty="0" err="1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Abschließende</a:t>
            </a:r>
            <a:r>
              <a:rPr lang="en-US" sz="6200" dirty="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6200" dirty="0" err="1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Gruppendiskussion</a:t>
            </a:r>
            <a:endParaRPr sz="6200" dirty="0">
              <a:solidFill>
                <a:srgbClr val="161140"/>
              </a:solidFill>
            </a:endParaRPr>
          </a:p>
        </p:txBody>
      </p:sp>
      <p:sp>
        <p:nvSpPr>
          <p:cNvPr id="240" name="Google Shape;240;g34267876ad7_0_44"/>
          <p:cNvSpPr/>
          <p:nvPr/>
        </p:nvSpPr>
        <p:spPr>
          <a:xfrm>
            <a:off x="14829676" y="9368075"/>
            <a:ext cx="3337838" cy="744060"/>
          </a:xfrm>
          <a:custGeom>
            <a:avLst/>
            <a:gdLst/>
            <a:ahLst/>
            <a:cxnLst/>
            <a:rect l="l" t="t" r="r" b="b"/>
            <a:pathLst>
              <a:path w="3337838" h="744060" extrusionOk="0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3F98"/>
        </a:solidFill>
        <a:effectLst/>
      </p:bgPr>
    </p:bg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50aaf29258_0_0"/>
          <p:cNvSpPr/>
          <p:nvPr/>
        </p:nvSpPr>
        <p:spPr>
          <a:xfrm>
            <a:off x="0" y="4263"/>
            <a:ext cx="3586632" cy="2015986"/>
          </a:xfrm>
          <a:custGeom>
            <a:avLst/>
            <a:gdLst/>
            <a:ahLst/>
            <a:cxnLst/>
            <a:rect l="l" t="t" r="r" b="b"/>
            <a:pathLst>
              <a:path w="3586632" h="2015986" extrusionOk="0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g350aaf29258_0_0"/>
          <p:cNvSpPr/>
          <p:nvPr/>
        </p:nvSpPr>
        <p:spPr>
          <a:xfrm>
            <a:off x="14712066" y="9365888"/>
            <a:ext cx="3347649" cy="746247"/>
          </a:xfrm>
          <a:custGeom>
            <a:avLst/>
            <a:gdLst/>
            <a:ahLst/>
            <a:cxnLst/>
            <a:rect l="l" t="t" r="r" b="b"/>
            <a:pathLst>
              <a:path w="3347649" h="746247" extrusionOk="0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g350aaf29258_0_0"/>
          <p:cNvSpPr txBox="1"/>
          <p:nvPr/>
        </p:nvSpPr>
        <p:spPr>
          <a:xfrm>
            <a:off x="2157050" y="1867850"/>
            <a:ext cx="4995600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SzPts val="8000"/>
            </a:pPr>
            <a:r>
              <a:rPr lang="en-US" sz="8000" dirty="0" err="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Referenzen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g350aaf29258_0_0"/>
          <p:cNvSpPr txBox="1"/>
          <p:nvPr/>
        </p:nvSpPr>
        <p:spPr>
          <a:xfrm>
            <a:off x="1617550" y="3536950"/>
            <a:ext cx="15186300" cy="40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Holcomb, T. K. (2023). </a:t>
            </a:r>
            <a:r>
              <a:rPr lang="en-US" sz="3600" i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Introduction to Deaf culture.</a:t>
            </a: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2nd edition. Oxford University Press. </a:t>
            </a:r>
            <a:r>
              <a:rPr lang="en-US" sz="3600" u="sng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http://www.introductiontodeafculture.com/intro-to-deaf-culture.htm</a:t>
            </a:r>
            <a:endParaRPr sz="3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marL="28575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Bauman, H. D. L., &amp; Murray, J. J. (2013). “Deaf studies in the 21st century: ‘Deaf-gain’ and the future of human diversity”. In L.J. Davis (Ed.), </a:t>
            </a:r>
            <a:r>
              <a:rPr lang="en-US" sz="3600" i="1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The disability studies reader</a:t>
            </a: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(4th ed., pp. 246-262). Routledge.</a:t>
            </a:r>
            <a:endParaRPr sz="3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3F98"/>
        </a:solidFill>
        <a:effectLst/>
      </p:bgPr>
    </p:bg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"/>
          <p:cNvSpPr/>
          <p:nvPr/>
        </p:nvSpPr>
        <p:spPr>
          <a:xfrm>
            <a:off x="0" y="4263"/>
            <a:ext cx="3586632" cy="2015986"/>
          </a:xfrm>
          <a:custGeom>
            <a:avLst/>
            <a:gdLst/>
            <a:ahLst/>
            <a:cxnLst/>
            <a:rect l="l" t="t" r="r" b="b"/>
            <a:pathLst>
              <a:path w="3586632" h="2015986" extrusionOk="0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3"/>
          <p:cNvSpPr/>
          <p:nvPr/>
        </p:nvSpPr>
        <p:spPr>
          <a:xfrm>
            <a:off x="14434201" y="639132"/>
            <a:ext cx="3347649" cy="746247"/>
          </a:xfrm>
          <a:custGeom>
            <a:avLst/>
            <a:gdLst/>
            <a:ahLst/>
            <a:cxnLst/>
            <a:rect l="l" t="t" r="r" b="b"/>
            <a:pathLst>
              <a:path w="3347649" h="746247" extrusionOk="0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3"/>
          <p:cNvSpPr/>
          <p:nvPr/>
        </p:nvSpPr>
        <p:spPr>
          <a:xfrm>
            <a:off x="3446958" y="3699228"/>
            <a:ext cx="1156015" cy="728290"/>
          </a:xfrm>
          <a:custGeom>
            <a:avLst/>
            <a:gdLst/>
            <a:ahLst/>
            <a:cxnLst/>
            <a:rect l="l" t="t" r="r" b="b"/>
            <a:pathLst>
              <a:path w="1156015" h="728290" extrusionOk="0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3"/>
          <p:cNvSpPr/>
          <p:nvPr/>
        </p:nvSpPr>
        <p:spPr>
          <a:xfrm>
            <a:off x="3891781" y="4535744"/>
            <a:ext cx="711193" cy="711193"/>
          </a:xfrm>
          <a:custGeom>
            <a:avLst/>
            <a:gdLst/>
            <a:ahLst/>
            <a:cxnLst/>
            <a:rect l="l" t="t" r="r" b="b"/>
            <a:pathLst>
              <a:path w="711193" h="711193" extrusionOk="0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3"/>
          <p:cNvSpPr/>
          <p:nvPr/>
        </p:nvSpPr>
        <p:spPr>
          <a:xfrm>
            <a:off x="3876881" y="5552822"/>
            <a:ext cx="726093" cy="726093"/>
          </a:xfrm>
          <a:custGeom>
            <a:avLst/>
            <a:gdLst/>
            <a:ahLst/>
            <a:cxnLst/>
            <a:rect l="l" t="t" r="r" b="b"/>
            <a:pathLst>
              <a:path w="726093" h="726093" extrusionOk="0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8" name="Google Shape;258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259" name="Google Shape;259;p3"/>
            <p:cNvSpPr/>
            <p:nvPr/>
          </p:nvSpPr>
          <p:spPr>
            <a:xfrm>
              <a:off x="0" y="0"/>
              <a:ext cx="4988508" cy="1109794"/>
            </a:xfrm>
            <a:custGeom>
              <a:avLst/>
              <a:gdLst/>
              <a:ahLst/>
              <a:cxnLst/>
              <a:rect l="l" t="t" r="r" b="b"/>
              <a:pathLst>
                <a:path w="4988508" h="1109794" extrusionOk="0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1" name="Google Shape;261;p3"/>
          <p:cNvSpPr/>
          <p:nvPr/>
        </p:nvSpPr>
        <p:spPr>
          <a:xfrm>
            <a:off x="15692648" y="7710148"/>
            <a:ext cx="1489130" cy="1938541"/>
          </a:xfrm>
          <a:custGeom>
            <a:avLst/>
            <a:gdLst/>
            <a:ahLst/>
            <a:cxnLst/>
            <a:rect l="l" t="t" r="r" b="b"/>
            <a:pathLst>
              <a:path w="1489130" h="1938541" extrusionOk="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3"/>
          <p:cNvSpPr/>
          <p:nvPr/>
        </p:nvSpPr>
        <p:spPr>
          <a:xfrm>
            <a:off x="8989462" y="7963384"/>
            <a:ext cx="3063250" cy="1432070"/>
          </a:xfrm>
          <a:custGeom>
            <a:avLst/>
            <a:gdLst/>
            <a:ahLst/>
            <a:cxnLst/>
            <a:rect l="l" t="t" r="r" b="b"/>
            <a:pathLst>
              <a:path w="3063250" h="1432070" extrusionOk="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3"/>
          <p:cNvSpPr/>
          <p:nvPr/>
        </p:nvSpPr>
        <p:spPr>
          <a:xfrm>
            <a:off x="12957588" y="7710148"/>
            <a:ext cx="1831642" cy="1834741"/>
          </a:xfrm>
          <a:custGeom>
            <a:avLst/>
            <a:gdLst/>
            <a:ahLst/>
            <a:cxnLst/>
            <a:rect l="l" t="t" r="r" b="b"/>
            <a:pathLst>
              <a:path w="1831642" h="1834741" extrusionOk="0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3"/>
          <p:cNvSpPr/>
          <p:nvPr/>
        </p:nvSpPr>
        <p:spPr>
          <a:xfrm>
            <a:off x="1106223" y="8346748"/>
            <a:ext cx="3002948" cy="645634"/>
          </a:xfrm>
          <a:custGeom>
            <a:avLst/>
            <a:gdLst/>
            <a:ahLst/>
            <a:cxnLst/>
            <a:rect l="l" t="t" r="r" b="b"/>
            <a:pathLst>
              <a:path w="3002948" h="645634" extrusionOk="0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3"/>
          <p:cNvSpPr/>
          <p:nvPr/>
        </p:nvSpPr>
        <p:spPr>
          <a:xfrm>
            <a:off x="5014045" y="8047954"/>
            <a:ext cx="3070542" cy="1159130"/>
          </a:xfrm>
          <a:custGeom>
            <a:avLst/>
            <a:gdLst/>
            <a:ahLst/>
            <a:cxnLst/>
            <a:rect l="l" t="t" r="r" b="b"/>
            <a:pathLst>
              <a:path w="3070542" h="1159130" extrusionOk="0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3"/>
          <p:cNvSpPr txBox="1"/>
          <p:nvPr/>
        </p:nvSpPr>
        <p:spPr>
          <a:xfrm>
            <a:off x="2809723" y="1670191"/>
            <a:ext cx="3586500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err="1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Kontakt</a:t>
            </a:r>
            <a:endParaRPr dirty="0"/>
          </a:p>
        </p:txBody>
      </p:sp>
      <p:sp>
        <p:nvSpPr>
          <p:cNvPr id="267" name="Google Shape;267;p3"/>
          <p:cNvSpPr txBox="1"/>
          <p:nvPr/>
        </p:nvSpPr>
        <p:spPr>
          <a:xfrm>
            <a:off x="4863628" y="3711204"/>
            <a:ext cx="3899400" cy="3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1" u="sng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1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https://deafstudies.eu/</a:t>
            </a:r>
            <a:endParaRPr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68" name="Google Shape;268;p3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1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Deaf Culture, Heritage and Diversity</a:t>
            </a:r>
            <a:endParaRPr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69" name="Google Shape;269;p3"/>
          <p:cNvSpPr txBox="1"/>
          <p:nvPr/>
        </p:nvSpPr>
        <p:spPr>
          <a:xfrm>
            <a:off x="4863629" y="5655400"/>
            <a:ext cx="2985000" cy="3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1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@deafstudies.eu</a:t>
            </a:r>
            <a:endParaRPr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657</Words>
  <Application>Microsoft Office PowerPoint</Application>
  <PresentationFormat>Benutzerdefiniert</PresentationFormat>
  <Paragraphs>69</Paragraphs>
  <Slides>13</Slides>
  <Notes>13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23" baseType="lpstr">
      <vt:lpstr>Arial</vt:lpstr>
      <vt:lpstr>Calibri</vt:lpstr>
      <vt:lpstr>Montserrat</vt:lpstr>
      <vt:lpstr>Quicksand SemiBold</vt:lpstr>
      <vt:lpstr>Wingdings</vt:lpstr>
      <vt:lpstr>Anton</vt:lpstr>
      <vt:lpstr>Quicksand Medium</vt:lpstr>
      <vt:lpstr>Roboto</vt:lpstr>
      <vt:lpstr>Quicksand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Manuela Hofer</dc:creator>
  <cp:lastModifiedBy>Manuela Hofer</cp:lastModifiedBy>
  <cp:revision>17</cp:revision>
  <cp:lastPrinted>2025-09-09T13:49:49Z</cp:lastPrinted>
  <dcterms:created xsi:type="dcterms:W3CDTF">2006-08-16T00:00:00Z</dcterms:created>
  <dcterms:modified xsi:type="dcterms:W3CDTF">2026-03-31T11:16:39Z</dcterms:modified>
</cp:coreProperties>
</file>