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10287000" cx="18288000"/>
  <p:notesSz cx="6858000" cy="9144000"/>
  <p:embeddedFontLst>
    <p:embeddedFont>
      <p:font typeface="Anton"/>
      <p:regular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Quicksand"/>
      <p:regular r:id="rId29"/>
      <p:bold r:id="rId30"/>
    </p:embeddedFont>
    <p:embeddedFont>
      <p:font typeface="Quicksand SemiBold"/>
      <p:regular r:id="rId31"/>
      <p:bold r:id="rId32"/>
    </p:embeddedFont>
    <p:embeddedFont>
      <p:font typeface="Quicksand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iFAnbGnv6QhoSKNVgE8/GKLKEm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ton-regular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Quicksan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SemiBold-regular.fntdata"/><Relationship Id="rId30" Type="http://schemas.openxmlformats.org/officeDocument/2006/relationships/font" Target="fonts/Quicksand-bold.fntdata"/><Relationship Id="rId11" Type="http://schemas.openxmlformats.org/officeDocument/2006/relationships/slide" Target="slides/slide5.xml"/><Relationship Id="rId33" Type="http://schemas.openxmlformats.org/officeDocument/2006/relationships/font" Target="fonts/QuicksandMedium-regular.fntdata"/><Relationship Id="rId10" Type="http://schemas.openxmlformats.org/officeDocument/2006/relationships/slide" Target="slides/slide4.xml"/><Relationship Id="rId32" Type="http://schemas.openxmlformats.org/officeDocument/2006/relationships/font" Target="fonts/QuicksandSemiBold-bold.fntdata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QuicksandMedium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a7eab6259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da7eab6259_1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a7eab6259_1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da7eab6259_1_2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a7eab6259_1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da7eab6259_1_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da7eab6259_1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da7eab6259_1_6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a7eab6259_1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3da7eab6259_1_8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a7eab6259_1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Tieto organizácie zabezpečujú, že rôznorodé skúsenosti a perspektívy všetkých členov komunity Nepočujúcich sú zastúpené.</a:t>
            </a:r>
            <a:endParaRPr sz="120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44" name="Google Shape;244;g3da7eab6259_1_9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a7eab6259_1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da7eab6259_1_1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da7eab6259_1_1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Z koho sa skladajú tieto organizácie? Z počujúcich alebo nepočujúcich? Aký je v tom rozdiel? Ako vyzerá vedenie nepočujúcich a čím sa líši od vedenia počujúcich?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4447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g3da7eab6259_1_1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da7eab6259_1_1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 pokročilých </a:t>
            </a:r>
            <a:r>
              <a:rPr lang="en-US"/>
              <a:t>účastníkov</a:t>
            </a:r>
            <a:endParaRPr/>
          </a:p>
        </p:txBody>
      </p:sp>
      <p:sp>
        <p:nvSpPr>
          <p:cNvPr id="283" name="Google Shape;283;g3da7eab6259_1_15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4267876ad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Alternatívna aktivita pre začiatočníkov bez analýzy SWOT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Nápady na diskusné otázky: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(pre každú organizáciu)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Aké sú jej silné a slabé stránky?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Kto tvorí tieto organizácie? Tvoria ich počujúci alebo Nepočujúci? Aké sú medzi nimi rozdiely?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Ako vyzerá vedenie Nepočujúcich? Ako sa líši od vedenia počujúcich?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Pozrite sa na rozdiel medzi organizáciami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“Nepočuj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úcich” a “pre Nepočujúcich” (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'of,' 'for,' and 'by' the Deaf.)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g34267876ad7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0aaf292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g350aaf2925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9" name="Google Shape;3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a7eab6259_1_158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da7eab6259_1_158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da7eab6259_1_158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a7eab6259_1_1584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da7eab6259_1_158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da7eab6259_1_158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da7eab6259_1_158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da7eab6259_1_158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da7eab6259_1_159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da7eab6259_1_159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da7eab6259_1_159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da7eab6259_1_159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da7eab6259_1_159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a7eab6259_1_1596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da7eab6259_1_1596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da7eab6259_1_159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da7eab6259_1_159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da7eab6259_1_159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a7eab6259_1_160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da7eab6259_1_1602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da7eab6259_1_1602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da7eab6259_1_160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da7eab6259_1_160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da7eab6259_1_160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a7eab6259_1_160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da7eab6259_1_1609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da7eab6259_1_1609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da7eab6259_1_1609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da7eab6259_1_1609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da7eab6259_1_160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da7eab6259_1_160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da7eab6259_1_160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da7eab6259_1_16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da7eab6259_1_161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da7eab6259_1_161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da7eab6259_1_161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a7eab6259_1_1623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da7eab6259_1_1623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da7eab6259_1_1623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da7eab6259_1_162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da7eab6259_1_162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da7eab6259_1_162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a7eab6259_1_1630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da7eab6259_1_163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da7eab6259_1_1630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da7eab6259_1_163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da7eab6259_1_163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da7eab6259_1_163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a7eab6259_1_16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da7eab6259_1_1637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da7eab6259_1_163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da7eab6259_1_163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da7eab6259_1_163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a7eab6259_1_1643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da7eab6259_1_1643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da7eab6259_1_164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da7eab6259_1_164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da7eab6259_1_164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a7eab6259_1_157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g3da7eab6259_1_157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da7eab6259_1_157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da7eab6259_1_157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da7eab6259_1_157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0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8.png"/><Relationship Id="rId8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8.jp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31.jp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4.png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hyperlink" Target="http://www.introductiontodeafculture.com/intro-to-deaf-culture.html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21.png"/><Relationship Id="rId13" Type="http://schemas.openxmlformats.org/officeDocument/2006/relationships/hyperlink" Target="https://deafstudies.eu" TargetMode="External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4.png"/><Relationship Id="rId5" Type="http://schemas.openxmlformats.org/officeDocument/2006/relationships/image" Target="../media/image29.png"/><Relationship Id="rId6" Type="http://schemas.openxmlformats.org/officeDocument/2006/relationships/image" Target="../media/image23.png"/><Relationship Id="rId7" Type="http://schemas.openxmlformats.org/officeDocument/2006/relationships/image" Target="../media/image12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g3da7eab6259_1_86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60" name="Google Shape;160;g3da7eab6259_1_86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3da7eab6259_1_86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g3da7eab6259_1_86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da7eab6259_1_86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da7eab6259_1_86"/>
          <p:cNvSpPr txBox="1"/>
          <p:nvPr/>
        </p:nvSpPr>
        <p:spPr>
          <a:xfrm>
            <a:off x="3457350" y="3904550"/>
            <a:ext cx="13528500" cy="41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Spoznajme lepšie aktivity komunity Nepočujúcich</a:t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5" name="Google Shape;165;g3da7eab6259_1_86"/>
          <p:cNvSpPr txBox="1"/>
          <p:nvPr/>
        </p:nvSpPr>
        <p:spPr>
          <a:xfrm>
            <a:off x="3443254" y="6735080"/>
            <a:ext cx="114015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Podujatia a organizácie Nepočujúcich</a:t>
            </a:r>
            <a:endParaRPr sz="3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g3da7eab6259_1_86"/>
          <p:cNvSpPr txBox="1"/>
          <p:nvPr/>
        </p:nvSpPr>
        <p:spPr>
          <a:xfrm>
            <a:off x="3457354" y="3428788"/>
            <a:ext cx="866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Deaf Studies workshop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"/>
          <p:cNvGrpSpPr/>
          <p:nvPr/>
        </p:nvGrpSpPr>
        <p:grpSpPr>
          <a:xfrm>
            <a:off x="0" y="-216991"/>
            <a:ext cx="2922084" cy="10503991"/>
            <a:chOff x="0" y="-57150"/>
            <a:chExt cx="769602" cy="2766483"/>
          </a:xfrm>
        </p:grpSpPr>
        <p:sp>
          <p:nvSpPr>
            <p:cNvPr id="172" name="Google Shape;172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0" y="-57150"/>
              <a:ext cx="769602" cy="27664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3786622" y="3372588"/>
            <a:ext cx="11359200" cy="43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Predstavenie spoločenského a politického života komunity Nepočujúcich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Mapovanie organizácií a podujatí Nepočujúcich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SWOT analýza organizácie alebo podujatia nepočujúcich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Prezentácia skupinovej práce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icksand Medium"/>
              <a:buChar char="•"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Záverečná skupinová diskusia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4064282" y="1534517"/>
            <a:ext cx="3098518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179" name="Google Shape;179;p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3F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9796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a7eab6259_1_282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da7eab6259_1_282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da7eab6259_1_282"/>
          <p:cNvSpPr/>
          <p:nvPr/>
        </p:nvSpPr>
        <p:spPr>
          <a:xfrm>
            <a:off x="5780725" y="2465541"/>
            <a:ext cx="5842800" cy="5657700"/>
          </a:xfrm>
          <a:prstGeom prst="ellipse">
            <a:avLst/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900">
                <a:latin typeface="Quicksand"/>
                <a:ea typeface="Quicksand"/>
                <a:cs typeface="Quicksand"/>
                <a:sym typeface="Quicksand"/>
              </a:rPr>
              <a:t>Komunita</a:t>
            </a:r>
            <a:br>
              <a:rPr b="1" lang="en-US" sz="4200">
                <a:latin typeface="Quicksand"/>
                <a:ea typeface="Quicksand"/>
                <a:cs typeface="Quicksand"/>
                <a:sym typeface="Quicksand"/>
              </a:rPr>
            </a:br>
            <a:endParaRPr b="1" sz="4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89" name="Google Shape;189;g3da7eab6259_1_282"/>
          <p:cNvSpPr txBox="1"/>
          <p:nvPr/>
        </p:nvSpPr>
        <p:spPr>
          <a:xfrm>
            <a:off x="1490125" y="2622300"/>
            <a:ext cx="25236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Sociálna</a:t>
            </a:r>
            <a:endParaRPr b="1" sz="42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g3da7eab6259_1_282"/>
          <p:cNvSpPr txBox="1"/>
          <p:nvPr/>
        </p:nvSpPr>
        <p:spPr>
          <a:xfrm>
            <a:off x="849825" y="6122750"/>
            <a:ext cx="27285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Politická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1" name="Google Shape;191;g3da7eab6259_1_282"/>
          <p:cNvSpPr txBox="1"/>
          <p:nvPr/>
        </p:nvSpPr>
        <p:spPr>
          <a:xfrm>
            <a:off x="13712200" y="6789350"/>
            <a:ext cx="29502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Kultúrna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g3da7eab6259_1_282"/>
          <p:cNvSpPr txBox="1"/>
          <p:nvPr/>
        </p:nvSpPr>
        <p:spPr>
          <a:xfrm>
            <a:off x="1490125" y="8450650"/>
            <a:ext cx="36615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Ekonomická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3" name="Google Shape;193;g3da7eab6259_1_282"/>
          <p:cNvSpPr txBox="1"/>
          <p:nvPr/>
        </p:nvSpPr>
        <p:spPr>
          <a:xfrm>
            <a:off x="13584225" y="2911225"/>
            <a:ext cx="4475400" cy="806700"/>
          </a:xfrm>
          <a:prstGeom prst="rect">
            <a:avLst/>
          </a:prstGeom>
          <a:solidFill>
            <a:srgbClr val="16114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7F1D5"/>
                </a:solidFill>
                <a:latin typeface="Quicksand"/>
                <a:ea typeface="Quicksand"/>
                <a:cs typeface="Quicksand"/>
                <a:sym typeface="Quicksand"/>
              </a:rPr>
              <a:t>Enviromentálna</a:t>
            </a:r>
            <a:endParaRPr b="1" sz="4200">
              <a:solidFill>
                <a:srgbClr val="F7F1D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94" name="Google Shape;194;g3da7eab6259_1_282" title="communit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6725" y="4980575"/>
            <a:ext cx="2350802" cy="235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da7eab6259_1_282"/>
          <p:cNvSpPr txBox="1"/>
          <p:nvPr/>
        </p:nvSpPr>
        <p:spPr>
          <a:xfrm>
            <a:off x="3349725" y="546825"/>
            <a:ext cx="1445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Spoločensko-politický život komunity Nepočujúcich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6" name="Google Shape;196;g3da7eab6259_1_282"/>
          <p:cNvSpPr/>
          <p:nvPr/>
        </p:nvSpPr>
        <p:spPr>
          <a:xfrm rot="1419713">
            <a:off x="4124482" y="3160861"/>
            <a:ext cx="1817170" cy="536261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da7eab6259_1_282"/>
          <p:cNvSpPr/>
          <p:nvPr/>
        </p:nvSpPr>
        <p:spPr>
          <a:xfrm rot="-812989">
            <a:off x="3683588" y="5976787"/>
            <a:ext cx="1816973" cy="536268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da7eab6259_1_282"/>
          <p:cNvSpPr/>
          <p:nvPr/>
        </p:nvSpPr>
        <p:spPr>
          <a:xfrm rot="-1617002">
            <a:off x="5200101" y="8095406"/>
            <a:ext cx="1817025" cy="536399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da7eab6259_1_282"/>
          <p:cNvSpPr/>
          <p:nvPr/>
        </p:nvSpPr>
        <p:spPr>
          <a:xfrm rot="-9519004">
            <a:off x="11783557" y="6562685"/>
            <a:ext cx="1816992" cy="536432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da7eab6259_1_282"/>
          <p:cNvSpPr/>
          <p:nvPr/>
        </p:nvSpPr>
        <p:spPr>
          <a:xfrm rot="9362769">
            <a:off x="11695384" y="3364699"/>
            <a:ext cx="1816992" cy="536286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rgbClr val="F7F1D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g3da7eab6259_1_46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06" name="Google Shape;206;g3da7eab6259_1_46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g3da7eab6259_1_46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g3da7eab6259_1_46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da7eab6259_1_46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da7eab6259_1_465"/>
          <p:cNvSpPr txBox="1"/>
          <p:nvPr/>
        </p:nvSpPr>
        <p:spPr>
          <a:xfrm>
            <a:off x="3600625" y="645600"/>
            <a:ext cx="1445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Spoločensko-politický život komunity Nepočujúcich</a:t>
            </a:r>
            <a:endParaRPr sz="68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1" name="Google Shape;211;g3da7eab6259_1_465"/>
          <p:cNvSpPr txBox="1"/>
          <p:nvPr/>
        </p:nvSpPr>
        <p:spPr>
          <a:xfrm>
            <a:off x="3522275" y="2086533"/>
            <a:ext cx="14061300" cy="6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Komunita Nepočujúcich je obohatená o širokú škálu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organizácií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združení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ktoré napĺňajú jej rôzne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potreby 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 týchto aspektoch: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Sociálny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Kultúrny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69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Športový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Politický</a:t>
            </a:r>
            <a:endParaRPr b="1" sz="38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Quicksand"/>
              <a:buChar char="●"/>
            </a:pP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Duchovný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12" name="Google Shape;212;g3da7eab6259_1_465" title="sociolog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7673" y="4360325"/>
            <a:ext cx="1640175" cy="16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da7eab6259_1_465" title="political-part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42948" y="6000487"/>
            <a:ext cx="1822337" cy="18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3da7eab6259_1_465" title="legislatur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784223" y="6676175"/>
            <a:ext cx="1640175" cy="16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da7eab6259_1_465" title="soccer-te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06798" y="5088500"/>
            <a:ext cx="1717201" cy="17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da7eab6259_1_465" title="praye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943348" y="7412300"/>
            <a:ext cx="1640175" cy="16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g3da7eab6259_1_642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22" name="Google Shape;222;g3da7eab6259_1_642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g3da7eab6259_1_642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g3da7eab6259_1_642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g3da7eab6259_1_642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da7eab6259_1_642"/>
          <p:cNvSpPr txBox="1"/>
          <p:nvPr/>
        </p:nvSpPr>
        <p:spPr>
          <a:xfrm>
            <a:off x="3448500" y="2147825"/>
            <a:ext cx="6863400" cy="67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Tieto skupiny vytvárajú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priestory pre Nepočujúcich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kde môžu jednotlivci slobodne komunikovať v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posunkovom jazyku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a komunikovať s ostatnými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bez bariér a predsudkov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</a:t>
            </a: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zdieľať</a:t>
            </a: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skúsenosti a vymieňať si rady.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27" name="Google Shape;227;g3da7eab6259_1_6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07775" y="2547150"/>
            <a:ext cx="7051750" cy="38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da7eab6259_1_642"/>
          <p:cNvSpPr txBox="1"/>
          <p:nvPr/>
        </p:nvSpPr>
        <p:spPr>
          <a:xfrm>
            <a:off x="3448500" y="468788"/>
            <a:ext cx="1445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Spoločensko-politický život komunity Nepočujúcich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9" name="Google Shape;229;g3da7eab6259_1_642"/>
          <p:cNvSpPr txBox="1"/>
          <p:nvPr/>
        </p:nvSpPr>
        <p:spPr>
          <a:xfrm>
            <a:off x="3448500" y="7595575"/>
            <a:ext cx="126570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Vďaka tomuto zdieľaniu sa môžu konečne spojiť s ľuďmi, ktorí im skutočne rozumejú.</a:t>
            </a:r>
            <a:endParaRPr sz="36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g3da7eab6259_1_815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35" name="Google Shape;235;g3da7eab6259_1_815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g3da7eab6259_1_815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solidFill>
              <a:srgbClr val="03979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g3da7eab6259_1_815"/>
          <p:cNvSpPr/>
          <p:nvPr/>
        </p:nvSpPr>
        <p:spPr>
          <a:xfrm>
            <a:off x="-331548" y="0"/>
            <a:ext cx="3585179" cy="2015169"/>
          </a:xfrm>
          <a:custGeom>
            <a:rect b="b" l="l" r="r" t="t"/>
            <a:pathLst>
              <a:path extrusionOk="0" h="2015169" w="3585179">
                <a:moveTo>
                  <a:pt x="0" y="0"/>
                </a:moveTo>
                <a:lnTo>
                  <a:pt x="3585179" y="0"/>
                </a:lnTo>
                <a:lnTo>
                  <a:pt x="3585179" y="2015169"/>
                </a:lnTo>
                <a:lnTo>
                  <a:pt x="0" y="2015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da7eab6259_1_815"/>
          <p:cNvSpPr/>
          <p:nvPr/>
        </p:nvSpPr>
        <p:spPr>
          <a:xfrm>
            <a:off x="14705525" y="9364430"/>
            <a:ext cx="3354190" cy="747705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da7eab6259_1_815"/>
          <p:cNvSpPr txBox="1"/>
          <p:nvPr/>
        </p:nvSpPr>
        <p:spPr>
          <a:xfrm>
            <a:off x="3448500" y="468788"/>
            <a:ext cx="1445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Spoločensko-politický život komunity Nepočujúcich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0" name="Google Shape;240;g3da7eab6259_1_815"/>
          <p:cNvSpPr txBox="1"/>
          <p:nvPr/>
        </p:nvSpPr>
        <p:spPr>
          <a:xfrm>
            <a:off x="3687600" y="3077100"/>
            <a:ext cx="7296600" cy="57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V praxi tieto organizácie ponúkajú rôzne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služby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vrátane kultúrnych a spoločenských </a:t>
            </a:r>
            <a:r>
              <a:rPr b="1" lang="en-US" sz="3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aktivít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športových podujatí, politickej propagácie a duchovných zážitkov.</a:t>
            </a:r>
            <a:endParaRPr sz="3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41" name="Google Shape;241;g3da7eab6259_1_815" title="icona-del-concetto-di-servizi-di-comunita_106317-33218.jpg"/>
          <p:cNvPicPr preferRelativeResize="0"/>
          <p:nvPr/>
        </p:nvPicPr>
        <p:blipFill rotWithShape="1">
          <a:blip r:embed="rId5">
            <a:alphaModFix/>
          </a:blip>
          <a:srcRect b="31505" l="19172" r="19399" t="7284"/>
          <a:stretch/>
        </p:blipFill>
        <p:spPr>
          <a:xfrm>
            <a:off x="10984200" y="2231463"/>
            <a:ext cx="6254400" cy="6231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a7eab6259_1_984"/>
          <p:cNvSpPr/>
          <p:nvPr/>
        </p:nvSpPr>
        <p:spPr>
          <a:xfrm>
            <a:off x="0" y="5051800"/>
            <a:ext cx="18288000" cy="523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da7eab6259_1_984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da7eab6259_1_984"/>
          <p:cNvSpPr txBox="1"/>
          <p:nvPr/>
        </p:nvSpPr>
        <p:spPr>
          <a:xfrm>
            <a:off x="799200" y="1679600"/>
            <a:ext cx="16689600" cy="49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US" sz="3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Komunita Nepočujúcich je </a:t>
            </a:r>
            <a:r>
              <a:rPr b="1" lang="en-US" sz="37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rozmanitá</a:t>
            </a:r>
            <a:r>
              <a:rPr lang="en-US" sz="3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s mnohými špeciálnymi záujmovými skupinami, ktoré sa zaoberajú potrebami špecifických sektorov. </a:t>
            </a:r>
            <a:br>
              <a:rPr lang="en-US" sz="3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</a:br>
            <a:r>
              <a:rPr lang="en-US" sz="3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Príkladom sú organizácie Nepočujúcich žien, hluchoslepých, skupiny Nepočujúcich BIPOC, komunity Nepočujúcich LGBTQIA+ a rôzne náboženské skupiny.</a:t>
            </a:r>
            <a:endParaRPr sz="3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t/>
            </a:r>
            <a:endParaRPr sz="3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49" name="Google Shape;249;g3da7eab6259_1_984" title="la-gente-affolla-diversi-personaggi-agitando-la-mano_107791-1408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9125" y="5271700"/>
            <a:ext cx="14409749" cy="41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da7eab6259_1_984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da7eab6259_1_1155"/>
          <p:cNvSpPr/>
          <p:nvPr/>
        </p:nvSpPr>
        <p:spPr>
          <a:xfrm>
            <a:off x="0" y="4263"/>
            <a:ext cx="3595428" cy="2020930"/>
          </a:xfrm>
          <a:custGeom>
            <a:rect b="b" l="l" r="r" t="t"/>
            <a:pathLst>
              <a:path extrusionOk="0" h="2020930" w="3595428">
                <a:moveTo>
                  <a:pt x="0" y="0"/>
                </a:moveTo>
                <a:lnTo>
                  <a:pt x="3595428" y="0"/>
                </a:lnTo>
                <a:lnTo>
                  <a:pt x="3595428" y="2020930"/>
                </a:lnTo>
                <a:lnTo>
                  <a:pt x="0" y="2020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da7eab6259_1_1155"/>
          <p:cNvSpPr/>
          <p:nvPr/>
        </p:nvSpPr>
        <p:spPr>
          <a:xfrm>
            <a:off x="14717017" y="9366992"/>
            <a:ext cx="3342698" cy="745143"/>
          </a:xfrm>
          <a:custGeom>
            <a:rect b="b" l="l" r="r" t="t"/>
            <a:pathLst>
              <a:path extrusionOk="0" h="745143" w="3342698">
                <a:moveTo>
                  <a:pt x="0" y="0"/>
                </a:moveTo>
                <a:lnTo>
                  <a:pt x="3342698" y="0"/>
                </a:lnTo>
                <a:lnTo>
                  <a:pt x="3342698" y="745143"/>
                </a:lnTo>
                <a:lnTo>
                  <a:pt x="0" y="74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da7eab6259_1_1155"/>
          <p:cNvSpPr txBox="1"/>
          <p:nvPr/>
        </p:nvSpPr>
        <p:spPr>
          <a:xfrm>
            <a:off x="3349725" y="546825"/>
            <a:ext cx="1445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100"/>
              <a:buNone/>
            </a:pPr>
            <a:r>
              <a:rPr lang="en-US" sz="5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Spoločensko-politický život komunity Nepočujúcich</a:t>
            </a:r>
            <a:endParaRPr sz="70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58" name="Google Shape;258;g3da7eab6259_1_1155" title="pyramid-chart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2362700" y="2431863"/>
            <a:ext cx="5365700" cy="53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a7eab6259_1_1155"/>
          <p:cNvSpPr txBox="1"/>
          <p:nvPr/>
        </p:nvSpPr>
        <p:spPr>
          <a:xfrm>
            <a:off x="1035725" y="2545525"/>
            <a:ext cx="5036400" cy="2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Organizácie slúžia rôznym oblastiam záujmu na rôznych úrovniach:</a:t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0" name="Google Shape;260;g3da7eab6259_1_1155"/>
          <p:cNvSpPr txBox="1"/>
          <p:nvPr/>
        </p:nvSpPr>
        <p:spPr>
          <a:xfrm>
            <a:off x="855875" y="7974175"/>
            <a:ext cx="13613100" cy="1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4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Často poskytujú služby a organizujú podujatia, ktoré spájajú nepočujúcich z rôznych prostredí a vytvárajú príležitosti na nadväzovanie kontaktov, kultúrnu výmenu a propagáciu.</a:t>
            </a:r>
            <a:endParaRPr sz="34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1" name="Google Shape;261;g3da7eab6259_1_1155"/>
          <p:cNvSpPr txBox="1"/>
          <p:nvPr/>
        </p:nvSpPr>
        <p:spPr>
          <a:xfrm>
            <a:off x="8054675" y="6581225"/>
            <a:ext cx="3833400" cy="15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Miestna úroveň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2" name="Google Shape;262;g3da7eab6259_1_1155"/>
          <p:cNvSpPr txBox="1"/>
          <p:nvPr/>
        </p:nvSpPr>
        <p:spPr>
          <a:xfrm>
            <a:off x="7480275" y="5333125"/>
            <a:ext cx="4543800" cy="15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Národná úroveň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sz="38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63" name="Google Shape;263;g3da7eab6259_1_1155"/>
          <p:cNvSpPr txBox="1"/>
          <p:nvPr/>
        </p:nvSpPr>
        <p:spPr>
          <a:xfrm>
            <a:off x="6987725" y="4085025"/>
            <a:ext cx="5036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álna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úroveň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da7eab6259_1_1155"/>
          <p:cNvSpPr txBox="1"/>
          <p:nvPr/>
        </p:nvSpPr>
        <p:spPr>
          <a:xfrm>
            <a:off x="6553400" y="2835450"/>
            <a:ext cx="5540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Medzinárodná</a:t>
            </a:r>
            <a:r>
              <a:rPr b="0" i="0" lang="en-US" sz="3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</a:t>
            </a:r>
            <a:r>
              <a:rPr lang="en-US" sz="38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úroveň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140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g3da7eab6259_1_1337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270" name="Google Shape;270;g3da7eab6259_1_1337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g3da7eab6259_1_1337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2" name="Google Shape;272;g3da7eab6259_1_1337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da7eab6259_1_1337"/>
          <p:cNvSpPr txBox="1"/>
          <p:nvPr/>
        </p:nvSpPr>
        <p:spPr>
          <a:xfrm>
            <a:off x="377149" y="1953375"/>
            <a:ext cx="2167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Spoločná aktivita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74" name="Google Shape;274;g3da7eab6259_1_1337"/>
          <p:cNvSpPr txBox="1"/>
          <p:nvPr/>
        </p:nvSpPr>
        <p:spPr>
          <a:xfrm>
            <a:off x="3684775" y="421738"/>
            <a:ext cx="13888200" cy="30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</a:pPr>
            <a:r>
              <a:rPr lang="en-US" sz="49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Myšlienková mapa podujatí a organizácií Nepočujúcich</a:t>
            </a:r>
            <a:endParaRPr sz="49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</a:pPr>
            <a:r>
              <a:t/>
            </a:r>
            <a:endParaRPr sz="49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20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275" name="Google Shape;275;g3da7eab6259_1_1337"/>
          <p:cNvGrpSpPr/>
          <p:nvPr/>
        </p:nvGrpSpPr>
        <p:grpSpPr>
          <a:xfrm>
            <a:off x="3260713" y="1820875"/>
            <a:ext cx="11154150" cy="6926101"/>
            <a:chOff x="4750889" y="2102925"/>
            <a:chExt cx="10953697" cy="6693826"/>
          </a:xfrm>
        </p:grpSpPr>
        <p:pic>
          <p:nvPicPr>
            <p:cNvPr id="276" name="Google Shape;276;g3da7eab6259_1_1337"/>
            <p:cNvPicPr preferRelativeResize="0"/>
            <p:nvPr/>
          </p:nvPicPr>
          <p:blipFill rotWithShape="1">
            <a:blip r:embed="rId4">
              <a:alphaModFix/>
            </a:blip>
            <a:srcRect b="5686" l="0" r="0" t="8292"/>
            <a:stretch/>
          </p:blipFill>
          <p:spPr>
            <a:xfrm>
              <a:off x="4750889" y="2102925"/>
              <a:ext cx="10953697" cy="66938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g3da7eab6259_1_1337"/>
            <p:cNvSpPr/>
            <p:nvPr/>
          </p:nvSpPr>
          <p:spPr>
            <a:xfrm rot="-242774">
              <a:off x="8704480" y="3955036"/>
              <a:ext cx="2984639" cy="2022547"/>
            </a:xfrm>
            <a:prstGeom prst="blockArc">
              <a:avLst>
                <a:gd fmla="val 10815758" name="adj1"/>
                <a:gd fmla="val 0" name="adj2"/>
                <a:gd fmla="val 25000" name="adj3"/>
              </a:avLst>
            </a:prstGeom>
            <a:solidFill>
              <a:srgbClr val="F6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g3da7eab6259_1_1337"/>
          <p:cNvSpPr txBox="1"/>
          <p:nvPr/>
        </p:nvSpPr>
        <p:spPr>
          <a:xfrm>
            <a:off x="7495888" y="5133875"/>
            <a:ext cx="2531400" cy="11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Komunita</a:t>
            </a: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Aktivitavšetci spolu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undefined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Nepočujúcich</a:t>
            </a:r>
            <a:endParaRPr sz="34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79" name="Google Shape;279;g3da7eab6259_1_1337"/>
          <p:cNvSpPr txBox="1"/>
          <p:nvPr/>
        </p:nvSpPr>
        <p:spPr>
          <a:xfrm>
            <a:off x="14601100" y="2022575"/>
            <a:ext cx="3458400" cy="4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Oblasť záujmu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Úroveň: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Medzinárodná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Regionálna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Národná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000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Quicksand Medium"/>
              <a:buChar char="○"/>
            </a:pPr>
            <a:r>
              <a:rPr lang="en-US" sz="27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Miestna</a:t>
            </a:r>
            <a:endParaRPr sz="27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3000"/>
              <a:buFont typeface="Quicksand Medium"/>
              <a:buAutoNum type="arabicPeriod"/>
            </a:pPr>
            <a:r>
              <a:rPr lang="en-US" sz="30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Aktivity, podujatia</a:t>
            </a:r>
            <a:endParaRPr sz="3000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0" name="Google Shape;280;g3da7eab6259_1_1337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da7eab6259_1_1538"/>
          <p:cNvSpPr txBox="1"/>
          <p:nvPr/>
        </p:nvSpPr>
        <p:spPr>
          <a:xfrm>
            <a:off x="3595325" y="278700"/>
            <a:ext cx="1388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</a:pPr>
            <a:r>
              <a:rPr lang="en-US" sz="62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SWOT ANALÝZA organizácie alebo podujatia</a:t>
            </a:r>
            <a:endParaRPr sz="620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86" name="Google Shape;286;g3da7eab6259_1_1538"/>
          <p:cNvSpPr/>
          <p:nvPr/>
        </p:nvSpPr>
        <p:spPr>
          <a:xfrm>
            <a:off x="3684775" y="1886425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0397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da7eab6259_1_1538"/>
          <p:cNvSpPr/>
          <p:nvPr/>
        </p:nvSpPr>
        <p:spPr>
          <a:xfrm>
            <a:off x="10792250" y="1895187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43F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da7eab6259_1_1538"/>
          <p:cNvSpPr/>
          <p:nvPr/>
        </p:nvSpPr>
        <p:spPr>
          <a:xfrm>
            <a:off x="3685247" y="5984350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3da7eab6259_1_1538"/>
          <p:cNvSpPr/>
          <p:nvPr/>
        </p:nvSpPr>
        <p:spPr>
          <a:xfrm>
            <a:off x="10783400" y="5967578"/>
            <a:ext cx="6969300" cy="3860400"/>
          </a:xfrm>
          <a:prstGeom prst="rect">
            <a:avLst/>
          </a:prstGeom>
          <a:solidFill>
            <a:srgbClr val="161140"/>
          </a:solidFill>
          <a:ln cap="flat" cmpd="sng" w="7620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da7eab6259_1_1538"/>
          <p:cNvSpPr/>
          <p:nvPr/>
        </p:nvSpPr>
        <p:spPr>
          <a:xfrm>
            <a:off x="8354500" y="1251850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g3da7eab6259_1_15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1650" y="1521025"/>
            <a:ext cx="1107325" cy="110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3da7eab6259_1_1538"/>
          <p:cNvSpPr/>
          <p:nvPr/>
        </p:nvSpPr>
        <p:spPr>
          <a:xfrm>
            <a:off x="15541650" y="126297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g3da7eab6259_1_15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65899" y="1573874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g3da7eab6259_1_1538"/>
          <p:cNvSpPr/>
          <p:nvPr/>
        </p:nvSpPr>
        <p:spPr>
          <a:xfrm>
            <a:off x="8337663" y="8532767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g3da7eab6259_1_15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61923" y="8863270"/>
            <a:ext cx="1028500" cy="102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3da7eab6259_1_1538"/>
          <p:cNvSpPr/>
          <p:nvPr/>
        </p:nvSpPr>
        <p:spPr>
          <a:xfrm>
            <a:off x="15619475" y="8553045"/>
            <a:ext cx="1677000" cy="16503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g3da7eab6259_1_15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42198" y="8755619"/>
            <a:ext cx="1231575" cy="12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da7eab6259_1_1538"/>
          <p:cNvSpPr txBox="1"/>
          <p:nvPr/>
        </p:nvSpPr>
        <p:spPr>
          <a:xfrm>
            <a:off x="3266775" y="1805750"/>
            <a:ext cx="5809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51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</a:t>
            </a:r>
            <a:r>
              <a:rPr lang="en-US" sz="23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TRENGTHS/SILNÉ STRÁNKY</a:t>
            </a:r>
            <a:br>
              <a:rPr lang="en-US" sz="23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endParaRPr sz="23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t/>
            </a:r>
            <a:endParaRPr sz="51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99" name="Google Shape;299;g3da7eab6259_1_1538"/>
          <p:cNvSpPr txBox="1"/>
          <p:nvPr/>
        </p:nvSpPr>
        <p:spPr>
          <a:xfrm>
            <a:off x="11034275" y="1818150"/>
            <a:ext cx="475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5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W</a:t>
            </a:r>
            <a:r>
              <a:rPr lang="en-US" sz="28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EAKNESSES/SLABINY</a:t>
            </a:r>
            <a:endParaRPr sz="28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0" name="Google Shape;300;g3da7eab6259_1_1538"/>
          <p:cNvSpPr txBox="1"/>
          <p:nvPr/>
        </p:nvSpPr>
        <p:spPr>
          <a:xfrm>
            <a:off x="3912977" y="8752975"/>
            <a:ext cx="4424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48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</a:t>
            </a:r>
            <a:r>
              <a:rPr lang="en-US" sz="2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PPORTUNITIES/PRÍLEŽITOSTI</a:t>
            </a:r>
            <a:endParaRPr sz="2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1" name="Google Shape;301;g3da7eab6259_1_1538"/>
          <p:cNvSpPr txBox="1"/>
          <p:nvPr/>
        </p:nvSpPr>
        <p:spPr>
          <a:xfrm>
            <a:off x="11034275" y="8746850"/>
            <a:ext cx="4424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60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T</a:t>
            </a:r>
            <a:r>
              <a:rPr lang="en-US" sz="32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HREATS/HROZBY</a:t>
            </a:r>
            <a:endParaRPr sz="32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2" name="Google Shape;302;g3da7eab6259_1_1538"/>
          <p:cNvSpPr txBox="1"/>
          <p:nvPr/>
        </p:nvSpPr>
        <p:spPr>
          <a:xfrm>
            <a:off x="3906575" y="2863350"/>
            <a:ext cx="63612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Aké charakteristické zdroje alebo zručnosti má?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Ako ju pozitívne vníma komunita?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Ako môžu minulé úspechy vytvoriť budúce výhody?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3" name="Google Shape;303;g3da7eab6259_1_1538"/>
          <p:cNvSpPr txBox="1"/>
          <p:nvPr/>
        </p:nvSpPr>
        <p:spPr>
          <a:xfrm>
            <a:off x="11078900" y="3053225"/>
            <a:ext cx="66030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Ktoré oblasti je potrebné zlepšiť?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Existujú obmedzené zdroje alebo nedostatky v zručnostiach?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Čo členovia alebo verejnosť často kritizujú?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4" name="Google Shape;304;g3da7eab6259_1_1538"/>
          <p:cNvSpPr txBox="1"/>
          <p:nvPr/>
        </p:nvSpPr>
        <p:spPr>
          <a:xfrm>
            <a:off x="3884650" y="6228688"/>
            <a:ext cx="66030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Aké zmeny môžu pomôcť rastu?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Existujú partnerstvá, ktoré by ju mohli posilniť?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Existujú nové potreby, ktoré by sa mohli riešiť?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5" name="Google Shape;305;g3da7eab6259_1_1538"/>
          <p:cNvSpPr txBox="1"/>
          <p:nvPr/>
        </p:nvSpPr>
        <p:spPr>
          <a:xfrm>
            <a:off x="11034275" y="6068678"/>
            <a:ext cx="64230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Aké vonkajšie faktory by mohli ohroziť činnosti?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Existujú konkurenti, ktorí by mohli znížiť podporu?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Quicksand SemiBold"/>
              <a:buChar char="●"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Mohla by zmena vnímania verejnosti spôsobiť riziká?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6" name="Google Shape;306;g3da7eab6259_1_1538"/>
          <p:cNvSpPr txBox="1"/>
          <p:nvPr/>
        </p:nvSpPr>
        <p:spPr>
          <a:xfrm>
            <a:off x="3684775" y="1316575"/>
            <a:ext cx="46698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Dobré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7" name="Google Shape;307;g3da7eab6259_1_1538"/>
          <p:cNvSpPr txBox="1"/>
          <p:nvPr/>
        </p:nvSpPr>
        <p:spPr>
          <a:xfrm>
            <a:off x="10783400" y="1322475"/>
            <a:ext cx="4758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Nie príliš dobré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8" name="Google Shape;308;g3da7eab6259_1_1538"/>
          <p:cNvSpPr txBox="1"/>
          <p:nvPr/>
        </p:nvSpPr>
        <p:spPr>
          <a:xfrm rot="-5400000">
            <a:off x="1389150" y="3585375"/>
            <a:ext cx="38286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Čo je k dispozícii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09" name="Google Shape;309;g3da7eab6259_1_1538"/>
          <p:cNvSpPr txBox="1"/>
          <p:nvPr/>
        </p:nvSpPr>
        <p:spPr>
          <a:xfrm rot="-5400000">
            <a:off x="1370950" y="7679900"/>
            <a:ext cx="38463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6114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Čo existuje</a:t>
            </a:r>
            <a:endParaRPr sz="2800">
              <a:solidFill>
                <a:srgbClr val="161140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310" name="Google Shape;310;g3da7eab6259_1_1538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11" name="Google Shape;311;g3da7eab6259_1_1538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g3da7eab6259_1_1538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3" name="Google Shape;313;g3da7eab6259_1_1538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3da7eab6259_1_1538"/>
          <p:cNvSpPr/>
          <p:nvPr/>
        </p:nvSpPr>
        <p:spPr>
          <a:xfrm>
            <a:off x="196825" y="9516362"/>
            <a:ext cx="2574341" cy="573864"/>
          </a:xfrm>
          <a:custGeom>
            <a:rect b="b" l="l" r="r" t="t"/>
            <a:pathLst>
              <a:path extrusionOk="0" h="747705" w="3354190">
                <a:moveTo>
                  <a:pt x="0" y="0"/>
                </a:moveTo>
                <a:lnTo>
                  <a:pt x="3354190" y="0"/>
                </a:lnTo>
                <a:lnTo>
                  <a:pt x="3354190" y="747705"/>
                </a:lnTo>
                <a:lnTo>
                  <a:pt x="0" y="74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3da7eab6259_1_1538"/>
          <p:cNvSpPr txBox="1"/>
          <p:nvPr/>
        </p:nvSpPr>
        <p:spPr>
          <a:xfrm>
            <a:off x="377149" y="1953375"/>
            <a:ext cx="2167800" cy="18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Skupinová práca</a:t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16" name="Google Shape;316;g3da7eab6259_1_1538"/>
          <p:cNvSpPr txBox="1"/>
          <p:nvPr/>
        </p:nvSpPr>
        <p:spPr>
          <a:xfrm>
            <a:off x="358825" y="3428988"/>
            <a:ext cx="24915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 sz="26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Vyberte si organizáciu alebo významnú udalosť a vykonajte SWOT analýzu.</a:t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2600">
              <a:solidFill>
                <a:schemeClr val="lt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317" name="Google Shape;317;g3da7eab6259_1_1538"/>
          <p:cNvSpPr txBox="1"/>
          <p:nvPr/>
        </p:nvSpPr>
        <p:spPr>
          <a:xfrm>
            <a:off x="304275" y="8358425"/>
            <a:ext cx="2390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F7F1D5"/>
                </a:solidFill>
                <a:latin typeface="Anton"/>
                <a:ea typeface="Anton"/>
                <a:cs typeface="Anton"/>
                <a:sym typeface="Anton"/>
              </a:rPr>
              <a:t>Pre pokročilých účastníkov</a:t>
            </a:r>
            <a:endParaRPr sz="20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F7F1D5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1D5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g34267876ad7_0_44"/>
          <p:cNvGrpSpPr/>
          <p:nvPr/>
        </p:nvGrpSpPr>
        <p:grpSpPr>
          <a:xfrm>
            <a:off x="0" y="-216993"/>
            <a:ext cx="2922102" cy="10504504"/>
            <a:chOff x="0" y="-57150"/>
            <a:chExt cx="769602" cy="2766600"/>
          </a:xfrm>
        </p:grpSpPr>
        <p:sp>
          <p:nvSpPr>
            <p:cNvPr id="323" name="Google Shape;323;g34267876ad7_0_44"/>
            <p:cNvSpPr/>
            <p:nvPr/>
          </p:nvSpPr>
          <p:spPr>
            <a:xfrm>
              <a:off x="0" y="0"/>
              <a:ext cx="769602" cy="2709333"/>
            </a:xfrm>
            <a:custGeom>
              <a:rect b="b" l="l" r="r" t="t"/>
              <a:pathLst>
                <a:path extrusionOk="0" h="2709333" w="769602">
                  <a:moveTo>
                    <a:pt x="0" y="0"/>
                  </a:moveTo>
                  <a:lnTo>
                    <a:pt x="769602" y="0"/>
                  </a:lnTo>
                  <a:lnTo>
                    <a:pt x="7696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9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g34267876ad7_0_44"/>
            <p:cNvSpPr txBox="1"/>
            <p:nvPr/>
          </p:nvSpPr>
          <p:spPr>
            <a:xfrm>
              <a:off x="0" y="-57150"/>
              <a:ext cx="769500" cy="276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5" name="Google Shape;325;g34267876ad7_0_44"/>
          <p:cNvSpPr/>
          <p:nvPr/>
        </p:nvSpPr>
        <p:spPr>
          <a:xfrm>
            <a:off x="-331548" y="0"/>
            <a:ext cx="3598334" cy="2022564"/>
          </a:xfrm>
          <a:custGeom>
            <a:rect b="b" l="l" r="r" t="t"/>
            <a:pathLst>
              <a:path extrusionOk="0" h="2022564" w="3598334">
                <a:moveTo>
                  <a:pt x="0" y="0"/>
                </a:moveTo>
                <a:lnTo>
                  <a:pt x="3598335" y="0"/>
                </a:lnTo>
                <a:lnTo>
                  <a:pt x="3598335" y="2022564"/>
                </a:lnTo>
                <a:lnTo>
                  <a:pt x="0" y="2022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6" name="Google Shape;326;g34267876ad7_0_44" title="communica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68850" y="2943800"/>
            <a:ext cx="5258350" cy="52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34267876ad7_0_44"/>
          <p:cNvSpPr txBox="1"/>
          <p:nvPr/>
        </p:nvSpPr>
        <p:spPr>
          <a:xfrm>
            <a:off x="3520650" y="614750"/>
            <a:ext cx="138882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</a:pPr>
            <a:r>
              <a:rPr lang="en-US" sz="6200">
                <a:solidFill>
                  <a:srgbClr val="161140"/>
                </a:solidFill>
                <a:latin typeface="Anton"/>
                <a:ea typeface="Anton"/>
                <a:cs typeface="Anton"/>
                <a:sym typeface="Anton"/>
              </a:rPr>
              <a:t>Záverečná skupinová diskusia</a:t>
            </a:r>
            <a:endParaRPr sz="6200">
              <a:solidFill>
                <a:srgbClr val="161140"/>
              </a:solidFill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t/>
            </a:r>
            <a:endParaRPr sz="6200">
              <a:solidFill>
                <a:srgbClr val="1611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8" name="Google Shape;328;g34267876ad7_0_44"/>
          <p:cNvSpPr/>
          <p:nvPr/>
        </p:nvSpPr>
        <p:spPr>
          <a:xfrm>
            <a:off x="14829676" y="9368075"/>
            <a:ext cx="3337838" cy="744060"/>
          </a:xfrm>
          <a:custGeom>
            <a:rect b="b" l="l" r="r" t="t"/>
            <a:pathLst>
              <a:path extrusionOk="0" h="744060" w="3337838">
                <a:moveTo>
                  <a:pt x="0" y="0"/>
                </a:moveTo>
                <a:lnTo>
                  <a:pt x="3337838" y="0"/>
                </a:lnTo>
                <a:lnTo>
                  <a:pt x="3337838" y="744060"/>
                </a:lnTo>
                <a:lnTo>
                  <a:pt x="0" y="744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0aaf29258_0_0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350aaf29258_0_0"/>
          <p:cNvSpPr/>
          <p:nvPr/>
        </p:nvSpPr>
        <p:spPr>
          <a:xfrm>
            <a:off x="14712066" y="9365888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350aaf29258_0_0"/>
          <p:cNvSpPr txBox="1"/>
          <p:nvPr/>
        </p:nvSpPr>
        <p:spPr>
          <a:xfrm>
            <a:off x="2157050" y="1867850"/>
            <a:ext cx="499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Zdroje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350aaf29258_0_0"/>
          <p:cNvSpPr txBox="1"/>
          <p:nvPr/>
        </p:nvSpPr>
        <p:spPr>
          <a:xfrm>
            <a:off x="1617550" y="3536950"/>
            <a:ext cx="15186300" cy="4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Holcomb, T. K. (2023).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Introduction to Deaf culture.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2nd edition. Oxford University Press. </a:t>
            </a:r>
            <a:r>
              <a:rPr b="0" i="0" lang="en-US" sz="3600" u="sng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http://www.introductiontodeafculture.com/intro-to-deaf-culture.htm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Bauman, H. D. L., &amp; Murray, J. J. (2013). “Deaf studies in the 21st century: ‘Deaf-gain’ and the future of human diversity”. In L.J. Davis (Ed.), </a:t>
            </a:r>
            <a:r>
              <a:rPr b="0" i="1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The disability studies reader</a:t>
            </a:r>
            <a:r>
              <a:rPr b="0" i="0" lang="en-US" sz="36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(4th ed., pp. 246-262). Routledge.</a:t>
            </a:r>
            <a:endParaRPr b="0" i="0" sz="3600" u="none" cap="none" strike="noStrike">
              <a:solidFill>
                <a:schemeClr val="lt1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43F98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"/>
          <p:cNvSpPr/>
          <p:nvPr/>
        </p:nvSpPr>
        <p:spPr>
          <a:xfrm>
            <a:off x="0" y="4263"/>
            <a:ext cx="3586632" cy="2015986"/>
          </a:xfrm>
          <a:custGeom>
            <a:rect b="b" l="l" r="r" t="t"/>
            <a:pathLst>
              <a:path extrusionOk="0" h="2015986" w="3586632">
                <a:moveTo>
                  <a:pt x="0" y="0"/>
                </a:moveTo>
                <a:lnTo>
                  <a:pt x="3586632" y="0"/>
                </a:lnTo>
                <a:lnTo>
                  <a:pt x="3586632" y="2015985"/>
                </a:lnTo>
                <a:lnTo>
                  <a:pt x="0" y="2015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"/>
          <p:cNvSpPr/>
          <p:nvPr/>
        </p:nvSpPr>
        <p:spPr>
          <a:xfrm>
            <a:off x="14434201" y="639132"/>
            <a:ext cx="3347649" cy="746247"/>
          </a:xfrm>
          <a:custGeom>
            <a:rect b="b" l="l" r="r" t="t"/>
            <a:pathLst>
              <a:path extrusionOk="0" h="746247" w="3347649">
                <a:moveTo>
                  <a:pt x="0" y="0"/>
                </a:moveTo>
                <a:lnTo>
                  <a:pt x="3347649" y="0"/>
                </a:lnTo>
                <a:lnTo>
                  <a:pt x="3347649" y="746247"/>
                </a:lnTo>
                <a:lnTo>
                  <a:pt x="0" y="746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"/>
          <p:cNvSpPr/>
          <p:nvPr/>
        </p:nvSpPr>
        <p:spPr>
          <a:xfrm>
            <a:off x="3446958" y="3699228"/>
            <a:ext cx="1156015" cy="728290"/>
          </a:xfrm>
          <a:custGeom>
            <a:rect b="b" l="l" r="r" t="t"/>
            <a:pathLst>
              <a:path extrusionOk="0" h="728290" w="1156015">
                <a:moveTo>
                  <a:pt x="0" y="0"/>
                </a:moveTo>
                <a:lnTo>
                  <a:pt x="1156016" y="0"/>
                </a:lnTo>
                <a:lnTo>
                  <a:pt x="1156016" y="728289"/>
                </a:lnTo>
                <a:lnTo>
                  <a:pt x="0" y="728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"/>
          <p:cNvSpPr/>
          <p:nvPr/>
        </p:nvSpPr>
        <p:spPr>
          <a:xfrm>
            <a:off x="3891781" y="4535744"/>
            <a:ext cx="711193" cy="711193"/>
          </a:xfrm>
          <a:custGeom>
            <a:rect b="b" l="l" r="r" t="t"/>
            <a:pathLst>
              <a:path extrusionOk="0" h="711193" w="711193">
                <a:moveTo>
                  <a:pt x="0" y="0"/>
                </a:moveTo>
                <a:lnTo>
                  <a:pt x="711193" y="0"/>
                </a:lnTo>
                <a:lnTo>
                  <a:pt x="711193" y="711193"/>
                </a:lnTo>
                <a:lnTo>
                  <a:pt x="0" y="711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"/>
          <p:cNvSpPr/>
          <p:nvPr/>
        </p:nvSpPr>
        <p:spPr>
          <a:xfrm>
            <a:off x="3876881" y="5552822"/>
            <a:ext cx="726093" cy="726093"/>
          </a:xfrm>
          <a:custGeom>
            <a:rect b="b" l="l" r="r" t="t"/>
            <a:pathLst>
              <a:path extrusionOk="0" h="726093" w="726093">
                <a:moveTo>
                  <a:pt x="0" y="0"/>
                </a:moveTo>
                <a:lnTo>
                  <a:pt x="726093" y="0"/>
                </a:lnTo>
                <a:lnTo>
                  <a:pt x="726093" y="726093"/>
                </a:lnTo>
                <a:lnTo>
                  <a:pt x="0" y="7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6" name="Google Shape;346;p3"/>
          <p:cNvGrpSpPr/>
          <p:nvPr/>
        </p:nvGrpSpPr>
        <p:grpSpPr>
          <a:xfrm>
            <a:off x="-228300" y="6944209"/>
            <a:ext cx="18940740" cy="4430740"/>
            <a:chOff x="0" y="-57150"/>
            <a:chExt cx="4988508" cy="1166944"/>
          </a:xfrm>
        </p:grpSpPr>
        <p:sp>
          <p:nvSpPr>
            <p:cNvPr id="347" name="Google Shape;347;p3"/>
            <p:cNvSpPr/>
            <p:nvPr/>
          </p:nvSpPr>
          <p:spPr>
            <a:xfrm>
              <a:off x="0" y="0"/>
              <a:ext cx="4988508" cy="1109794"/>
            </a:xfrm>
            <a:custGeom>
              <a:rect b="b" l="l" r="r" t="t"/>
              <a:pathLst>
                <a:path extrusionOk="0" h="1109794" w="4988508">
                  <a:moveTo>
                    <a:pt x="0" y="0"/>
                  </a:moveTo>
                  <a:lnTo>
                    <a:pt x="4988508" y="0"/>
                  </a:lnTo>
                  <a:lnTo>
                    <a:pt x="4988508" y="1109794"/>
                  </a:lnTo>
                  <a:lnTo>
                    <a:pt x="0" y="1109794"/>
                  </a:lnTo>
                  <a:close/>
                </a:path>
              </a:pathLst>
            </a:custGeom>
            <a:solidFill>
              <a:srgbClr val="F7F1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3"/>
            <p:cNvSpPr txBox="1"/>
            <p:nvPr/>
          </p:nvSpPr>
          <p:spPr>
            <a:xfrm>
              <a:off x="0" y="-57150"/>
              <a:ext cx="4988508" cy="116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3"/>
          <p:cNvSpPr/>
          <p:nvPr/>
        </p:nvSpPr>
        <p:spPr>
          <a:xfrm>
            <a:off x="15692648" y="7710148"/>
            <a:ext cx="1489130" cy="1938541"/>
          </a:xfrm>
          <a:custGeom>
            <a:rect b="b" l="l" r="r" t="t"/>
            <a:pathLst>
              <a:path extrusionOk="0" h="1938541" w="1489130">
                <a:moveTo>
                  <a:pt x="0" y="0"/>
                </a:moveTo>
                <a:lnTo>
                  <a:pt x="1489129" y="0"/>
                </a:lnTo>
                <a:lnTo>
                  <a:pt x="1489129" y="1938541"/>
                </a:lnTo>
                <a:lnTo>
                  <a:pt x="0" y="19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"/>
          <p:cNvSpPr/>
          <p:nvPr/>
        </p:nvSpPr>
        <p:spPr>
          <a:xfrm>
            <a:off x="8989462" y="7963384"/>
            <a:ext cx="3063250" cy="1432070"/>
          </a:xfrm>
          <a:custGeom>
            <a:rect b="b" l="l" r="r" t="t"/>
            <a:pathLst>
              <a:path extrusionOk="0" h="1432070" w="3063250">
                <a:moveTo>
                  <a:pt x="0" y="0"/>
                </a:moveTo>
                <a:lnTo>
                  <a:pt x="3063251" y="0"/>
                </a:lnTo>
                <a:lnTo>
                  <a:pt x="3063251" y="1432069"/>
                </a:lnTo>
                <a:lnTo>
                  <a:pt x="0" y="1432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"/>
          <p:cNvSpPr/>
          <p:nvPr/>
        </p:nvSpPr>
        <p:spPr>
          <a:xfrm>
            <a:off x="12957588" y="7710148"/>
            <a:ext cx="1831642" cy="1834741"/>
          </a:xfrm>
          <a:custGeom>
            <a:rect b="b" l="l" r="r" t="t"/>
            <a:pathLst>
              <a:path extrusionOk="0" h="1834741" w="1831642">
                <a:moveTo>
                  <a:pt x="0" y="0"/>
                </a:moveTo>
                <a:lnTo>
                  <a:pt x="1831642" y="0"/>
                </a:lnTo>
                <a:lnTo>
                  <a:pt x="1831642" y="1834741"/>
                </a:lnTo>
                <a:lnTo>
                  <a:pt x="0" y="1834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"/>
          <p:cNvSpPr/>
          <p:nvPr/>
        </p:nvSpPr>
        <p:spPr>
          <a:xfrm>
            <a:off x="1106223" y="8346748"/>
            <a:ext cx="3002948" cy="645634"/>
          </a:xfrm>
          <a:custGeom>
            <a:rect b="b" l="l" r="r" t="t"/>
            <a:pathLst>
              <a:path extrusionOk="0" h="645634" w="3002948">
                <a:moveTo>
                  <a:pt x="0" y="0"/>
                </a:moveTo>
                <a:lnTo>
                  <a:pt x="3002947" y="0"/>
                </a:lnTo>
                <a:lnTo>
                  <a:pt x="3002947" y="645634"/>
                </a:lnTo>
                <a:lnTo>
                  <a:pt x="0" y="645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"/>
          <p:cNvSpPr/>
          <p:nvPr/>
        </p:nvSpPr>
        <p:spPr>
          <a:xfrm>
            <a:off x="5014045" y="8047954"/>
            <a:ext cx="3070542" cy="1159130"/>
          </a:xfrm>
          <a:custGeom>
            <a:rect b="b" l="l" r="r" t="t"/>
            <a:pathLst>
              <a:path extrusionOk="0" h="1159130" w="3070542">
                <a:moveTo>
                  <a:pt x="0" y="0"/>
                </a:moveTo>
                <a:lnTo>
                  <a:pt x="3070542" y="0"/>
                </a:lnTo>
                <a:lnTo>
                  <a:pt x="3070542" y="1159129"/>
                </a:lnTo>
                <a:lnTo>
                  <a:pt x="0" y="1159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"/>
          <p:cNvSpPr txBox="1"/>
          <p:nvPr/>
        </p:nvSpPr>
        <p:spPr>
          <a:xfrm>
            <a:off x="2157051" y="1867850"/>
            <a:ext cx="3586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"/>
          <p:cNvSpPr txBox="1"/>
          <p:nvPr/>
        </p:nvSpPr>
        <p:spPr>
          <a:xfrm>
            <a:off x="4863628" y="3711204"/>
            <a:ext cx="38994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sng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https://deafstudies.eu/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6" name="Google Shape;356;p3"/>
          <p:cNvSpPr txBox="1"/>
          <p:nvPr/>
        </p:nvSpPr>
        <p:spPr>
          <a:xfrm>
            <a:off x="4863628" y="4683302"/>
            <a:ext cx="59568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Deaf Culture, Heritage and Diversity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57" name="Google Shape;357;p3"/>
          <p:cNvSpPr txBox="1"/>
          <p:nvPr/>
        </p:nvSpPr>
        <p:spPr>
          <a:xfrm>
            <a:off x="4863629" y="5655400"/>
            <a:ext cx="29850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1"/>
              <a:buFont typeface="Arial"/>
              <a:buNone/>
            </a:pPr>
            <a:r>
              <a:rPr b="0" i="0" lang="en-US" sz="2461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@deafstudies.eu</a:t>
            </a:r>
            <a:endParaRPr b="0" i="0" sz="1400" u="none" cap="none" strike="noStrike">
              <a:solidFill>
                <a:srgbClr val="000000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