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Anton"/>
      <p:regular r:id="rId20"/>
    </p:embeddedFont>
    <p:embeddedFont>
      <p:font typeface="Roboto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Quicksand"/>
      <p:regular r:id="rId29"/>
      <p:bold r:id="rId30"/>
    </p:embeddedFont>
    <p:embeddedFont>
      <p:font typeface="Quicksand SemiBold"/>
      <p:regular r:id="rId31"/>
      <p:bold r:id="rId32"/>
    </p:embeddedFont>
    <p:embeddedFont>
      <p:font typeface="Quicksand Medium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hIelc0UN+5dKThaNiIij6ijF+u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ton-regular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SemiBold-regular.fntdata"/><Relationship Id="rId30" Type="http://schemas.openxmlformats.org/officeDocument/2006/relationships/font" Target="fonts/Quicksand-bold.fntdata"/><Relationship Id="rId11" Type="http://schemas.openxmlformats.org/officeDocument/2006/relationships/slide" Target="slides/slide6.xml"/><Relationship Id="rId33" Type="http://schemas.openxmlformats.org/officeDocument/2006/relationships/font" Target="fonts/QuicksandMedium-regular.fntdata"/><Relationship Id="rId10" Type="http://schemas.openxmlformats.org/officeDocument/2006/relationships/slide" Target="slides/slide5.xml"/><Relationship Id="rId32" Type="http://schemas.openxmlformats.org/officeDocument/2006/relationships/font" Target="fonts/QuicksandSemiBold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QuicksandMedium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80836c2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d80836c25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80836c25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d80836c257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80836c25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d80836c257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d80836c25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3d80836c257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d80836c25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3d80836c257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d80836c25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g3d80836c257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80836c25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Deze organisaties zorgen ervoor dat de uiteenlopende ervaringen en standpunten van alle leden van de dovengemeenschap aan bod komen.</a:t>
            </a:r>
            <a:endParaRPr/>
          </a:p>
        </p:txBody>
      </p:sp>
      <p:sp>
        <p:nvSpPr>
          <p:cNvPr id="165" name="Google Shape;165;g3d80836c257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d80836c257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g3d80836c257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d80836c257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Uit wie bestaan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188" name="Google Shape;188;g3d80836c257_0_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8928edc3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Uit wie bestaan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200" name="Google Shape;200;g3d8928edc3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d80836c257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Voor gevorderden</a:t>
            </a:r>
            <a:endParaRPr/>
          </a:p>
        </p:txBody>
      </p:sp>
      <p:sp>
        <p:nvSpPr>
          <p:cNvPr id="216" name="Google Shape;216;g3d80836c257_0_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d80836c257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Alternatieve activiteit voor beginnende deelnemers zonder SWOT-analyse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Ideeën voor discussievragen: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(voor elke organisatie)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Wat zijn de sterke en zwakke punten?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Uit wie bestaat de organisatie? Bestaat deze uit horende of dove personen? Wat zijn de verschillen?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Hoe ziet doof leiderschap eruit? Waarin verschilt het van horend leiderschap?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Zie het onderscheid tussen organisaties 'van', 'voor' en 'door' doven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g3d80836c257_0_1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d80836c257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g3d80836c257_0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d80836c257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g3d80836c257_0_1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4.png"/><Relationship Id="rId8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2.jp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hyperlink" Target="http://www.youtube.com/watch?v=G2Mknbpv0ak" TargetMode="External"/><Relationship Id="rId6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9.jpg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0.png"/><Relationship Id="rId6" Type="http://schemas.openxmlformats.org/officeDocument/2006/relationships/image" Target="../media/image27.png"/><Relationship Id="rId7" Type="http://schemas.openxmlformats.org/officeDocument/2006/relationships/image" Target="../media/image6.png"/><Relationship Id="rId8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8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://www.introductiontodeafculture.com/intro-to-deaf-culture.html" TargetMode="External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g3d80836c257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85" name="Google Shape;85;g3d80836c257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g3d80836c257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g3d80836c257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d80836c257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d80836c257_0_0"/>
          <p:cNvSpPr txBox="1"/>
          <p:nvPr/>
        </p:nvSpPr>
        <p:spPr>
          <a:xfrm>
            <a:off x="3457350" y="3904550"/>
            <a:ext cx="138339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ctiviteiten van de dovengemeenschap 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g3d80836c257_0_0"/>
          <p:cNvSpPr txBox="1"/>
          <p:nvPr/>
        </p:nvSpPr>
        <p:spPr>
          <a:xfrm>
            <a:off x="3443254" y="6735080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Evenementen en organisaties van dove mensen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g3d80836c257_0_0"/>
          <p:cNvSpPr txBox="1"/>
          <p:nvPr/>
        </p:nvSpPr>
        <p:spPr>
          <a:xfrm>
            <a:off x="3457354" y="34287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lang="en-US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d80836c257_0_1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97" name="Google Shape;97;g3d80836c257_0_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d80836c257_0_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d80836c257_0_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d80836c257_0_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d80836c257_0_11"/>
          <p:cNvSpPr txBox="1"/>
          <p:nvPr/>
        </p:nvSpPr>
        <p:spPr>
          <a:xfrm>
            <a:off x="3786626" y="3334900"/>
            <a:ext cx="135147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Inleiding tot het sociale en politieke leven van de dovengemeenschap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Overzicht van dovenorganisaties en evenementen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SWOT-analyse van een dovenorganisatie of -evenement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Presentatie van het groepswerk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Afsluitende groepsdiscussie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g3d80836c257_0_11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houd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d80836c257_0_21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3d80836c257_0_21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d80836c257_0_21"/>
          <p:cNvSpPr/>
          <p:nvPr/>
        </p:nvSpPr>
        <p:spPr>
          <a:xfrm>
            <a:off x="5780725" y="2465541"/>
            <a:ext cx="5842800" cy="56577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Gemeenschap</a:t>
            </a:r>
            <a:br>
              <a:rPr b="1" i="0" lang="en-US" sz="4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1" i="0" sz="42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10" name="Google Shape;110;g3d80836c257_0_21"/>
          <p:cNvSpPr txBox="1"/>
          <p:nvPr/>
        </p:nvSpPr>
        <p:spPr>
          <a:xfrm>
            <a:off x="1608850" y="2622300"/>
            <a:ext cx="24048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Sociaal</a:t>
            </a:r>
            <a:endParaRPr b="1" i="0" sz="4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1" name="Google Shape;111;g3d80836c257_0_21"/>
          <p:cNvSpPr txBox="1"/>
          <p:nvPr/>
        </p:nvSpPr>
        <p:spPr>
          <a:xfrm>
            <a:off x="1303725" y="6122750"/>
            <a:ext cx="22746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Politiek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g3d80836c257_0_21"/>
          <p:cNvSpPr txBox="1"/>
          <p:nvPr/>
        </p:nvSpPr>
        <p:spPr>
          <a:xfrm>
            <a:off x="13712200" y="6789350"/>
            <a:ext cx="27345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Cultureel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3" name="Google Shape;113;g3d80836c257_0_21"/>
          <p:cNvSpPr txBox="1"/>
          <p:nvPr/>
        </p:nvSpPr>
        <p:spPr>
          <a:xfrm>
            <a:off x="1556050" y="8450650"/>
            <a:ext cx="35955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Economisch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4" name="Google Shape;114;g3d80836c257_0_21"/>
          <p:cNvSpPr txBox="1"/>
          <p:nvPr/>
        </p:nvSpPr>
        <p:spPr>
          <a:xfrm>
            <a:off x="13584225" y="2911225"/>
            <a:ext cx="39630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Omgeving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5" name="Google Shape;115;g3d80836c257_0_21" title="community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26725" y="4980575"/>
            <a:ext cx="2350802" cy="235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d80836c257_0_21"/>
          <p:cNvSpPr txBox="1"/>
          <p:nvPr/>
        </p:nvSpPr>
        <p:spPr>
          <a:xfrm>
            <a:off x="3198875" y="782500"/>
            <a:ext cx="14459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63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Sociaal-politiek leven van de gemeenschap</a:t>
            </a:r>
            <a:endParaRPr b="0" i="0" sz="63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7" name="Google Shape;117;g3d80836c257_0_21"/>
          <p:cNvSpPr/>
          <p:nvPr/>
        </p:nvSpPr>
        <p:spPr>
          <a:xfrm rot="1419713">
            <a:off x="4124580" y="3160898"/>
            <a:ext cx="1817170" cy="536141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d80836c257_0_21"/>
          <p:cNvSpPr/>
          <p:nvPr/>
        </p:nvSpPr>
        <p:spPr>
          <a:xfrm rot="-812989">
            <a:off x="3683637" y="5976776"/>
            <a:ext cx="1816973" cy="536338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d80836c257_0_21"/>
          <p:cNvSpPr/>
          <p:nvPr/>
        </p:nvSpPr>
        <p:spPr>
          <a:xfrm rot="-1617002">
            <a:off x="5199997" y="8095458"/>
            <a:ext cx="1817025" cy="536399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d80836c257_0_21"/>
          <p:cNvSpPr/>
          <p:nvPr/>
        </p:nvSpPr>
        <p:spPr>
          <a:xfrm rot="-9519004">
            <a:off x="11783581" y="6562808"/>
            <a:ext cx="1816992" cy="536323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d80836c257_0_21"/>
          <p:cNvSpPr/>
          <p:nvPr/>
        </p:nvSpPr>
        <p:spPr>
          <a:xfrm rot="9362769">
            <a:off x="11695340" y="3364591"/>
            <a:ext cx="1816992" cy="536407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g3d80836c257_0_3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7" name="Google Shape;127;g3d80836c257_0_3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g3d80836c257_0_3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g3d80836c257_0_3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d80836c257_0_3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d80836c257_0_39"/>
          <p:cNvSpPr txBox="1"/>
          <p:nvPr/>
        </p:nvSpPr>
        <p:spPr>
          <a:xfrm>
            <a:off x="3459225" y="947250"/>
            <a:ext cx="14459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3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Sociaal-politiek leven van de gemeenschap</a:t>
            </a:r>
            <a:endParaRPr sz="6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2" name="Google Shape;132;g3d80836c257_0_39"/>
          <p:cNvSpPr txBox="1"/>
          <p:nvPr/>
        </p:nvSpPr>
        <p:spPr>
          <a:xfrm>
            <a:off x="3658125" y="2266433"/>
            <a:ext cx="14061300" cy="59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 dovengemeenschap wordt verrijkt door een breed scala aan </a:t>
            </a:r>
            <a:r>
              <a:rPr b="1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organisaties </a:t>
            </a:r>
            <a:r>
              <a:rPr b="0" i="0" lang="en-US" sz="29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 </a:t>
            </a:r>
            <a:r>
              <a:rPr b="1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verenigingen </a:t>
            </a:r>
            <a:r>
              <a:rPr b="0" i="0" lang="en-US" sz="29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 voorzien in de verschillende </a:t>
            </a:r>
            <a:br>
              <a:rPr b="0" i="0" lang="en-US" sz="29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1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behoeften </a:t>
            </a:r>
            <a:r>
              <a:rPr b="0" i="0" lang="en-US" sz="29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op de volgende gebieden:</a:t>
            </a:r>
            <a:endParaRPr b="0" i="0" sz="29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Sociaal</a:t>
            </a:r>
            <a:endParaRPr b="1" i="0" sz="3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Cultureel</a:t>
            </a:r>
            <a:endParaRPr b="1" i="0" sz="3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Sport</a:t>
            </a:r>
            <a:endParaRPr b="1" i="0" sz="3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Politiek</a:t>
            </a:r>
            <a:endParaRPr b="1" i="0" sz="3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Geestelijk</a:t>
            </a:r>
            <a:endParaRPr b="1" i="0" sz="3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3" name="Google Shape;133;g3d80836c257_0_39" title="sociology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1048" y="3822975"/>
            <a:ext cx="1640175" cy="164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d80836c257_0_39" title="political-party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71098" y="4501062"/>
            <a:ext cx="1822337" cy="18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d80836c257_0_39" title="legislature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683523" y="6323400"/>
            <a:ext cx="1640175" cy="16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d80836c257_0_39" title="soccer-team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46673" y="5267600"/>
            <a:ext cx="1717201" cy="171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d80836c257_0_39" title="prayer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509698" y="7261475"/>
            <a:ext cx="1640175" cy="16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3d80836c257_0_5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3" name="Google Shape;143;g3d80836c257_0_5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g3d80836c257_0_5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g3d80836c257_0_5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d80836c257_0_5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d80836c257_0_54"/>
          <p:cNvSpPr txBox="1"/>
          <p:nvPr/>
        </p:nvSpPr>
        <p:spPr>
          <a:xfrm>
            <a:off x="3571050" y="2892550"/>
            <a:ext cx="7574700" cy="41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Deze groepen creëren </a:t>
            </a:r>
            <a:r>
              <a:rPr b="1" i="0" lang="en-US" sz="3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ruimtes voor doven </a:t>
            </a: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waar mensen vrijuit in </a:t>
            </a:r>
            <a:r>
              <a:rPr b="1" i="0" lang="en-US" sz="3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gebarentaal</a:t>
            </a: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kunnen communiceren en </a:t>
            </a:r>
            <a:r>
              <a:rPr b="1" i="0" lang="en-US" sz="3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zonder barrières of vooroordelen </a:t>
            </a: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met anderen kunnen omgaan, ervaringen </a:t>
            </a:r>
            <a:r>
              <a:rPr b="1" i="0" lang="en-US" sz="3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kunnen delen </a:t>
            </a: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 advies kunnen uitwisselen.</a:t>
            </a:r>
            <a:endParaRPr b="0" i="0" sz="3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48" name="Google Shape;148;g3d80836c257_0_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32425" y="3159875"/>
            <a:ext cx="6181074" cy="333202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d80836c257_0_54"/>
          <p:cNvSpPr txBox="1"/>
          <p:nvPr/>
        </p:nvSpPr>
        <p:spPr>
          <a:xfrm>
            <a:off x="3448500" y="468788"/>
            <a:ext cx="144591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Sociaal-politiek leven van </a:t>
            </a:r>
            <a:r>
              <a:rPr lang="en-US" sz="7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 </a:t>
            </a: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gemeenschap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0" name="Google Shape;150;g3d80836c257_0_54"/>
          <p:cNvSpPr txBox="1"/>
          <p:nvPr/>
        </p:nvSpPr>
        <p:spPr>
          <a:xfrm>
            <a:off x="3571050" y="7734025"/>
            <a:ext cx="126570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Door deze uitwisseling kunnen ze eindelijk contact maken met mensen die hen echt begrijpen.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g3d80836c257_0_6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6" name="Google Shape;156;g3d80836c257_0_6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g3d80836c257_0_6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g3d80836c257_0_6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d80836c257_0_6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d80836c257_0_66"/>
          <p:cNvSpPr txBox="1"/>
          <p:nvPr/>
        </p:nvSpPr>
        <p:spPr>
          <a:xfrm>
            <a:off x="3448500" y="468788"/>
            <a:ext cx="14459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3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Sociaal-politiek leven van de gemeenschap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1" name="Google Shape;161;g3d80836c257_0_66"/>
          <p:cNvSpPr txBox="1"/>
          <p:nvPr/>
        </p:nvSpPr>
        <p:spPr>
          <a:xfrm>
            <a:off x="3687600" y="3077100"/>
            <a:ext cx="7296600" cy="48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eze organisaties bieden een breed scala aan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diensten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aan, waaronder culturele en sociale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activiteiten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sportevenementen, politieke belangenbehartiging en spirituele ervaringen.</a:t>
            </a:r>
            <a:endParaRPr b="0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g3d80836c257_0_66" title="icona-del-concetto-di-servizi-di-comunita_106317-33218.jpg"/>
          <p:cNvPicPr preferRelativeResize="0"/>
          <p:nvPr/>
        </p:nvPicPr>
        <p:blipFill rotWithShape="1">
          <a:blip r:embed="rId5">
            <a:alphaModFix/>
          </a:blip>
          <a:srcRect b="31505" l="19172" r="19399" t="7284"/>
          <a:stretch/>
        </p:blipFill>
        <p:spPr>
          <a:xfrm>
            <a:off x="10984200" y="2231463"/>
            <a:ext cx="6254400" cy="6231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d80836c257_0_77"/>
          <p:cNvSpPr/>
          <p:nvPr/>
        </p:nvSpPr>
        <p:spPr>
          <a:xfrm>
            <a:off x="0" y="5051800"/>
            <a:ext cx="18288000" cy="523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d80836c257_0_77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d80836c257_0_77"/>
          <p:cNvSpPr txBox="1"/>
          <p:nvPr/>
        </p:nvSpPr>
        <p:spPr>
          <a:xfrm>
            <a:off x="799200" y="1882800"/>
            <a:ext cx="16689600" cy="30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 dovengemeenschap is </a:t>
            </a:r>
            <a:r>
              <a:rPr b="1" i="0" lang="en-US" sz="3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divers </a:t>
            </a: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 kent talrijke belangengroepen die zich richten op de behoeften van specifieke groepen. </a:t>
            </a:r>
            <a:b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Voorbeelden hiervan zijn organisaties van dove vrouwen, doofblinden, dove BIPOC-groepen, LGBTQIA+-doorgemeenschappen en diverse religieuze groeperingen.</a:t>
            </a:r>
            <a:endParaRPr b="0" i="0" sz="3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70" name="Google Shape;170;g3d80836c257_0_77" title="la-gente-affolla-diversi-personaggi-agitando-la-mano_107791-14082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39125" y="5271700"/>
            <a:ext cx="14409749" cy="41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d80836c257_0_77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d80836c257_0_85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d80836c257_0_85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d80836c257_0_85"/>
          <p:cNvSpPr txBox="1"/>
          <p:nvPr/>
        </p:nvSpPr>
        <p:spPr>
          <a:xfrm>
            <a:off x="3170625" y="980475"/>
            <a:ext cx="14459100" cy="21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3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Sociaal-politiek leven van de gemeenschap</a:t>
            </a:r>
            <a:endParaRPr sz="63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79" name="Google Shape;179;g3d80836c257_0_85" title="pyramid-chart (1)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12362700" y="2431863"/>
            <a:ext cx="5365700" cy="536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d80836c257_0_85"/>
          <p:cNvSpPr txBox="1"/>
          <p:nvPr/>
        </p:nvSpPr>
        <p:spPr>
          <a:xfrm>
            <a:off x="1243125" y="3616900"/>
            <a:ext cx="50364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Organisaties richten zich op verschillende aandachtsgebieden op verschillende niveaus: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1" name="Google Shape;181;g3d80836c257_0_85"/>
          <p:cNvSpPr txBox="1"/>
          <p:nvPr/>
        </p:nvSpPr>
        <p:spPr>
          <a:xfrm>
            <a:off x="813525" y="7971575"/>
            <a:ext cx="13903500" cy="15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Ze bieden vaak diensten aan en organiseren evenementen die </a:t>
            </a:r>
            <a:b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dove personen met verschillende achtergronden bij elkaar, waardoor er mogelijkheden ontstaan voor netwerken, culturele uitwisseling en belangenbehartiging.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2" name="Google Shape;182;g3d80836c257_0_85"/>
          <p:cNvSpPr txBox="1"/>
          <p:nvPr/>
        </p:nvSpPr>
        <p:spPr>
          <a:xfrm>
            <a:off x="7915375" y="6581225"/>
            <a:ext cx="3972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Lokaal niveau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d80836c257_0_85"/>
          <p:cNvSpPr txBox="1"/>
          <p:nvPr/>
        </p:nvSpPr>
        <p:spPr>
          <a:xfrm>
            <a:off x="6435900" y="5333125"/>
            <a:ext cx="5588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Nationaal niveau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d80836c257_0_85"/>
          <p:cNvSpPr txBox="1"/>
          <p:nvPr/>
        </p:nvSpPr>
        <p:spPr>
          <a:xfrm>
            <a:off x="7076400" y="4085025"/>
            <a:ext cx="4947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Regionaal niveau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d80836c257_0_85"/>
          <p:cNvSpPr txBox="1"/>
          <p:nvPr/>
        </p:nvSpPr>
        <p:spPr>
          <a:xfrm>
            <a:off x="6505875" y="2835450"/>
            <a:ext cx="5588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Internationaal niveau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g3d80836c257_0_9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1" name="Google Shape;191;g3d80836c257_0_9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g3d80836c257_0_9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g3d80836c257_0_9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d80836c257_0_98"/>
          <p:cNvSpPr txBox="1"/>
          <p:nvPr/>
        </p:nvSpPr>
        <p:spPr>
          <a:xfrm>
            <a:off x="3783275" y="157088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Video: Deaflympics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3d80836c257_0_98"/>
          <p:cNvSpPr txBox="1"/>
          <p:nvPr/>
        </p:nvSpPr>
        <p:spPr>
          <a:xfrm>
            <a:off x="7495888" y="5133875"/>
            <a:ext cx="253140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Dove gemeenschap</a:t>
            </a:r>
            <a:endParaRPr b="0" i="0" sz="34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96" name="Google Shape;196;g3d80836c257_0_9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g3d80836c257_0_98" title="1.2  - Deaflympic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71374" y="3099512"/>
            <a:ext cx="9237025" cy="519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g3d8928edc38_1_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3" name="Google Shape;203;g3d8928edc38_1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g3d8928edc38_1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g3d8928edc38_1_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d8928edc38_1_0"/>
          <p:cNvSpPr txBox="1"/>
          <p:nvPr/>
        </p:nvSpPr>
        <p:spPr>
          <a:xfrm>
            <a:off x="377149" y="1953375"/>
            <a:ext cx="21678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1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Activiteit</a:t>
            </a:r>
            <a:endParaRPr b="0" i="0" sz="41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7" name="Google Shape;207;g3d8928edc38_1_0"/>
          <p:cNvSpPr txBox="1"/>
          <p:nvPr/>
        </p:nvSpPr>
        <p:spPr>
          <a:xfrm>
            <a:off x="3684775" y="421738"/>
            <a:ext cx="138882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Mindmap van evenementen en organisaties voor doven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g3d8928edc38_1_0"/>
          <p:cNvGrpSpPr/>
          <p:nvPr/>
        </p:nvGrpSpPr>
        <p:grpSpPr>
          <a:xfrm>
            <a:off x="3260713" y="1820875"/>
            <a:ext cx="11154150" cy="6926101"/>
            <a:chOff x="4750889" y="2102925"/>
            <a:chExt cx="10953697" cy="6693826"/>
          </a:xfrm>
        </p:grpSpPr>
        <p:pic>
          <p:nvPicPr>
            <p:cNvPr id="209" name="Google Shape;209;g3d8928edc38_1_0"/>
            <p:cNvPicPr preferRelativeResize="0"/>
            <p:nvPr/>
          </p:nvPicPr>
          <p:blipFill rotWithShape="1">
            <a:blip r:embed="rId4">
              <a:alphaModFix/>
            </a:blip>
            <a:srcRect b="5686" l="0" r="0" t="8292"/>
            <a:stretch/>
          </p:blipFill>
          <p:spPr>
            <a:xfrm>
              <a:off x="4750889" y="2102925"/>
              <a:ext cx="10953697" cy="66938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g3d8928edc38_1_0"/>
            <p:cNvSpPr/>
            <p:nvPr/>
          </p:nvSpPr>
          <p:spPr>
            <a:xfrm rot="-242774">
              <a:off x="8704566" y="3955030"/>
              <a:ext cx="2984639" cy="2022547"/>
            </a:xfrm>
            <a:prstGeom prst="blockArc">
              <a:avLst>
                <a:gd fmla="val 10815758" name="adj1"/>
                <a:gd fmla="val 0" name="adj2"/>
                <a:gd fmla="val 25000" name="adj3"/>
              </a:avLst>
            </a:prstGeom>
            <a:solidFill>
              <a:srgbClr val="F6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g3d8928edc38_1_0"/>
          <p:cNvSpPr txBox="1"/>
          <p:nvPr/>
        </p:nvSpPr>
        <p:spPr>
          <a:xfrm>
            <a:off x="7495888" y="5133875"/>
            <a:ext cx="253140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Dove gemeenschap</a:t>
            </a:r>
            <a:endParaRPr b="0" i="0" sz="34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12" name="Google Shape;212;g3d8928edc38_1_0"/>
          <p:cNvSpPr txBox="1"/>
          <p:nvPr/>
        </p:nvSpPr>
        <p:spPr>
          <a:xfrm>
            <a:off x="14667100" y="2712250"/>
            <a:ext cx="3458400" cy="4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AutoNum type="arabicPeriod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Interessegebied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AutoNum type="arabicPeriod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Niveau: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746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Quicksand Medium"/>
              <a:buChar char="○"/>
            </a:pPr>
            <a:r>
              <a:rPr b="0" i="0" lang="en-US" sz="2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Internationaal</a:t>
            </a:r>
            <a:endParaRPr b="0" i="0" sz="2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746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Quicksand Medium"/>
              <a:buChar char="○"/>
            </a:pPr>
            <a:r>
              <a:rPr b="0" i="0" lang="en-US" sz="2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Regionaal</a:t>
            </a:r>
            <a:endParaRPr b="0" i="0" sz="2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746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Quicksand Medium"/>
              <a:buChar char="○"/>
            </a:pPr>
            <a:r>
              <a:rPr b="0" i="0" lang="en-US" sz="2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Nationaal</a:t>
            </a:r>
            <a:endParaRPr b="0" i="0" sz="2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746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Quicksand Medium"/>
              <a:buChar char="○"/>
            </a:pPr>
            <a:r>
              <a:rPr b="0" i="0" lang="en-US" sz="2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Lokaal</a:t>
            </a:r>
            <a:endParaRPr b="0" i="0" sz="2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600"/>
              <a:buFont typeface="Quicksand Medium"/>
              <a:buAutoNum type="arabicPeriod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Activiteiten, evenementen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3" name="Google Shape;213;g3d8928edc38_1_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g3d80836c257_0_1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19" name="Google Shape;219;g3d80836c257_0_1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g3d80836c257_0_1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g3d80836c257_0_11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d80836c257_0_113"/>
          <p:cNvSpPr/>
          <p:nvPr/>
        </p:nvSpPr>
        <p:spPr>
          <a:xfrm>
            <a:off x="196825" y="9516362"/>
            <a:ext cx="2574341" cy="573864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d80836c257_0_113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Groeps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activiteit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4" name="Google Shape;224;g3d80836c257_0_113"/>
          <p:cNvSpPr txBox="1"/>
          <p:nvPr/>
        </p:nvSpPr>
        <p:spPr>
          <a:xfrm>
            <a:off x="3595325" y="27870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SWOT-analyse </a:t>
            </a:r>
            <a:endParaRPr b="0" i="0" sz="62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d80836c257_0_113"/>
          <p:cNvSpPr/>
          <p:nvPr/>
        </p:nvSpPr>
        <p:spPr>
          <a:xfrm>
            <a:off x="3688188" y="1886450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0397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3d80836c257_0_113"/>
          <p:cNvSpPr/>
          <p:nvPr/>
        </p:nvSpPr>
        <p:spPr>
          <a:xfrm>
            <a:off x="10792250" y="1895187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43F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d80836c257_0_113"/>
          <p:cNvSpPr/>
          <p:nvPr/>
        </p:nvSpPr>
        <p:spPr>
          <a:xfrm>
            <a:off x="3685247" y="5984350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d80836c257_0_113"/>
          <p:cNvSpPr/>
          <p:nvPr/>
        </p:nvSpPr>
        <p:spPr>
          <a:xfrm>
            <a:off x="10783400" y="5967578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d80836c257_0_113"/>
          <p:cNvSpPr/>
          <p:nvPr/>
        </p:nvSpPr>
        <p:spPr>
          <a:xfrm>
            <a:off x="8354500" y="1251850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g3d80836c257_0_1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41650" y="1521025"/>
            <a:ext cx="1107325" cy="11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3d80836c257_0_113"/>
          <p:cNvSpPr/>
          <p:nvPr/>
        </p:nvSpPr>
        <p:spPr>
          <a:xfrm>
            <a:off x="15541650" y="126297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g3d80836c257_0_1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865899" y="1573874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3d80836c257_0_113"/>
          <p:cNvSpPr/>
          <p:nvPr/>
        </p:nvSpPr>
        <p:spPr>
          <a:xfrm>
            <a:off x="8337663" y="8532767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g3d80836c257_0_1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61923" y="8863270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3d80836c257_0_113"/>
          <p:cNvSpPr/>
          <p:nvPr/>
        </p:nvSpPr>
        <p:spPr>
          <a:xfrm>
            <a:off x="15619475" y="855304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g3d80836c257_0_1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842198" y="8755619"/>
            <a:ext cx="1231575" cy="12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d80836c257_0_113"/>
          <p:cNvSpPr txBox="1"/>
          <p:nvPr/>
        </p:nvSpPr>
        <p:spPr>
          <a:xfrm>
            <a:off x="3968575" y="2067225"/>
            <a:ext cx="4102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STERKE PUNTEN</a:t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8" name="Google Shape;238;g3d80836c257_0_113"/>
          <p:cNvSpPr txBox="1"/>
          <p:nvPr/>
        </p:nvSpPr>
        <p:spPr>
          <a:xfrm>
            <a:off x="11078900" y="2082675"/>
            <a:ext cx="4807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ZWAKKE PUNTEN</a:t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9" name="Google Shape;239;g3d80836c257_0_113"/>
          <p:cNvSpPr txBox="1"/>
          <p:nvPr/>
        </p:nvSpPr>
        <p:spPr>
          <a:xfrm>
            <a:off x="4034250" y="8658700"/>
            <a:ext cx="3806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KANSEN</a:t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0" name="Google Shape;240;g3d80836c257_0_113"/>
          <p:cNvSpPr txBox="1"/>
          <p:nvPr/>
        </p:nvSpPr>
        <p:spPr>
          <a:xfrm>
            <a:off x="11034275" y="8746850"/>
            <a:ext cx="359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BEDREIGINGEN</a:t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1" name="Google Shape;241;g3d80836c257_0_113"/>
          <p:cNvSpPr txBox="1"/>
          <p:nvPr/>
        </p:nvSpPr>
        <p:spPr>
          <a:xfrm>
            <a:off x="3906575" y="2863350"/>
            <a:ext cx="6361200" cy="21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Welke onderscheidende middelen </a:t>
            </a:r>
            <a:b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of vaardigheden heeft het?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Hoe wordt het positief </a:t>
            </a:r>
            <a:b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door de gemeenschap?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Hoe kunnen successen uit het verleden voordelen voor de toekomst opleveren?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2" name="Google Shape;242;g3d80836c257_0_113"/>
          <p:cNvSpPr txBox="1"/>
          <p:nvPr/>
        </p:nvSpPr>
        <p:spPr>
          <a:xfrm>
            <a:off x="11078900" y="3053225"/>
            <a:ext cx="6603000" cy="18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Welke gebieden moeten worden verbeterd?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Zijn er beperkte middelen </a:t>
            </a:r>
            <a:b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of zijn er tekorten aan vaardigheden?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Wat bekritiseren leden of het publiek </a:t>
            </a:r>
            <a:b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vaak kritiek op?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3" name="Google Shape;243;g3d80836c257_0_113"/>
          <p:cNvSpPr txBox="1"/>
          <p:nvPr/>
        </p:nvSpPr>
        <p:spPr>
          <a:xfrm>
            <a:off x="3884650" y="6228688"/>
            <a:ext cx="6603000" cy="18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Welke veranderingen kunnen de groei bevorderen?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Zijn er samenwerkingsverbanden die </a:t>
            </a:r>
            <a:b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het sterker zouden kunnen maken?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Zijn er nieuwe behoeften die </a:t>
            </a:r>
            <a:b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aangepakt kunnen worden?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4" name="Google Shape;244;g3d80836c257_0_113"/>
          <p:cNvSpPr txBox="1"/>
          <p:nvPr/>
        </p:nvSpPr>
        <p:spPr>
          <a:xfrm>
            <a:off x="11034275" y="6068678"/>
            <a:ext cx="6423000" cy="21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Welke externe factoren kunnen de activiteiten bedreigen?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Zijn er concurrenten die </a:t>
            </a:r>
            <a:b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 steun zouden kunnen verminderen?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SemiBold"/>
              <a:buChar char="●"/>
            </a:pP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Zou een veranderende publieke perceptie risico's kunnen opleveren?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5" name="Google Shape;245;g3d80836c257_0_113"/>
          <p:cNvSpPr txBox="1"/>
          <p:nvPr/>
        </p:nvSpPr>
        <p:spPr>
          <a:xfrm>
            <a:off x="3684775" y="1316575"/>
            <a:ext cx="46698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Goed</a:t>
            </a:r>
            <a:endParaRPr b="0" i="0" sz="28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6" name="Google Shape;246;g3d80836c257_0_113"/>
          <p:cNvSpPr txBox="1"/>
          <p:nvPr/>
        </p:nvSpPr>
        <p:spPr>
          <a:xfrm>
            <a:off x="10783400" y="1320938"/>
            <a:ext cx="4758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</a:t>
            </a:r>
            <a:r>
              <a:rPr b="0" i="0" lang="en-US" sz="28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inder goed</a:t>
            </a:r>
            <a:endParaRPr b="0" i="0" sz="28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7" name="Google Shape;247;g3d80836c257_0_113"/>
          <p:cNvSpPr txBox="1"/>
          <p:nvPr/>
        </p:nvSpPr>
        <p:spPr>
          <a:xfrm rot="-5400000">
            <a:off x="1023225" y="3582225"/>
            <a:ext cx="38286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Wat is er beschikbaar</a:t>
            </a:r>
            <a:endParaRPr b="0" i="0" sz="28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8" name="Google Shape;248;g3d80836c257_0_113"/>
          <p:cNvSpPr txBox="1"/>
          <p:nvPr/>
        </p:nvSpPr>
        <p:spPr>
          <a:xfrm rot="-5400000">
            <a:off x="1370950" y="7679900"/>
            <a:ext cx="3846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Wat is er te vinden</a:t>
            </a:r>
            <a:endParaRPr b="0" i="0" sz="28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49" name="Google Shape;249;g3d80836c257_0_113"/>
          <p:cNvSpPr txBox="1"/>
          <p:nvPr/>
        </p:nvSpPr>
        <p:spPr>
          <a:xfrm>
            <a:off x="358825" y="3429000"/>
            <a:ext cx="23355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Kies een organisatie of een groot evenement en voer een SWOT-analyse uit.</a:t>
            </a:r>
            <a:endParaRPr b="0" i="0" sz="21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0" name="Google Shape;250;g3d80836c257_0_113"/>
          <p:cNvSpPr txBox="1"/>
          <p:nvPr/>
        </p:nvSpPr>
        <p:spPr>
          <a:xfrm>
            <a:off x="304275" y="8358425"/>
            <a:ext cx="2390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Voor gevorderde deelnemers</a:t>
            </a:r>
            <a:endParaRPr b="0" i="1" sz="2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g3d80836c257_0_14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6" name="Google Shape;256;g3d80836c257_0_14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g3d80836c257_0_14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g3d80836c257_0_149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g3d80836c257_0_149" title="communicati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68850" y="294380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3d80836c257_0_149"/>
          <p:cNvSpPr txBox="1"/>
          <p:nvPr/>
        </p:nvSpPr>
        <p:spPr>
          <a:xfrm>
            <a:off x="3520650" y="61475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Afsluitende groepsdiscussie</a:t>
            </a:r>
            <a:endParaRPr b="0" i="0" sz="62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d80836c257_0_149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d80836c257_0_159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d80836c257_0_159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d80836c257_0_159"/>
          <p:cNvSpPr txBox="1"/>
          <p:nvPr/>
        </p:nvSpPr>
        <p:spPr>
          <a:xfrm>
            <a:off x="2157050" y="1867850"/>
            <a:ext cx="49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Referenties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3d80836c257_0_159"/>
          <p:cNvSpPr txBox="1"/>
          <p:nvPr/>
        </p:nvSpPr>
        <p:spPr>
          <a:xfrm>
            <a:off x="1617550" y="3536950"/>
            <a:ext cx="15186300" cy="40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2e druk. Oxford University Press.</a:t>
            </a:r>
            <a:r>
              <a:rPr b="0" i="0" lang="en-US" sz="3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http://www.introductiontodeafculture.com/intro-to-deaf-culture.htm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Bauman, H. D. L., &amp; Murray, J. J. (2013). “Dove studies in de 21e eeuw: ‘Deaf-gain’ en de toekomst van menselijke diversiteit”. In L.J. Davis (Ed.),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disability studies reader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(4e ed., pp. 246-262). Routledge.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d80836c257_0_166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3d80836c257_0_166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3d80836c257_0_166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d80836c257_0_166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d80836c257_0_166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g3d80836c257_0_166"/>
          <p:cNvGrpSpPr/>
          <p:nvPr/>
        </p:nvGrpSpPr>
        <p:grpSpPr>
          <a:xfrm>
            <a:off x="-228300" y="6944208"/>
            <a:ext cx="18940866" cy="4430982"/>
            <a:chOff x="0" y="-57150"/>
            <a:chExt cx="4988508" cy="1167000"/>
          </a:xfrm>
        </p:grpSpPr>
        <p:sp>
          <p:nvSpPr>
            <p:cNvPr id="280" name="Google Shape;280;g3d80836c257_0_166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g3d80836c257_0_166"/>
            <p:cNvSpPr txBox="1"/>
            <p:nvPr/>
          </p:nvSpPr>
          <p:spPr>
            <a:xfrm>
              <a:off x="0" y="-57150"/>
              <a:ext cx="4988400" cy="11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g3d80836c257_0_166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d80836c257_0_166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d80836c257_0_166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d80836c257_0_166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3d80836c257_0_166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3d80836c257_0_166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3d80836c257_0_166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9" name="Google Shape;289;g3d80836c257_0_166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0" name="Google Shape;290;g3d80836c257_0_166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