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Quicksand SemiBold" panose="020B0604020202020204" charset="0"/>
      <p:regular r:id="rId23"/>
      <p:bold r:id="rId24"/>
    </p:embeddedFont>
    <p:embeddedFont>
      <p:font typeface="Anton" panose="020B0604020202020204" charset="0"/>
      <p:regular r:id="rId25"/>
    </p:embeddedFont>
    <p:embeddedFont>
      <p:font typeface="Quicksand Medium" panose="020B0604020202020204" charset="0"/>
      <p:regular r:id="rId26"/>
      <p:bold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Quicksand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9HJmscuxOrBMp8azfL/YZb3tH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50c33acb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g3250c33acb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250c33acb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g3250c33acb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50c33acba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g3250c33acb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088c264a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g34088c264a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2568565e1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Questions to the participants: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hearing norms, rules, values?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majority?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audio culture? 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Comparison with other sub-cultures? (like migrants, Fryslan people, queer ... )</a:t>
            </a:r>
            <a:endParaRPr/>
          </a:p>
        </p:txBody>
      </p:sp>
      <p:sp>
        <p:nvSpPr>
          <p:cNvPr id="265" name="Google Shape;265;g32568565e1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25bd8fa57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g325bd8fa57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25bd8fa57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8" name="Google Shape;288;g325bd8fa57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2568565e1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g32568565e1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2568565e1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32568565e1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0ac3bce9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350ac3bce9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0ac3bce94_0_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50ac3bce94_0_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350ac3bce94_0_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ac3bce94_0_9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50ac3bce94_0_9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g350ac3bce94_0_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50ac3bce94_0_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50ac3bce94_0_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ac3bce94_0_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50ac3bce94_0_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350ac3bce94_0_1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50ac3bce94_0_10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50ac3bce94_0_1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0ac3bce94_0_10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50ac3bce94_0_10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g350ac3bce94_0_10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350ac3bce94_0_1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50ac3bce94_0_10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0ac3bce94_0_1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50ac3bce94_0_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g350ac3bce94_0_1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g350ac3bce94_0_1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50ac3bce94_0_1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350ac3bce94_0_1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0ac3bce94_0_1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50ac3bce94_0_1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g350ac3bce94_0_1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g350ac3bce94_0_1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g350ac3bce94_0_1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g350ac3bce94_0_1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50ac3bce94_0_1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50ac3bce94_0_1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0ac3bce94_0_1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50ac3bce94_0_1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50ac3bce94_0_1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50ac3bce94_0_1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0ac3bce94_0_1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350ac3bce94_0_1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g350ac3bce94_0_1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g350ac3bce94_0_1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50ac3bce94_0_1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50ac3bce94_0_1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0ac3bce94_0_14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50ac3bce94_0_1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50ac3bce94_0_14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g350ac3bce94_0_1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50ac3bce94_0_1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50ac3bce94_0_1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0ac3bce94_0_1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50ac3bce94_0_148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350ac3bce94_0_1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350ac3bce94_0_1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350ac3bce94_0_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0ac3bce94_0_15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50ac3bce94_0_154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350ac3bce94_0_1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350ac3bce94_0_1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50ac3bce94_0_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ac3bce94_0_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g350ac3bce94_0_8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350ac3bce94_0_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g350ac3bce94_0_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g350ac3bce94_0_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introductiontodeafculture.com/intro-to-deaf-culture.html" TargetMode="Externa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0" name="Google Shape;160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3457348" y="3904550"/>
            <a:ext cx="138993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Gemeinsam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Gehörlosenkultur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erkunden</a:t>
            </a:r>
            <a:endParaRPr sz="6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3457354" y="5297655"/>
            <a:ext cx="114015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Kulturelle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Praktiken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Traditionen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</a:t>
            </a:r>
            <a:endParaRPr lang="en-US" sz="3200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  <a:buSzPts val="3200"/>
            </a:pP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Gehörlosenidenität</a:t>
            </a:r>
            <a:r>
              <a:rPr lang="en-US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Gehörlosenkultur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  <a:buSzPts val="2299"/>
            </a:pPr>
            <a:r>
              <a:rPr lang="en-US" sz="22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2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| Deaf Studies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2" name="Google Shape;172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4064275" y="3360875"/>
            <a:ext cx="12679500" cy="413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53119">
              <a:lnSpc>
                <a:spcPct val="140014"/>
              </a:lnSpc>
              <a:buClr>
                <a:srgbClr val="FFFFFF"/>
              </a:buClr>
              <a:buSzPts val="3600"/>
              <a:buFont typeface="Quicksand"/>
              <a:buChar char="•"/>
            </a:pP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Kultur?
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Erkundung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Gehörlosenkultur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Arbeitsgruppe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Recherche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einem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Praxisbeispiel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aus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Kultur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/Tradition 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Gehörlosengemeinschaft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Präsentation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Recherchearbeit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einzelnen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Gruppen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Abschlussaktivität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Identitätsrad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(optional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4064282" y="1534517"/>
            <a:ext cx="718283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Übersicht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g3250c33acba_0_1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3" name="Google Shape;183;g3250c33acba_0_1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g3250c33acba_0_1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g3250c33acba_0_1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50c33acba_0_17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250c33acba_0_17"/>
          <p:cNvSpPr txBox="1"/>
          <p:nvPr/>
        </p:nvSpPr>
        <p:spPr>
          <a:xfrm>
            <a:off x="6721903" y="166925"/>
            <a:ext cx="129492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Kultur?</a:t>
            </a:r>
            <a:endParaRPr sz="8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8" name="Google Shape;188;g3250c33acba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g3250c33acba_0_26"/>
          <p:cNvGrpSpPr/>
          <p:nvPr/>
        </p:nvGrpSpPr>
        <p:grpSpPr>
          <a:xfrm>
            <a:off x="-38345" y="-217504"/>
            <a:ext cx="2922102" cy="10504504"/>
            <a:chOff x="0" y="-57150"/>
            <a:chExt cx="769602" cy="2766600"/>
          </a:xfrm>
        </p:grpSpPr>
        <p:sp>
          <p:nvSpPr>
            <p:cNvPr id="194" name="Google Shape;194;g3250c33acba_0_2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g3250c33acba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g3250c33acba_0_26"/>
          <p:cNvSpPr/>
          <p:nvPr/>
        </p:nvSpPr>
        <p:spPr>
          <a:xfrm>
            <a:off x="0" y="9500702"/>
            <a:ext cx="2817520" cy="628072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250c33acba_0_26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250c33acba_0_26"/>
          <p:cNvSpPr txBox="1"/>
          <p:nvPr/>
        </p:nvSpPr>
        <p:spPr>
          <a:xfrm>
            <a:off x="377149" y="1953375"/>
            <a:ext cx="2167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32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32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 die Kultur?</a:t>
            </a:r>
            <a:endParaRPr sz="3200" b="0" i="0" u="none" strike="noStrike" cap="none" dirty="0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9" name="Google Shape;199;g3250c33acba_0_26"/>
          <p:cNvSpPr txBox="1"/>
          <p:nvPr/>
        </p:nvSpPr>
        <p:spPr>
          <a:xfrm>
            <a:off x="5664350" y="347503"/>
            <a:ext cx="112458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4500"/>
            </a:pP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Kultur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Konzept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, das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</a:t>
            </a:r>
            <a:r>
              <a:rPr lang="en-US" sz="4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olgendes</a:t>
            </a:r>
            <a:r>
              <a:rPr lang="en-US" sz="4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umfasst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</a:t>
            </a:r>
            <a:endParaRPr sz="40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0" name="Google Shape;200;g3250c33acba_0_26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4500"/>
            </a:pPr>
            <a:r>
              <a:rPr lang="en-US" sz="4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geteilt</a:t>
            </a:r>
            <a:r>
              <a:rPr lang="en-US" sz="4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4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Mitgliedern</a:t>
            </a:r>
            <a:r>
              <a:rPr lang="en-US" sz="4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4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einer</a:t>
            </a:r>
            <a:r>
              <a:rPr lang="en-US" sz="4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4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bestimmten</a:t>
            </a:r>
            <a:r>
              <a:rPr lang="en-US" sz="4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Gruppe von Menschen </a:t>
            </a:r>
            <a:r>
              <a:rPr lang="en-US" sz="4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4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45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Gesellschaft</a:t>
            </a:r>
            <a:endParaRPr sz="45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3250c33acba_0_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250c33acba_0_26"/>
          <p:cNvSpPr txBox="1"/>
          <p:nvPr/>
        </p:nvSpPr>
        <p:spPr>
          <a:xfrm>
            <a:off x="3684625" y="1853075"/>
            <a:ext cx="3051000" cy="866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36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Wissen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3" name="Google Shape;203;g3250c33acba_0_26"/>
          <p:cNvSpPr txBox="1"/>
          <p:nvPr/>
        </p:nvSpPr>
        <p:spPr>
          <a:xfrm>
            <a:off x="13289175" y="6658325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Techniken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4" name="Google Shape;204;g3250c33acba_0_26"/>
          <p:cNvSpPr txBox="1"/>
          <p:nvPr/>
        </p:nvSpPr>
        <p:spPr>
          <a:xfrm>
            <a:off x="7880563" y="6911550"/>
            <a:ext cx="45183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Künstlerische</a:t>
            </a:r>
            <a:r>
              <a:rPr lang="en-US" sz="36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Kreationen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5" name="Google Shape;205;g3250c33acba_0_26"/>
          <p:cNvSpPr txBox="1"/>
          <p:nvPr/>
        </p:nvSpPr>
        <p:spPr>
          <a:xfrm>
            <a:off x="12946300" y="3315788"/>
            <a:ext cx="50685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Soziales</a:t>
            </a:r>
            <a:r>
              <a:rPr lang="en-US" sz="36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Verhalten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6" name="Google Shape;206;g3250c33acba_0_26"/>
          <p:cNvSpPr txBox="1"/>
          <p:nvPr/>
        </p:nvSpPr>
        <p:spPr>
          <a:xfrm>
            <a:off x="3992913" y="6776878"/>
            <a:ext cx="334287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Gewohnheiten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7" name="Google Shape;207;g3250c33acba_0_26"/>
          <p:cNvSpPr txBox="1"/>
          <p:nvPr/>
        </p:nvSpPr>
        <p:spPr>
          <a:xfrm>
            <a:off x="15671750" y="5544150"/>
            <a:ext cx="16839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Ideen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8" name="Google Shape;208;g3250c33acba_0_26"/>
          <p:cNvSpPr txBox="1"/>
          <p:nvPr/>
        </p:nvSpPr>
        <p:spPr>
          <a:xfrm>
            <a:off x="13530375" y="4429975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Sprache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09" name="Google Shape;209;g3250c33acba_0_26"/>
          <p:cNvSpPr txBox="1"/>
          <p:nvPr/>
        </p:nvSpPr>
        <p:spPr>
          <a:xfrm>
            <a:off x="6735625" y="2951407"/>
            <a:ext cx="30000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Glaubens</a:t>
            </a:r>
            <a:r>
              <a:rPr lang="en-US" sz="36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  <a:endParaRPr lang="en-US" sz="3600" dirty="0" smtClean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lvl="0"/>
            <a:r>
              <a:rPr lang="en-US" sz="36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inhalte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10" name="Google Shape;210;g3250c33acba_0_26"/>
          <p:cNvSpPr txBox="1"/>
          <p:nvPr/>
        </p:nvSpPr>
        <p:spPr>
          <a:xfrm>
            <a:off x="5410850" y="4994754"/>
            <a:ext cx="3228969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Angewohn</a:t>
            </a:r>
            <a:r>
              <a:rPr lang="en-US" sz="36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</a:p>
          <a:p>
            <a:pPr lvl="0"/>
            <a:r>
              <a:rPr lang="en-US" sz="36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heiten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11" name="Google Shape;211;g3250c33acba_0_26"/>
          <p:cNvSpPr txBox="1"/>
          <p:nvPr/>
        </p:nvSpPr>
        <p:spPr>
          <a:xfrm>
            <a:off x="3568500" y="3938200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Praktiken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12" name="Google Shape;212;g3250c33acba_0_26"/>
          <p:cNvSpPr txBox="1"/>
          <p:nvPr/>
        </p:nvSpPr>
        <p:spPr>
          <a:xfrm>
            <a:off x="11074778" y="1769975"/>
            <a:ext cx="321713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Traditionen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13" name="Google Shape;213;g3250c33acba_0_26"/>
          <p:cNvSpPr txBox="1"/>
          <p:nvPr/>
        </p:nvSpPr>
        <p:spPr>
          <a:xfrm>
            <a:off x="14888688" y="2151600"/>
            <a:ext cx="3000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Regeln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  <p:sp>
        <p:nvSpPr>
          <p:cNvPr id="214" name="Google Shape;214;g3250c33acba_0_26"/>
          <p:cNvSpPr txBox="1"/>
          <p:nvPr/>
        </p:nvSpPr>
        <p:spPr>
          <a:xfrm>
            <a:off x="8067413" y="1703275"/>
            <a:ext cx="20094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36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Werte</a:t>
            </a:r>
            <a:endParaRPr sz="3600" dirty="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g3250c33acba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0" name="Google Shape;220;g3250c33acba_0_4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3250c33acba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g3250c33acba_0_4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250c33acba_0_44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250c33acba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250c33acba_0_44"/>
          <p:cNvSpPr txBox="1"/>
          <p:nvPr/>
        </p:nvSpPr>
        <p:spPr>
          <a:xfrm>
            <a:off x="10769900" y="2762375"/>
            <a:ext cx="66705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SzPts val="4800"/>
            </a:pPr>
            <a:r>
              <a:rPr lang="en-US" sz="4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Südkoreanische</a:t>
            </a:r>
            <a:r>
              <a:rPr lang="en-US" sz="4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Kultur</a:t>
            </a:r>
            <a:endParaRPr sz="48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6" name="Google Shape;226;g3250c33acba_0_44"/>
          <p:cNvSpPr txBox="1"/>
          <p:nvPr/>
        </p:nvSpPr>
        <p:spPr>
          <a:xfrm>
            <a:off x="377149" y="1953375"/>
            <a:ext cx="2167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32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32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Kultur</a:t>
            </a:r>
            <a:r>
              <a:rPr lang="en-US" sz="3200" dirty="0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3200" b="0" i="0" u="none" strike="noStrike" cap="none" dirty="0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7" name="Google Shape;227;g3250c33acba_0_44"/>
          <p:cNvSpPr txBox="1"/>
          <p:nvPr/>
        </p:nvSpPr>
        <p:spPr>
          <a:xfrm>
            <a:off x="403277" y="4186646"/>
            <a:ext cx="21678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2200"/>
            </a:pPr>
            <a:r>
              <a:rPr lang="en-US" sz="22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Beispiele</a:t>
            </a:r>
            <a:endParaRPr sz="2200" b="0" i="0" u="none" strike="noStrike" cap="none" dirty="0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8" name="Google Shape;228;g3250c33acba_0_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6951" y="2391498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250c33acba_0_44"/>
          <p:cNvSpPr txBox="1"/>
          <p:nvPr/>
        </p:nvSpPr>
        <p:spPr>
          <a:xfrm>
            <a:off x="4038948" y="402947"/>
            <a:ext cx="45990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SzPts val="4800"/>
            </a:pPr>
            <a:r>
              <a:rPr lang="en-US" sz="4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Italienische</a:t>
            </a:r>
            <a:r>
              <a:rPr lang="en-US" sz="4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Kultur</a:t>
            </a:r>
            <a:endParaRPr sz="48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"/>
          <p:cNvSpPr txBox="1"/>
          <p:nvPr/>
        </p:nvSpPr>
        <p:spPr>
          <a:xfrm>
            <a:off x="1695934" y="2935371"/>
            <a:ext cx="15102900" cy="3447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  <a:buSzPts val="8000"/>
            </a:pPr>
            <a:r>
              <a:rPr lang="en-US" sz="80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Und </a:t>
            </a:r>
            <a:r>
              <a:rPr lang="en-US" sz="80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80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, die </a:t>
            </a:r>
            <a:r>
              <a:rPr lang="en-US" sz="80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r>
              <a:rPr lang="en-US" sz="80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, </a:t>
            </a:r>
            <a:r>
              <a:rPr lang="en-US" sz="8000" dirty="0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/>
            </a:r>
            <a:br>
              <a:rPr lang="en-US" sz="8000" dirty="0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8000" dirty="0" err="1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haben</a:t>
            </a:r>
            <a:r>
              <a:rPr lang="en-US" sz="8000" dirty="0" smtClean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unsere</a:t>
            </a:r>
            <a:r>
              <a:rPr lang="en-US" sz="80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eigene</a:t>
            </a:r>
            <a:r>
              <a:rPr lang="en-US" sz="8000" dirty="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 Kultur?</a:t>
            </a:r>
            <a:endParaRPr sz="8000" b="0" i="0" u="none" strike="noStrike" cap="none" dirty="0">
              <a:solidFill>
                <a:srgbClr val="843F98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5459100" y="1404275"/>
            <a:ext cx="7973500" cy="7596033"/>
          </a:xfrm>
          <a:prstGeom prst="ellipse">
            <a:avLst/>
          </a:prstGeom>
          <a:solidFill>
            <a:srgbClr val="039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9200"/>
            </a:pPr>
            <a:r>
              <a:rPr lang="en-US" sz="92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Kultur</a:t>
            </a:r>
            <a:r>
              <a:rPr lang="en-US" sz="92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92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der</a:t>
            </a:r>
          </a:p>
          <a:p>
            <a:pPr lvl="0" algn="ctr">
              <a:buSzPts val="9200"/>
            </a:pPr>
            <a:r>
              <a:rPr lang="en-US" sz="92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endParaRPr sz="9200" b="0" i="0" u="none" strike="noStrike" cap="none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047947" y="4974150"/>
            <a:ext cx="2948385" cy="2903345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4100"/>
            </a:pPr>
            <a:r>
              <a:rPr lang="en-US" sz="24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  <a:r>
              <a:rPr lang="en-US" sz="28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700" dirty="0">
                <a:latin typeface="Quicksand Medium"/>
                <a:ea typeface="Quicksand Medium"/>
                <a:cs typeface="Quicksand Medium"/>
                <a:sym typeface="Quicksand Medium"/>
              </a:rPr>
              <a:t>g</a:t>
            </a:r>
            <a:r>
              <a:rPr lang="en-US" sz="27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eschichte</a:t>
            </a:r>
            <a:endParaRPr sz="27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8466389" y="190926"/>
            <a:ext cx="2942427" cy="2913024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3800"/>
            </a:pPr>
            <a:r>
              <a:rPr lang="en-US" sz="28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Gebärden-sprache</a:t>
            </a:r>
            <a:endParaRPr sz="28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12222774" y="4212499"/>
            <a:ext cx="3020049" cy="2972072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5400"/>
            </a:pPr>
            <a:r>
              <a:rPr lang="en-US" sz="24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  <a:r>
              <a:rPr lang="en-US" sz="54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5400" dirty="0"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4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Kunst</a:t>
            </a:r>
            <a:endParaRPr sz="24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11220100" y="1240971"/>
            <a:ext cx="2835534" cy="2948804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3800"/>
            </a:pPr>
            <a:r>
              <a:rPr lang="en-US" sz="25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5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</a:p>
          <a:p>
            <a:pPr lvl="0" algn="ctr">
              <a:buSzPts val="3800"/>
            </a:pPr>
            <a:r>
              <a:rPr lang="en-US" sz="25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literatur</a:t>
            </a:r>
            <a:endParaRPr sz="25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5525335" y="341012"/>
            <a:ext cx="2763600" cy="2785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lnSpc>
                <a:spcPct val="115000"/>
              </a:lnSpc>
              <a:buSzPts val="3000"/>
            </a:pPr>
            <a:r>
              <a:rPr lang="en-US" sz="23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Bräuche</a:t>
            </a:r>
            <a:r>
              <a:rPr lang="en-US" sz="23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3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Regeln</a:t>
            </a:r>
            <a:r>
              <a:rPr lang="en-US" sz="23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des </a:t>
            </a:r>
            <a:r>
              <a:rPr lang="en-US" sz="23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sozialen</a:t>
            </a:r>
            <a:r>
              <a:rPr lang="en-US" sz="23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Miteinanders</a:t>
            </a:r>
            <a:endParaRPr sz="23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4400"/>
            </a:pPr>
            <a:r>
              <a:rPr lang="en-US" sz="24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 smtClean="0">
                <a:latin typeface="Quicksand Medium"/>
                <a:ea typeface="Quicksand Medium"/>
                <a:cs typeface="Quicksand Medium"/>
                <a:sym typeface="Quicksand Medium"/>
              </a:rPr>
              <a:t>-</a:t>
            </a:r>
            <a:r>
              <a:rPr lang="en-US" sz="4400" dirty="0"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400" dirty="0" err="1">
                <a:latin typeface="Quicksand Medium"/>
                <a:ea typeface="Quicksand Medium"/>
                <a:cs typeface="Quicksand Medium"/>
                <a:sym typeface="Quicksand Medium"/>
              </a:rPr>
              <a:t>w</a:t>
            </a:r>
            <a:r>
              <a:rPr lang="en-US" sz="24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erte</a:t>
            </a:r>
            <a:endParaRPr sz="240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5390186" y="7019764"/>
            <a:ext cx="3296613" cy="298677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2700"/>
            </a:pPr>
            <a:r>
              <a:rPr lang="en-US" sz="2300" dirty="0" err="1" smtClean="0">
                <a:latin typeface="Quicksand Medium"/>
                <a:ea typeface="Quicksand Medium"/>
                <a:cs typeface="Quicksand Medium"/>
                <a:sym typeface="Quicksand Medium"/>
              </a:rPr>
              <a:t>Gehörlosen-organisationen</a:t>
            </a:r>
            <a:r>
              <a:rPr lang="en-US" sz="2300" dirty="0"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300" dirty="0" err="1">
                <a:latin typeface="Quicksand Medium"/>
                <a:ea typeface="Quicksand Medium"/>
                <a:cs typeface="Quicksand Medium"/>
                <a:sym typeface="Quicksand Medium"/>
              </a:rPr>
              <a:t>Verbände</a:t>
            </a:r>
            <a:r>
              <a:rPr lang="en-US" sz="2300" dirty="0"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300" dirty="0" err="1">
                <a:latin typeface="Quicksand Medium"/>
                <a:ea typeface="Quicksand Medium"/>
                <a:cs typeface="Quicksand Medium"/>
                <a:sym typeface="Quicksand Medium"/>
              </a:rPr>
              <a:t>Vereine</a:t>
            </a:r>
            <a:r>
              <a:rPr lang="en-US" sz="2300" dirty="0">
                <a:latin typeface="Quicksand Medium"/>
                <a:ea typeface="Quicksand Medium"/>
                <a:cs typeface="Quicksand Medium"/>
                <a:sym typeface="Quicksand Medium"/>
              </a:rPr>
              <a:t>...</a:t>
            </a:r>
            <a:endParaRPr sz="23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10497024" y="6740434"/>
            <a:ext cx="2935575" cy="2855816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lnSpc>
                <a:spcPct val="115000"/>
              </a:lnSpc>
              <a:buSzPts val="3500"/>
            </a:pPr>
            <a:r>
              <a:rPr lang="en-US" sz="24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Kulturelle</a:t>
            </a:r>
            <a:r>
              <a:rPr lang="en-US" sz="24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Veranstaltungen</a:t>
            </a:r>
            <a:r>
              <a:rPr lang="en-US" sz="24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</a:p>
          <a:p>
            <a:pPr lvl="0" algn="ctr">
              <a:lnSpc>
                <a:spcPct val="115000"/>
              </a:lnSpc>
              <a:buSzPts val="3500"/>
            </a:pPr>
            <a:r>
              <a:rPr lang="en-US" sz="24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4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Festivals</a:t>
            </a:r>
            <a:endParaRPr sz="24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686799" y="8263653"/>
            <a:ext cx="1927587" cy="1799918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600" bIns="91425" anchor="ctr" anchorCtr="0">
            <a:noAutofit/>
          </a:bodyPr>
          <a:lstStyle/>
          <a:p>
            <a:pPr lvl="0" algn="ctr">
              <a:buSzPts val="2700"/>
            </a:pPr>
            <a:r>
              <a:rPr lang="en-US" sz="2700" dirty="0">
                <a:latin typeface="Quicksand Medium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700" dirty="0" err="1">
                <a:latin typeface="Quicksand Medium"/>
                <a:ea typeface="Quicksand Medium"/>
                <a:cs typeface="Quicksand Medium"/>
                <a:sym typeface="Quicksand Medium"/>
              </a:rPr>
              <a:t>mehr</a:t>
            </a:r>
            <a:r>
              <a:rPr lang="en-US" sz="2700" dirty="0">
                <a:latin typeface="Quicksand Medium"/>
                <a:ea typeface="Quicksand Medium"/>
                <a:cs typeface="Quicksand Medium"/>
                <a:sym typeface="Quicksand Medium"/>
              </a:rPr>
              <a:t>...</a:t>
            </a:r>
            <a:endParaRPr sz="27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088c264a0_0_1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4088c264a0_0_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40000"/>
              </a:lnSpc>
              <a:buSzPts val="12000"/>
            </a:pPr>
            <a:r>
              <a:rPr lang="en-US" sz="6000" dirty="0" err="1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Gehörlosen-Gemeinschaft</a:t>
            </a:r>
            <a:endParaRPr sz="6000" b="0" i="0" u="none" strike="noStrike" cap="none" dirty="0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0" name="Google Shape;260;g34088c264a0_0_1"/>
          <p:cNvSpPr txBox="1"/>
          <p:nvPr/>
        </p:nvSpPr>
        <p:spPr>
          <a:xfrm>
            <a:off x="6952650" y="230538"/>
            <a:ext cx="4382700" cy="184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40000"/>
              </a:lnSpc>
              <a:buSzPts val="8000"/>
            </a:pPr>
            <a:r>
              <a:rPr lang="en-US" sz="77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Wo?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1E7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4088c264a0_0_1"/>
          <p:cNvSpPr/>
          <p:nvPr/>
        </p:nvSpPr>
        <p:spPr>
          <a:xfrm>
            <a:off x="6774449" y="5157280"/>
            <a:ext cx="4739101" cy="3646853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5000" dirty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Kultur der </a:t>
            </a:r>
            <a:r>
              <a:rPr lang="en-US" sz="5000" dirty="0" err="1" smtClean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endParaRPr sz="5000" dirty="0">
              <a:solidFill>
                <a:schemeClr val="tx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568565e1b_0_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2568565e1b_0_6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buSzPts val="8000"/>
            </a:pP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80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80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Unterschiede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zwischen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en-US" sz="80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Gehörlosen-Gemeinschaft</a:t>
            </a:r>
            <a:r>
              <a:rPr lang="en-US" sz="80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und </a:t>
            </a:r>
            <a:r>
              <a:rPr lang="en-US" sz="80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anderen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Gemeinschaften</a:t>
            </a:r>
            <a:r>
              <a:rPr lang="en-US" sz="80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8000" b="0" i="0" u="none" strike="noStrike" cap="none" dirty="0">
              <a:solidFill>
                <a:srgbClr val="161140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g325bd8fa57e_0_3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5" name="Google Shape;275;g325bd8fa57e_0_3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g325bd8fa57e_0_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g325bd8fa57e_0_35"/>
          <p:cNvSpPr/>
          <p:nvPr/>
        </p:nvSpPr>
        <p:spPr>
          <a:xfrm>
            <a:off x="14650731" y="26769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25bd8fa57e_0_35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25bd8fa57e_0_35"/>
          <p:cNvSpPr txBox="1"/>
          <p:nvPr/>
        </p:nvSpPr>
        <p:spPr>
          <a:xfrm rot="10800000" flipV="1">
            <a:off x="3792422" y="-1"/>
            <a:ext cx="9542700" cy="1469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6000" dirty="0" err="1" smtClean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Gehörlosen-Gemeinschaft</a:t>
            </a:r>
            <a:endParaRPr sz="6000" b="0" i="0" u="none" strike="noStrike" cap="none" dirty="0">
              <a:solidFill>
                <a:schemeClr val="bg1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0" name="Google Shape;280;g325bd8fa57e_0_35"/>
          <p:cNvSpPr txBox="1"/>
          <p:nvPr/>
        </p:nvSpPr>
        <p:spPr>
          <a:xfrm>
            <a:off x="3266200" y="2030800"/>
            <a:ext cx="9238200" cy="6980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69900">
              <a:lnSpc>
                <a:spcPct val="115000"/>
              </a:lnSpc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lehnt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pathologische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Perspektive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ab, die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Taubheit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Zustand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ansieht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der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Hörgeräten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"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behoben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"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werden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muss</a:t>
            </a:r>
            <a:b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widersteht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Unterdrückung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vereint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durch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gemeinsame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sein, die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Vielfalt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Menschheit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angesehen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wird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sieht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ihre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natürliche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</a:t>
            </a:r>
            <a:endParaRPr sz="32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1" name="Google Shape;281;g325bd8fa57e_0_35"/>
          <p:cNvPicPr preferRelativeResize="0"/>
          <p:nvPr/>
        </p:nvPicPr>
        <p:blipFill rotWithShape="1">
          <a:blip r:embed="rId5">
            <a:alphaModFix/>
          </a:blip>
          <a:srcRect l="12871" t="24316" r="13700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25bd8fa57e_0_35"/>
          <p:cNvSpPr txBox="1"/>
          <p:nvPr/>
        </p:nvSpPr>
        <p:spPr>
          <a:xfrm>
            <a:off x="10711543" y="3755590"/>
            <a:ext cx="2424337" cy="879185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AUDISMUS</a:t>
            </a:r>
            <a:endParaRPr sz="3200" b="1" dirty="0">
              <a:solidFill>
                <a:schemeClr val="dk1"/>
              </a:solidFill>
            </a:endParaRPr>
          </a:p>
        </p:txBody>
      </p:sp>
      <p:pic>
        <p:nvPicPr>
          <p:cNvPr id="283" name="Google Shape;283;g325bd8fa57e_0_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25bd8fa57e_0_35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lang="en-US" sz="1800" b="0" i="1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Audism.</a:t>
            </a:r>
            <a:endParaRPr sz="1800" b="0" i="1" u="none" strike="noStrike" cap="non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5" name="Google Shape;285;g325bd8fa57e_0_35"/>
          <p:cNvSpPr/>
          <p:nvPr/>
        </p:nvSpPr>
        <p:spPr>
          <a:xfrm>
            <a:off x="9746685" y="3944982"/>
            <a:ext cx="717000" cy="250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g325bd8fa57e_0_4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1" name="Google Shape;291;g325bd8fa57e_0_4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g325bd8fa57e_0_4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g325bd8fa57e_0_48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25bd8fa57e_0_48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6000" dirty="0" err="1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Gehörlosen-Gemeinschaft</a:t>
            </a:r>
            <a:endParaRPr sz="6000" b="0" i="0" u="none" strike="noStrike" cap="none" dirty="0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5" name="Google Shape;295;g325bd8fa57e_0_48"/>
          <p:cNvSpPr txBox="1"/>
          <p:nvPr/>
        </p:nvSpPr>
        <p:spPr>
          <a:xfrm>
            <a:off x="3357268" y="2820926"/>
            <a:ext cx="11833200" cy="834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69900" algn="just">
              <a:lnSpc>
                <a:spcPct val="115000"/>
              </a:lnSpc>
              <a:spcBef>
                <a:spcPts val="1200"/>
              </a:spcBef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nicht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bestimmten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geografischen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Standort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gebunden</a:t>
            </a:r>
            <a:endParaRPr sz="28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96" name="Google Shape;296;g325bd8fa57e_0_48"/>
          <p:cNvPicPr preferRelativeResize="0"/>
          <p:nvPr/>
        </p:nvPicPr>
        <p:blipFill rotWithShape="1">
          <a:blip r:embed="rId4">
            <a:alphaModFix/>
          </a:blip>
          <a:srcRect l="3263" r="4022"/>
          <a:stretch/>
        </p:blipFill>
        <p:spPr>
          <a:xfrm>
            <a:off x="12115096" y="4215683"/>
            <a:ext cx="5332516" cy="387153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325bd8fa57e_0_48"/>
          <p:cNvSpPr/>
          <p:nvPr/>
        </p:nvSpPr>
        <p:spPr>
          <a:xfrm>
            <a:off x="14650725" y="22458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25bd8fa57e_0_48"/>
          <p:cNvSpPr txBox="1"/>
          <p:nvPr/>
        </p:nvSpPr>
        <p:spPr>
          <a:xfrm>
            <a:off x="3357268" y="4503066"/>
            <a:ext cx="8961006" cy="247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69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2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vorwiegend</a:t>
            </a:r>
            <a:r>
              <a:rPr lang="en-US" sz="2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horizontale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kulturelle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Übertragung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Gleichaltrigen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</a:t>
            </a:r>
            <a:r>
              <a:rPr lang="en-US" sz="2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Gehörlosenschulen</a:t>
            </a:r>
            <a:r>
              <a:rPr lang="en-US" sz="2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br>
              <a:rPr lang="en-US" sz="2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bei</a:t>
            </a:r>
            <a:r>
              <a:rPr lang="en-US" sz="2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gesellschaftlichen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Gemeinschaftsaktivitäten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geteilt</a:t>
            </a:r>
            <a:r>
              <a:rPr lang="en-US" sz="2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wird</a:t>
            </a:r>
            <a:endParaRPr sz="28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2568565e1b_0_20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2568565e1b_0_2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2568565e1b_0_20"/>
          <p:cNvSpPr/>
          <p:nvPr/>
        </p:nvSpPr>
        <p:spPr>
          <a:xfrm>
            <a:off x="2200603" y="1566287"/>
            <a:ext cx="14499669" cy="690732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2568565e1b_0_20"/>
          <p:cNvSpPr txBox="1"/>
          <p:nvPr/>
        </p:nvSpPr>
        <p:spPr>
          <a:xfrm>
            <a:off x="319800" y="376911"/>
            <a:ext cx="176484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SzPts val="5200"/>
            </a:pPr>
            <a:r>
              <a:rPr lang="en-US" sz="5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Bi-/</a:t>
            </a:r>
            <a:r>
              <a:rPr lang="en-US" sz="52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multikulturelle</a:t>
            </a:r>
            <a:r>
              <a:rPr lang="en-US" sz="5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2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endParaRPr sz="52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7" name="Google Shape;307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3000"/>
            </a:pP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lang="en-US" sz="30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estliche</a:t>
            </a:r>
            <a:r>
              <a:rPr lang="en-US" sz="30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Kulturen</a:t>
            </a:r>
            <a:endParaRPr sz="3000" b="0" i="0" u="none" strike="noStrike" cap="none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8" name="Google Shape;308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3000"/>
            </a:pP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</a:t>
            </a:r>
            <a:r>
              <a:rPr lang="en-US" sz="30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frikanische</a:t>
            </a:r>
            <a:r>
              <a:rPr lang="en-US" sz="30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Kulturen</a:t>
            </a:r>
            <a:endParaRPr sz="3000" b="0" i="0" u="none" strike="noStrike" cap="none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9" name="Google Shape;309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3000"/>
            </a:pP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</a:t>
            </a:r>
            <a:r>
              <a:rPr lang="en-US" sz="30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siatische</a:t>
            </a:r>
            <a:r>
              <a:rPr lang="en-US" sz="30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Kulturen</a:t>
            </a:r>
            <a:endParaRPr sz="3000" b="0" i="0" u="none" strike="noStrike" cap="none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0" name="Google Shape;310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3000"/>
            </a:pP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</a:t>
            </a:r>
            <a:r>
              <a:rPr lang="en-US" sz="30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ndere</a:t>
            </a:r>
            <a:r>
              <a:rPr lang="en-US" sz="30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0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Kulturen</a:t>
            </a:r>
            <a:endParaRPr sz="3000" b="0" i="0" u="none" strike="noStrike" cap="none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1" name="Google Shape;311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4000"/>
            </a:pPr>
            <a:r>
              <a:rPr lang="en-US" sz="40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 der </a:t>
            </a:r>
            <a:r>
              <a:rPr lang="en-US" sz="40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Gehörlosen</a:t>
            </a:r>
            <a:endParaRPr sz="40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g32568565e1b_0_3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17" name="Google Shape;317;g32568565e1b_0_3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g32568565e1b_0_3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g32568565e1b_0_38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2568565e1b_0_38"/>
          <p:cNvSpPr/>
          <p:nvPr/>
        </p:nvSpPr>
        <p:spPr>
          <a:xfrm>
            <a:off x="98037" y="9142362"/>
            <a:ext cx="2739164" cy="563341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2568565e1b_0_38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7400"/>
            </a:pPr>
            <a:r>
              <a:rPr lang="en-US" sz="74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Gruppenarbeit</a:t>
            </a:r>
            <a:endParaRPr sz="7400" b="0" i="0" u="none" strike="noStrike" cap="none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2" name="Google Shape;322;g32568565e1b_0_38"/>
          <p:cNvSpPr txBox="1"/>
          <p:nvPr/>
        </p:nvSpPr>
        <p:spPr>
          <a:xfrm>
            <a:off x="3547478" y="3462470"/>
            <a:ext cx="14185665" cy="42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200000"/>
              </a:lnSpc>
              <a:buClr>
                <a:srgbClr val="161140"/>
              </a:buClr>
              <a:buSzPts val="3600"/>
              <a:buFont typeface="Quicksand SemiBold"/>
              <a:buAutoNum type="arabicPeriod"/>
            </a:pP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Wähle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eine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kulturelle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Praxis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aus.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Recherchiere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die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wichtigsten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Aspekte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und die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Bedeutung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
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Bereite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eine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kurze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Präsentation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vor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
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Teile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mit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anderen</a:t>
            </a:r>
            <a:r>
              <a:rPr lang="en-US" sz="3600" dirty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Teilnehmer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*</a:t>
            </a:r>
            <a:r>
              <a:rPr lang="en-US" sz="3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innen</a:t>
            </a:r>
            <a:r>
              <a:rPr lang="en-US" sz="3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!</a:t>
            </a:r>
            <a:endParaRPr sz="3600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23" name="Google Shape;323;g32568565e1b_0_38"/>
          <p:cNvSpPr txBox="1"/>
          <p:nvPr/>
        </p:nvSpPr>
        <p:spPr>
          <a:xfrm>
            <a:off x="753915" y="5131043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endParaRPr sz="3200" b="0" i="0" u="none" strike="noStrike" cap="none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0ac3bce94_0_80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50ac3bce94_0_80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50ac3bce94_0_80"/>
          <p:cNvSpPr txBox="1"/>
          <p:nvPr/>
        </p:nvSpPr>
        <p:spPr>
          <a:xfrm>
            <a:off x="2157050" y="1867850"/>
            <a:ext cx="49956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Referenzen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50ac3bce94_0_80"/>
          <p:cNvSpPr txBox="1"/>
          <p:nvPr/>
        </p:nvSpPr>
        <p:spPr>
          <a:xfrm>
            <a:off x="1617550" y="3536950"/>
            <a:ext cx="15186300" cy="224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lang="en-US" sz="2000" i="1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</a:t>
            </a:r>
            <a:endParaRPr sz="20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u="sng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http://www.introductiontodeafculture.com/intro-to-deaf-culture.html</a:t>
            </a:r>
            <a:endParaRPr sz="2000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lang="en-US" sz="2000" i="1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</a:t>
            </a:r>
            <a:r>
              <a:rPr lang="en-US" sz="2000" i="1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deafhood</a:t>
            </a:r>
            <a:r>
              <a:rPr lang="en-US" sz="2000" i="1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Multilingual Matters.</a:t>
            </a:r>
            <a:endParaRPr sz="20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</a:t>
            </a:r>
            <a:r>
              <a:rPr lang="en-US" sz="20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Pillard</a:t>
            </a: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R. C., and </a:t>
            </a:r>
            <a:r>
              <a:rPr lang="en-US" sz="20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Hedberg</a:t>
            </a: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U. (2011). </a:t>
            </a:r>
            <a:r>
              <a:rPr lang="en-US" sz="2000" i="1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lang="en-US" sz="20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sz="20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1" name="Google Shape;341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342" name="Google Shape;342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"/>
          <p:cNvSpPr txBox="1"/>
          <p:nvPr/>
        </p:nvSpPr>
        <p:spPr>
          <a:xfrm>
            <a:off x="2157052" y="1867850"/>
            <a:ext cx="42039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sng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Microsoft Office PowerPoint</Application>
  <PresentationFormat>Benutzerdefiniert</PresentationFormat>
  <Paragraphs>76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Arial</vt:lpstr>
      <vt:lpstr>Calibri</vt:lpstr>
      <vt:lpstr>Quicksand SemiBold</vt:lpstr>
      <vt:lpstr>Anton</vt:lpstr>
      <vt:lpstr>Quicksand Medium</vt:lpstr>
      <vt:lpstr>Roboto</vt:lpstr>
      <vt:lpstr>Quicksand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14</cp:revision>
  <dcterms:created xsi:type="dcterms:W3CDTF">2006-08-16T00:00:00Z</dcterms:created>
  <dcterms:modified xsi:type="dcterms:W3CDTF">2026-03-31T11:18:00Z</dcterms:modified>
</cp:coreProperties>
</file>