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10287000" cx="18288000"/>
  <p:notesSz cx="6858000" cy="9144000"/>
  <p:embeddedFontLst>
    <p:embeddedFont>
      <p:font typeface="Anton"/>
      <p:regular r:id="rId22"/>
    </p:embeddedFont>
    <p:embeddedFont>
      <p:font typeface="Roboto"/>
      <p:regular r:id="rId23"/>
      <p:bold r:id="rId24"/>
      <p:italic r:id="rId25"/>
      <p:boldItalic r:id="rId26"/>
    </p:embeddedFont>
    <p:embeddedFont>
      <p:font typeface="Quicksand"/>
      <p:regular r:id="rId27"/>
      <p:bold r:id="rId28"/>
    </p:embeddedFont>
    <p:embeddedFont>
      <p:font typeface="Quicksand SemiBold"/>
      <p:regular r:id="rId29"/>
      <p:bold r:id="rId30"/>
    </p:embeddedFont>
    <p:embeddedFont>
      <p:font typeface="Quicksand Medium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3" roundtripDataSignature="AMtx7mh0Lz2GYdwtW2zRiY+LT8kVkdaN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Anton-regular.fntdata"/><Relationship Id="rId21" Type="http://schemas.openxmlformats.org/officeDocument/2006/relationships/slide" Target="slides/slide15.xml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8" Type="http://schemas.openxmlformats.org/officeDocument/2006/relationships/font" Target="fonts/Quicksand-bold.fntdata"/><Relationship Id="rId27" Type="http://schemas.openxmlformats.org/officeDocument/2006/relationships/font" Target="fonts/Quicksand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QuicksandSemiBold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QuicksandMedium-regular.fntdata"/><Relationship Id="rId30" Type="http://schemas.openxmlformats.org/officeDocument/2006/relationships/font" Target="fonts/QuicksandSemiBold-bold.fntdata"/><Relationship Id="rId11" Type="http://schemas.openxmlformats.org/officeDocument/2006/relationships/slide" Target="slides/slide5.xml"/><Relationship Id="rId33" Type="http://customschemas.google.com/relationships/presentationmetadata" Target="metadata"/><Relationship Id="rId10" Type="http://schemas.openxmlformats.org/officeDocument/2006/relationships/slide" Target="slides/slide4.xml"/><Relationship Id="rId32" Type="http://schemas.openxmlformats.org/officeDocument/2006/relationships/font" Target="fonts/QuicksandMedium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250c33acb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g3250c33acba_0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250c33acb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g3250c33acba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250c33acba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g3250c33acba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4088c264a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g34088c264a0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2568565e1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Questions to the participants:</a:t>
            </a:r>
            <a:b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differences with hearing norms, rules, values?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differences with majority?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differences with audio culture? </a:t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- Comparison with other sub-cultures? (like migrants, Fryslan people, queer ... )</a:t>
            </a:r>
            <a:endParaRPr/>
          </a:p>
        </p:txBody>
      </p:sp>
      <p:sp>
        <p:nvSpPr>
          <p:cNvPr id="265" name="Google Shape;265;g32568565e1b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25bd8fa57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2" name="Google Shape;272;g325bd8fa57e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25bd8fa57e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8" name="Google Shape;288;g325bd8fa57e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2568565e1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2" name="Google Shape;302;g32568565e1b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2568565e1b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5" name="Google Shape;315;g32568565e1b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50ac3bce94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7" name="Google Shape;327;g350ac3bce94_0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5" name="Google Shape;33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0ac3bce94_0_9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g350ac3bce94_0_9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g350ac3bce94_0_9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0ac3bce94_0_95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350ac3bce94_0_9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g350ac3bce94_0_9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350ac3bce94_0_9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350ac3bce94_0_9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0ac3bce94_0_10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350ac3bce94_0_10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g350ac3bce94_0_10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g350ac3bce94_0_10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g350ac3bce94_0_10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0ac3bce94_0_107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350ac3bce94_0_107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g350ac3bce94_0_10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g350ac3bce94_0_10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g350ac3bce94_0_10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0ac3bce94_0_1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350ac3bce94_0_113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1" name="Google Shape;111;g350ac3bce94_0_113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2" name="Google Shape;112;g350ac3bce94_0_11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350ac3bce94_0_11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350ac3bce94_0_11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0ac3bce94_0_1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350ac3bce94_0_120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g350ac3bce94_0_120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9" name="Google Shape;119;g350ac3bce94_0_120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g350ac3bce94_0_120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1" name="Google Shape;121;g350ac3bce94_0_12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g350ac3bce94_0_12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g350ac3bce94_0_12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0ac3bce94_0_1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350ac3bce94_0_129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350ac3bce94_0_12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g350ac3bce94_0_12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0ac3bce94_0_134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350ac3bce94_0_134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g350ac3bce94_0_134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3" name="Google Shape;133;g350ac3bce94_0_13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g350ac3bce94_0_13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350ac3bce94_0_13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0ac3bce94_0_141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350ac3bce94_0_14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g350ac3bce94_0_141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0" name="Google Shape;140;g350ac3bce94_0_14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g350ac3bce94_0_14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350ac3bce94_0_14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0ac3bce94_0_14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350ac3bce94_0_148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g350ac3bce94_0_14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350ac3bce94_0_14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g350ac3bce94_0_14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0ac3bce94_0_154"/>
          <p:cNvSpPr txBox="1"/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350ac3bce94_0_154"/>
          <p:cNvSpPr txBox="1"/>
          <p:nvPr>
            <p:ph idx="1" type="body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g350ac3bce94_0_15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g350ac3bce94_0_15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g350ac3bce94_0_15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0ac3bce94_0_8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g350ac3bce94_0_8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g350ac3bce94_0_8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g350ac3bce94_0_8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g350ac3bce94_0_8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5" Type="http://schemas.openxmlformats.org/officeDocument/2006/relationships/image" Target="../media/image1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5" Type="http://schemas.openxmlformats.org/officeDocument/2006/relationships/image" Target="../media/image20.jpg"/><Relationship Id="rId6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Relationship Id="rId4" Type="http://schemas.openxmlformats.org/officeDocument/2006/relationships/image" Target="../media/image22.pn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Relationship Id="rId4" Type="http://schemas.openxmlformats.org/officeDocument/2006/relationships/image" Target="../media/image3.png"/><Relationship Id="rId5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21.jpg"/><Relationship Id="rId5" Type="http://schemas.openxmlformats.org/officeDocument/2006/relationships/image" Target="../media/image16.jpg"/><Relationship Id="rId6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3.jp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hyperlink" Target="http://www.introductiontodeafculture.com/intro-to-deaf-culture.html" TargetMode="External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9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10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0" name="Google Shape;160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di Deaf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3457350" y="3904550"/>
            <a:ext cx="141540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7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Esploriamo insieme la cultura Sorda</a:t>
            </a:r>
            <a:endParaRPr b="0" i="0" sz="74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6" name="Google Shape;166;p1"/>
          <p:cNvSpPr txBox="1"/>
          <p:nvPr/>
        </p:nvSpPr>
        <p:spPr>
          <a:xfrm>
            <a:off x="3457354" y="52976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Pratiche e tradizioni culturali delle persone Sorde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72" name="Google Shape;172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4064275" y="3360875"/>
            <a:ext cx="126795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3119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Che cos’è la cultura?</a:t>
            </a:r>
            <a:endParaRPr b="0" i="0" sz="36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3119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Esploriamo la Cultura Sorda</a:t>
            </a:r>
            <a:endParaRPr b="0" i="0" sz="36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3119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Lavoro di gruppo: ricerca su una pratica culturale o tradizione della comunità Sorda</a:t>
            </a:r>
            <a:endParaRPr b="0" i="0" sz="36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53120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Presentazione delle ricerche di ciascun gruppo</a:t>
            </a:r>
            <a:endParaRPr b="0" i="0" sz="36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7" name="Google Shape;177;p2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g3250c33acba_0_17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83" name="Google Shape;183;g3250c33acba_0_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g3250c33acba_0_1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" name="Google Shape;185;g3250c33acba_0_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3250c33acba_0_17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g3250c33acba_0_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0275" y="2355025"/>
            <a:ext cx="7448425" cy="744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3250c33acba_0_17"/>
          <p:cNvSpPr txBox="1"/>
          <p:nvPr/>
        </p:nvSpPr>
        <p:spPr>
          <a:xfrm>
            <a:off x="3390874" y="812600"/>
            <a:ext cx="129492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Che cos'è la cultura?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g3250c33acba_0_2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4" name="Google Shape;194;g3250c33acba_0_2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g3250c33acba_0_2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g3250c33acba_0_26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3250c33acba_0_26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Cos’è </a:t>
            </a:r>
            <a:br>
              <a:rPr lang="en-US" sz="3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en-US" sz="3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la cultura</a:t>
            </a:r>
            <a:r>
              <a:rPr b="0" i="0" lang="en-US" sz="3200" u="none" cap="none" strike="noStrike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b="0" i="0" sz="3200" u="none" cap="none" strike="noStrike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98" name="Google Shape;198;g3250c33acba_0_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7862" y="3389441"/>
            <a:ext cx="3453663" cy="3453663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3250c33acba_0_26"/>
          <p:cNvSpPr txBox="1"/>
          <p:nvPr/>
        </p:nvSpPr>
        <p:spPr>
          <a:xfrm>
            <a:off x="3266200" y="278775"/>
            <a:ext cx="14622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</a:t>
            </a: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cultura</a:t>
            </a:r>
            <a:r>
              <a:rPr b="0" i="0" lang="en-US" sz="4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è un concetto che comprende</a:t>
            </a:r>
            <a:endParaRPr b="0" i="0" sz="41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0" name="Google Shape;200;g3250c33acba_0_26"/>
          <p:cNvSpPr txBox="1"/>
          <p:nvPr/>
        </p:nvSpPr>
        <p:spPr>
          <a:xfrm>
            <a:off x="3684625" y="1853075"/>
            <a:ext cx="32934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conoscenze</a:t>
            </a:r>
            <a:endParaRPr b="0" i="0" sz="4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3250c33acba_0_26"/>
          <p:cNvSpPr txBox="1"/>
          <p:nvPr/>
        </p:nvSpPr>
        <p:spPr>
          <a:xfrm>
            <a:off x="3602175" y="3782175"/>
            <a:ext cx="26286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pratiche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2" name="Google Shape;202;g3250c33acba_0_26"/>
          <p:cNvSpPr txBox="1"/>
          <p:nvPr/>
        </p:nvSpPr>
        <p:spPr>
          <a:xfrm>
            <a:off x="3910850" y="6023325"/>
            <a:ext cx="25110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costumi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3" name="Google Shape;203;g3250c33acba_0_26"/>
          <p:cNvSpPr txBox="1"/>
          <p:nvPr/>
        </p:nvSpPr>
        <p:spPr>
          <a:xfrm>
            <a:off x="7109250" y="7083300"/>
            <a:ext cx="51759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creazioni artistiche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4" name="Google Shape;204;g3250c33acba_0_26"/>
          <p:cNvSpPr txBox="1"/>
          <p:nvPr/>
        </p:nvSpPr>
        <p:spPr>
          <a:xfrm>
            <a:off x="13603025" y="6866138"/>
            <a:ext cx="26286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tecniche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5" name="Google Shape;205;g3250c33acba_0_26"/>
          <p:cNvSpPr txBox="1"/>
          <p:nvPr/>
        </p:nvSpPr>
        <p:spPr>
          <a:xfrm>
            <a:off x="15534613" y="5709363"/>
            <a:ext cx="16839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idee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6" name="Google Shape;206;g3250c33acba_0_26"/>
          <p:cNvSpPr txBox="1"/>
          <p:nvPr/>
        </p:nvSpPr>
        <p:spPr>
          <a:xfrm>
            <a:off x="13165050" y="4783850"/>
            <a:ext cx="19116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lingua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7" name="Google Shape;207;g3250c33acba_0_26"/>
          <p:cNvSpPr txBox="1"/>
          <p:nvPr/>
        </p:nvSpPr>
        <p:spPr>
          <a:xfrm>
            <a:off x="11291025" y="1620975"/>
            <a:ext cx="62718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comportamenti sociali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8" name="Google Shape;208;g3250c33acba_0_26"/>
          <p:cNvSpPr txBox="1"/>
          <p:nvPr/>
        </p:nvSpPr>
        <p:spPr>
          <a:xfrm>
            <a:off x="12285149" y="2701575"/>
            <a:ext cx="27915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tradizioni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9" name="Google Shape;209;g3250c33acba_0_26"/>
          <p:cNvSpPr txBox="1"/>
          <p:nvPr/>
        </p:nvSpPr>
        <p:spPr>
          <a:xfrm>
            <a:off x="8579974" y="1620975"/>
            <a:ext cx="17931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valori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0" name="Google Shape;210;g3250c33acba_0_26"/>
          <p:cNvSpPr txBox="1"/>
          <p:nvPr/>
        </p:nvSpPr>
        <p:spPr>
          <a:xfrm>
            <a:off x="6910850" y="3005700"/>
            <a:ext cx="27915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credenze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1" name="Google Shape;211;g3250c33acba_0_26"/>
          <p:cNvSpPr txBox="1"/>
          <p:nvPr/>
        </p:nvSpPr>
        <p:spPr>
          <a:xfrm>
            <a:off x="6421850" y="4862763"/>
            <a:ext cx="21678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usanze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2" name="Google Shape;212;g3250c33acba_0_26"/>
          <p:cNvSpPr txBox="1"/>
          <p:nvPr/>
        </p:nvSpPr>
        <p:spPr>
          <a:xfrm>
            <a:off x="3589325" y="8419625"/>
            <a:ext cx="138882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condiviso dai membri di un gruppo specifico </a:t>
            </a:r>
            <a:br>
              <a:rPr b="0" i="0" lang="en-US" sz="4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4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 persone o di una società.</a:t>
            </a:r>
            <a:endParaRPr b="0" i="0" sz="4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g3250c33acba_0_26"/>
          <p:cNvSpPr/>
          <p:nvPr/>
        </p:nvSpPr>
        <p:spPr>
          <a:xfrm>
            <a:off x="146775" y="9509124"/>
            <a:ext cx="2628547" cy="585947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3250c33acba_0_26"/>
          <p:cNvSpPr txBox="1"/>
          <p:nvPr/>
        </p:nvSpPr>
        <p:spPr>
          <a:xfrm>
            <a:off x="15395025" y="3665163"/>
            <a:ext cx="2167800" cy="846600"/>
          </a:xfrm>
          <a:prstGeom prst="rect">
            <a:avLst/>
          </a:prstGeom>
          <a:noFill/>
          <a:ln cap="flat" cmpd="sng" w="28575">
            <a:solidFill>
              <a:srgbClr val="F7F1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norme</a:t>
            </a:r>
            <a:endParaRPr b="0" i="0" sz="43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g3250c33acba_0_4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20" name="Google Shape;220;g3250c33acba_0_4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g3250c33acba_0_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g3250c33acba_0_4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g3250c33acba_0_44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g3250c33acba_0_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69896" y="3847250"/>
            <a:ext cx="6911303" cy="517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g3250c33acba_0_44"/>
          <p:cNvSpPr txBox="1"/>
          <p:nvPr/>
        </p:nvSpPr>
        <p:spPr>
          <a:xfrm>
            <a:off x="377149" y="3429000"/>
            <a:ext cx="2167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E</a:t>
            </a:r>
            <a:r>
              <a:rPr lang="en-US" sz="2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sempi</a:t>
            </a:r>
            <a:endParaRPr b="0" i="0" sz="2200" u="none" cap="none" strike="noStrike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26" name="Google Shape;226;g3250c33acba_0_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13888" y="1953381"/>
            <a:ext cx="6287075" cy="550407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g3250c33acba_0_44"/>
          <p:cNvSpPr txBox="1"/>
          <p:nvPr/>
        </p:nvSpPr>
        <p:spPr>
          <a:xfrm>
            <a:off x="4357925" y="828250"/>
            <a:ext cx="45990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Cultura italiana</a:t>
            </a:r>
            <a:endParaRPr b="0" i="0" sz="4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8" name="Google Shape;228;g3250c33acba_0_44"/>
          <p:cNvSpPr txBox="1"/>
          <p:nvPr/>
        </p:nvSpPr>
        <p:spPr>
          <a:xfrm>
            <a:off x="10769900" y="2762375"/>
            <a:ext cx="66705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Cultura sud-coreana</a:t>
            </a:r>
            <a:endParaRPr b="0" i="0" sz="4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9" name="Google Shape;229;g3250c33acba_0_44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Cos’è </a:t>
            </a:r>
            <a:br>
              <a:rPr lang="en-US" sz="3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en-US" sz="3200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la cultura</a:t>
            </a:r>
            <a:r>
              <a:rPr b="0" i="0" lang="en-US" sz="3200" u="none" cap="none" strike="noStrike">
                <a:solidFill>
                  <a:srgbClr val="843F98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b="0" i="0" sz="3200" u="none" cap="none" strike="noStrike">
              <a:solidFill>
                <a:srgbClr val="843F98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6"/>
          <p:cNvSpPr txBox="1"/>
          <p:nvPr/>
        </p:nvSpPr>
        <p:spPr>
          <a:xfrm>
            <a:off x="1860925" y="2508650"/>
            <a:ext cx="151029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E noi, persone sorde, </a:t>
            </a:r>
            <a:b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abbiamo una nostra cultura?</a:t>
            </a:r>
            <a:endParaRPr b="0" i="0" sz="8000" u="none" cap="none" strike="noStrike">
              <a:solidFill>
                <a:schemeClr val="lt1"/>
              </a:solidFill>
              <a:highlight>
                <a:srgbClr val="161140"/>
              </a:highlight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4"/>
          <p:cNvSpPr/>
          <p:nvPr/>
        </p:nvSpPr>
        <p:spPr>
          <a:xfrm>
            <a:off x="5459100" y="1601250"/>
            <a:ext cx="7150500" cy="7084500"/>
          </a:xfrm>
          <a:prstGeom prst="ellipse">
            <a:avLst/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</a:pPr>
            <a:r>
              <a:rPr b="0" i="0" lang="en-US" sz="92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Cultura sorda</a:t>
            </a:r>
            <a:endParaRPr b="0" i="0" sz="9200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4" name="Google Shape;244;p4"/>
          <p:cNvSpPr/>
          <p:nvPr/>
        </p:nvSpPr>
        <p:spPr>
          <a:xfrm>
            <a:off x="3360975" y="5143375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0" i="0" lang="en-US" sz="41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Storia</a:t>
            </a:r>
            <a:endParaRPr b="0" i="0" sz="41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5" name="Google Shape;245;p4"/>
          <p:cNvSpPr/>
          <p:nvPr/>
        </p:nvSpPr>
        <p:spPr>
          <a:xfrm>
            <a:off x="5633875" y="2612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Usanze e norme di interazione sociale</a:t>
            </a:r>
            <a:endParaRPr b="0" i="0" sz="5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6" name="Google Shape;246;p4"/>
          <p:cNvSpPr/>
          <p:nvPr/>
        </p:nvSpPr>
        <p:spPr>
          <a:xfrm>
            <a:off x="3360975" y="21886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Valori</a:t>
            </a:r>
            <a:endParaRPr b="0" i="0" sz="4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7" name="Google Shape;247;p4"/>
          <p:cNvSpPr/>
          <p:nvPr/>
        </p:nvSpPr>
        <p:spPr>
          <a:xfrm>
            <a:off x="8565950" y="2612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Lingue dei segni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8" name="Google Shape;248;p4"/>
          <p:cNvSpPr/>
          <p:nvPr/>
        </p:nvSpPr>
        <p:spPr>
          <a:xfrm>
            <a:off x="11220100" y="1404275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7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Letteratura</a:t>
            </a:r>
            <a:endParaRPr b="0" i="0" sz="37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11941925" y="422790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Arte</a:t>
            </a:r>
            <a:endParaRPr b="0" i="0" sz="5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10497025" y="6810750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Eventi e festival culturali</a:t>
            </a:r>
            <a:endParaRPr b="0" i="0" sz="61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619250" y="8114575"/>
            <a:ext cx="1705800" cy="17190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 altro ancora...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5633863" y="7173425"/>
            <a:ext cx="2763600" cy="2785500"/>
          </a:xfrm>
          <a:prstGeom prst="ellipse">
            <a:avLst/>
          </a:prstGeom>
          <a:solidFill>
            <a:srgbClr val="161140"/>
          </a:solidFill>
          <a:ln>
            <a:noFill/>
          </a:ln>
        </p:spPr>
        <p:txBody>
          <a:bodyPr anchorCtr="0" anchor="ctr" bIns="91425" lIns="91425" spcFirstLastPara="1" rIns="916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Organizzazioni, associazioni e circoli delle persone sorde...</a:t>
            </a:r>
            <a:endParaRPr b="0" i="0" sz="2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4088c264a0_0_1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34088c264a0_0_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4088c264a0_0_1"/>
          <p:cNvSpPr/>
          <p:nvPr/>
        </p:nvSpPr>
        <p:spPr>
          <a:xfrm>
            <a:off x="6082050" y="3738200"/>
            <a:ext cx="6123900" cy="6087900"/>
          </a:xfrm>
          <a:prstGeom prst="ellipse">
            <a:avLst/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34088c264a0_0_1"/>
          <p:cNvSpPr txBox="1"/>
          <p:nvPr/>
        </p:nvSpPr>
        <p:spPr>
          <a:xfrm>
            <a:off x="6952650" y="230538"/>
            <a:ext cx="43827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77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Dove?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g34088c264a0_0_1"/>
          <p:cNvSpPr txBox="1"/>
          <p:nvPr/>
        </p:nvSpPr>
        <p:spPr>
          <a:xfrm>
            <a:off x="3283500" y="1662113"/>
            <a:ext cx="11721000" cy="2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0200" u="none" cap="none" strike="noStrike">
                <a:solidFill>
                  <a:srgbClr val="039796"/>
                </a:solidFill>
                <a:highlight>
                  <a:srgbClr val="F7F1D5"/>
                </a:highlight>
                <a:latin typeface="Anton"/>
                <a:ea typeface="Anton"/>
                <a:cs typeface="Anton"/>
                <a:sym typeface="Anton"/>
              </a:rPr>
              <a:t>Comunità Sorda</a:t>
            </a:r>
            <a:endParaRPr b="0" i="0" sz="10200" u="none" cap="none" strike="noStrike">
              <a:solidFill>
                <a:srgbClr val="039796"/>
              </a:solidFill>
              <a:highlight>
                <a:srgbClr val="F7F1D5"/>
              </a:highlight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2" name="Google Shape;262;g34088c264a0_0_1"/>
          <p:cNvSpPr/>
          <p:nvPr/>
        </p:nvSpPr>
        <p:spPr>
          <a:xfrm>
            <a:off x="7466850" y="5239113"/>
            <a:ext cx="3354300" cy="3048300"/>
          </a:xfrm>
          <a:prstGeom prst="heart">
            <a:avLst/>
          </a:prstGeom>
          <a:solidFill>
            <a:srgbClr val="03979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Cultura Sorda</a:t>
            </a:r>
            <a:endParaRPr b="0" i="0" sz="5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2568565e1b_0_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2568565e1b_0_6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32568565e1b_0_6"/>
          <p:cNvSpPr txBox="1"/>
          <p:nvPr/>
        </p:nvSpPr>
        <p:spPr>
          <a:xfrm>
            <a:off x="2483550" y="2598050"/>
            <a:ext cx="13320900" cy="54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Quali sono le differenze </a:t>
            </a:r>
            <a:b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tra la comunità Sorda </a:t>
            </a:r>
            <a:b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8000" u="none" cap="none" strike="noStrike">
                <a:solidFill>
                  <a:schemeClr val="lt1"/>
                </a:solidFill>
                <a:highlight>
                  <a:srgbClr val="161140"/>
                </a:highlight>
                <a:latin typeface="Anton"/>
                <a:ea typeface="Anton"/>
                <a:cs typeface="Anton"/>
                <a:sym typeface="Anton"/>
              </a:rPr>
              <a:t>e le altre comunità?</a:t>
            </a:r>
            <a:endParaRPr b="0" i="0" sz="8000" u="none" cap="none" strike="noStrike">
              <a:solidFill>
                <a:schemeClr val="lt1"/>
              </a:solidFill>
              <a:highlight>
                <a:srgbClr val="161140"/>
              </a:highlight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25bd8fa57e_0_35"/>
          <p:cNvSpPr/>
          <p:nvPr/>
        </p:nvSpPr>
        <p:spPr>
          <a:xfrm>
            <a:off x="14650725" y="22458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g325bd8fa57e_0_35"/>
          <p:cNvSpPr txBox="1"/>
          <p:nvPr/>
        </p:nvSpPr>
        <p:spPr>
          <a:xfrm>
            <a:off x="3266200" y="2030800"/>
            <a:ext cx="9238200" cy="72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rifiuta la prospettiva patologica che vede la sordità come una condizione da "aggiustare" con dispositivi acustici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resiste all'oppressione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uniti dall'esperienza comune di essere sordi, visti come una diversità dell'umanità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vede la lingua dei segni come la propria lingua naturale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76" name="Google Shape;276;g325bd8fa57e_0_35"/>
          <p:cNvPicPr preferRelativeResize="0"/>
          <p:nvPr/>
        </p:nvPicPr>
        <p:blipFill rotWithShape="1">
          <a:blip r:embed="rId4">
            <a:alphaModFix/>
          </a:blip>
          <a:srcRect b="0" l="12871" r="13700" t="24316"/>
          <a:stretch/>
        </p:blipFill>
        <p:spPr>
          <a:xfrm>
            <a:off x="13000125" y="5885700"/>
            <a:ext cx="4848875" cy="293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g325bd8fa57e_0_35"/>
          <p:cNvSpPr txBox="1"/>
          <p:nvPr/>
        </p:nvSpPr>
        <p:spPr>
          <a:xfrm>
            <a:off x="9864075" y="4881300"/>
            <a:ext cx="2793000" cy="831300"/>
          </a:xfrm>
          <a:prstGeom prst="rect">
            <a:avLst/>
          </a:prstGeom>
          <a:solidFill>
            <a:srgbClr val="F7F1D5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AUDISMO</a:t>
            </a:r>
            <a:endParaRPr b="1" i="0" sz="42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g325bd8fa57e_0_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0117" y="1736262"/>
            <a:ext cx="4907433" cy="338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g325bd8fa57e_0_35"/>
          <p:cNvSpPr txBox="1"/>
          <p:nvPr/>
        </p:nvSpPr>
        <p:spPr>
          <a:xfrm>
            <a:off x="15469021" y="1317572"/>
            <a:ext cx="253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Rourke N., </a:t>
            </a:r>
            <a:r>
              <a:rPr b="0" i="1" lang="en-US" sz="18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Audism.</a:t>
            </a:r>
            <a:endParaRPr b="0" i="1" sz="18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0" name="Google Shape;280;g325bd8fa57e_0_35"/>
          <p:cNvSpPr/>
          <p:nvPr/>
        </p:nvSpPr>
        <p:spPr>
          <a:xfrm>
            <a:off x="8979375" y="5085241"/>
            <a:ext cx="717000" cy="250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g325bd8fa57e_0_35"/>
          <p:cNvSpPr txBox="1"/>
          <p:nvPr/>
        </p:nvSpPr>
        <p:spPr>
          <a:xfrm>
            <a:off x="3515975" y="375400"/>
            <a:ext cx="9542700" cy="16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Comunità Sorda</a:t>
            </a:r>
            <a:endParaRPr b="0" i="0" sz="80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282" name="Google Shape;282;g325bd8fa57e_0_35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83" name="Google Shape;283;g325bd8fa57e_0_3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g325bd8fa57e_0_3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5" name="Google Shape;285;g325bd8fa57e_0_35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25bd8fa57e_0_48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25bd8fa57e_0_48"/>
          <p:cNvSpPr txBox="1"/>
          <p:nvPr/>
        </p:nvSpPr>
        <p:spPr>
          <a:xfrm>
            <a:off x="3515975" y="375400"/>
            <a:ext cx="9542700" cy="16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Comunità Sorda</a:t>
            </a:r>
            <a:endParaRPr b="0" i="0" sz="80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92" name="Google Shape;292;g325bd8fa57e_0_48"/>
          <p:cNvPicPr preferRelativeResize="0"/>
          <p:nvPr/>
        </p:nvPicPr>
        <p:blipFill rotWithShape="1">
          <a:blip r:embed="rId4">
            <a:alphaModFix/>
          </a:blip>
          <a:srcRect b="0" l="3263" r="4022" t="0"/>
          <a:stretch/>
        </p:blipFill>
        <p:spPr>
          <a:xfrm>
            <a:off x="9924900" y="3271450"/>
            <a:ext cx="7891876" cy="61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g325bd8fa57e_0_48"/>
          <p:cNvSpPr/>
          <p:nvPr/>
        </p:nvSpPr>
        <p:spPr>
          <a:xfrm>
            <a:off x="14650725" y="22458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25bd8fa57e_0_48"/>
          <p:cNvSpPr txBox="1"/>
          <p:nvPr/>
        </p:nvSpPr>
        <p:spPr>
          <a:xfrm>
            <a:off x="3572525" y="2107000"/>
            <a:ext cx="14244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non è legata a una specifica posizione geografica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95" name="Google Shape;295;g325bd8fa57e_0_48"/>
          <p:cNvSpPr txBox="1"/>
          <p:nvPr/>
        </p:nvSpPr>
        <p:spPr>
          <a:xfrm>
            <a:off x="3515975" y="3110775"/>
            <a:ext cx="5856900" cy="48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3800"/>
              <a:buFont typeface="Quicksand Medium"/>
              <a:buChar char="●"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trasmissione culturale prevalentemente orizzontale, condivisa tra coetanei nelle scuole per sordi, negli eventi sociali e nelle attività comunitarie</a:t>
            </a:r>
            <a:endParaRPr b="0" i="0" sz="3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grpSp>
        <p:nvGrpSpPr>
          <p:cNvPr id="296" name="Google Shape;296;g325bd8fa57e_0_4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97" name="Google Shape;297;g325bd8fa57e_0_4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g325bd8fa57e_0_4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9" name="Google Shape;299;g325bd8fa57e_0_48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2568565e1b_0_20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32568565e1b_0_2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32568565e1b_0_20"/>
          <p:cNvSpPr/>
          <p:nvPr/>
        </p:nvSpPr>
        <p:spPr>
          <a:xfrm>
            <a:off x="2200603" y="1566287"/>
            <a:ext cx="14499669" cy="6907323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32568565e1b_0_20"/>
          <p:cNvSpPr txBox="1"/>
          <p:nvPr/>
        </p:nvSpPr>
        <p:spPr>
          <a:xfrm>
            <a:off x="319800" y="376911"/>
            <a:ext cx="176484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0" i="0" lang="en-US" sz="5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Sordi </a:t>
            </a:r>
            <a:r>
              <a:rPr b="0" i="0" lang="en-US" sz="52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Bi/Multiculturali</a:t>
            </a:r>
            <a:endParaRPr b="0" i="0" sz="52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08" name="Google Shape;308;g32568565e1b_0_20"/>
          <p:cNvSpPr/>
          <p:nvPr/>
        </p:nvSpPr>
        <p:spPr>
          <a:xfrm>
            <a:off x="2596026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Culture Occidentali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09" name="Google Shape;309;g32568565e1b_0_20"/>
          <p:cNvSpPr/>
          <p:nvPr/>
        </p:nvSpPr>
        <p:spPr>
          <a:xfrm>
            <a:off x="6252755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Culture Africane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0" name="Google Shape;310;g32568565e1b_0_20"/>
          <p:cNvSpPr/>
          <p:nvPr/>
        </p:nvSpPr>
        <p:spPr>
          <a:xfrm>
            <a:off x="10005905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Culture Asiatiche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1" name="Google Shape;311;g32568565e1b_0_20"/>
          <p:cNvSpPr/>
          <p:nvPr/>
        </p:nvSpPr>
        <p:spPr>
          <a:xfrm>
            <a:off x="13759052" y="4639724"/>
            <a:ext cx="2757300" cy="4317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Altre culture</a:t>
            </a:r>
            <a:endParaRPr b="0" i="0" sz="3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2" name="Google Shape;312;g32568565e1b_0_20"/>
          <p:cNvSpPr txBox="1"/>
          <p:nvPr/>
        </p:nvSpPr>
        <p:spPr>
          <a:xfrm>
            <a:off x="1890735" y="7163414"/>
            <a:ext cx="15323700" cy="800400"/>
          </a:xfrm>
          <a:prstGeom prst="rect">
            <a:avLst/>
          </a:prstGeom>
          <a:solidFill>
            <a:srgbClr val="02BDC7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Cultura Sorda</a:t>
            </a:r>
            <a:endParaRPr b="0" i="0" sz="4000" u="none" cap="none" strike="noStrike">
              <a:solidFill>
                <a:srgbClr val="FFFFFF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g32568565e1b_0_3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318" name="Google Shape;318;g32568565e1b_0_3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g32568565e1b_0_3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843F98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0" name="Google Shape;320;g32568565e1b_0_38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g32568565e1b_0_3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g32568565e1b_0_38"/>
          <p:cNvSpPr txBox="1"/>
          <p:nvPr/>
        </p:nvSpPr>
        <p:spPr>
          <a:xfrm>
            <a:off x="377149" y="1953375"/>
            <a:ext cx="2167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23" name="Google Shape;323;g32568565e1b_0_38"/>
          <p:cNvSpPr txBox="1"/>
          <p:nvPr/>
        </p:nvSpPr>
        <p:spPr>
          <a:xfrm>
            <a:off x="4134125" y="1417275"/>
            <a:ext cx="105714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Arial"/>
              <a:buNone/>
            </a:pPr>
            <a:r>
              <a:rPr b="0" i="0" lang="en-US" sz="7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Lavoro di gruppo</a:t>
            </a:r>
            <a:endParaRPr b="0" i="0" sz="7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24" name="Google Shape;324;g32568565e1b_0_38"/>
          <p:cNvSpPr txBox="1"/>
          <p:nvPr/>
        </p:nvSpPr>
        <p:spPr>
          <a:xfrm>
            <a:off x="3874050" y="3645350"/>
            <a:ext cx="12497700" cy="42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Scegliere una pratica culturale.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Ricercarne gli aspetti chiave e il significato.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Preparare una breve presentazione.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SemiBold"/>
              <a:buAutoNum type="arabicPeriod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Condividerla con gli altri partecipanti!</a:t>
            </a:r>
            <a:endParaRPr b="0" i="0" sz="36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50ac3bce94_0_80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g350ac3bce94_0_80"/>
          <p:cNvSpPr/>
          <p:nvPr/>
        </p:nvSpPr>
        <p:spPr>
          <a:xfrm>
            <a:off x="14712066" y="9365888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350ac3bce94_0_80"/>
          <p:cNvSpPr txBox="1"/>
          <p:nvPr/>
        </p:nvSpPr>
        <p:spPr>
          <a:xfrm>
            <a:off x="1617550" y="3536950"/>
            <a:ext cx="15186300" cy="49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Holcomb, T. K. (2023).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to Deaf culture.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2nd edition. Oxford University Press.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sng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http://www.introductiontodeafculture.com/intro-to-deaf-culture.html</a:t>
            </a:r>
            <a:endParaRPr b="0" i="1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Ladd, P. (2003).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Understanding deaf culture: in search of deafhood,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Multilingual Matters.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Lane, H., Pillard R. C., and Hedberg U. (2011).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People of the Eye: Deaf Ethnicity and Ancestry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Oxford University Press.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32" name="Google Shape;332;g350ac3bce94_0_80"/>
          <p:cNvSpPr txBox="1"/>
          <p:nvPr/>
        </p:nvSpPr>
        <p:spPr>
          <a:xfrm>
            <a:off x="2157050" y="1867850"/>
            <a:ext cx="110598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7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Riferimenti bibliografici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2" name="Google Shape;342;p3"/>
          <p:cNvGrpSpPr/>
          <p:nvPr/>
        </p:nvGrpSpPr>
        <p:grpSpPr>
          <a:xfrm>
            <a:off x="-228300" y="6944207"/>
            <a:ext cx="18940866" cy="4430770"/>
            <a:chOff x="0" y="-57150"/>
            <a:chExt cx="4988508" cy="1166944"/>
          </a:xfrm>
        </p:grpSpPr>
        <p:sp>
          <p:nvSpPr>
            <p:cNvPr id="343" name="Google Shape;343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1" name="Google Shape;351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2" name="Google Shape;352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3" name="Google Shape;353;p3"/>
          <p:cNvSpPr txBox="1"/>
          <p:nvPr/>
        </p:nvSpPr>
        <p:spPr>
          <a:xfrm>
            <a:off x="2157052" y="1867850"/>
            <a:ext cx="4203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