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10287000" cx="18288000"/>
  <p:notesSz cx="6858000" cy="9144000"/>
  <p:embeddedFontLst>
    <p:embeddedFont>
      <p:font typeface="Anton"/>
      <p:regular r:id="rId22"/>
    </p:embeddedFont>
    <p:embeddedFont>
      <p:font typeface="Roboto"/>
      <p:regular r:id="rId23"/>
      <p:bold r:id="rId24"/>
      <p:italic r:id="rId25"/>
      <p:boldItalic r:id="rId26"/>
    </p:embeddedFont>
    <p:embeddedFont>
      <p:font typeface="Quicksand"/>
      <p:regular r:id="rId27"/>
      <p:bold r:id="rId28"/>
    </p:embeddedFont>
    <p:embeddedFont>
      <p:font typeface="Quicksand SemiBold"/>
      <p:regular r:id="rId29"/>
      <p:bold r:id="rId30"/>
    </p:embeddedFont>
    <p:embeddedFont>
      <p:font typeface="Quicksand Medium"/>
      <p:regular r:id="rId31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3" roundtripDataSignature="AMtx7mhuhOWCpx4jyfFGJ9arLp5eydLO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Anton-regular.fntdata"/><Relationship Id="rId21" Type="http://schemas.openxmlformats.org/officeDocument/2006/relationships/slide" Target="slides/slide16.xml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28" Type="http://schemas.openxmlformats.org/officeDocument/2006/relationships/font" Target="fonts/Quicksand-bold.fntdata"/><Relationship Id="rId27" Type="http://schemas.openxmlformats.org/officeDocument/2006/relationships/font" Target="fonts/Quicksan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SemiBo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QuicksandMedium-regular.fntdata"/><Relationship Id="rId30" Type="http://schemas.openxmlformats.org/officeDocument/2006/relationships/font" Target="fonts/QuicksandSemiBold-bold.fntdata"/><Relationship Id="rId11" Type="http://schemas.openxmlformats.org/officeDocument/2006/relationships/slide" Target="slides/slide6.xml"/><Relationship Id="rId33" Type="http://customschemas.google.com/relationships/presentationmetadata" Target="metadata"/><Relationship Id="rId10" Type="http://schemas.openxmlformats.org/officeDocument/2006/relationships/slide" Target="slides/slide5.xml"/><Relationship Id="rId32" Type="http://schemas.openxmlformats.org/officeDocument/2006/relationships/font" Target="fonts/QuicksandMedium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a9486d3a3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3a9486d3a3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250c33acb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3250c33acba_0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250c33acba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3250c33acba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250c33acba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g3250c33acba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4088c264a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g34088c264a0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2568565e1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Vragen aan de deelnemers:</a:t>
            </a:r>
            <a:b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verschillen met normen, regels en waarden van de horende gemeenschap?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verschillen met de meerderheid?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Verschillen met de audiocultuur? 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Vergelijking met andere subculturen? (zoals migranten, Friezen, queer ...)</a:t>
            </a:r>
            <a:endParaRPr/>
          </a:p>
        </p:txBody>
      </p:sp>
      <p:sp>
        <p:nvSpPr>
          <p:cNvPr id="190" name="Google Shape;190;g32568565e1b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a9486d3a3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g3a9486d3a39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a9486d3a39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g3a9486d3a39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2568565e1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g32568565e1b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a9486d3a39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1" name="Google Shape;241;g3a9486d3a39_0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d89339291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" name="Google Shape;252;g3d893392918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50ac3bce94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3" name="Google Shape;263;g350ac3bce94_0_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" name="Google Shape;27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7.jpg"/><Relationship Id="rId6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Relationship Id="rId4" Type="http://schemas.openxmlformats.org/officeDocument/2006/relationships/image" Target="../media/image2.png"/><Relationship Id="rId5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7.jpg"/><Relationship Id="rId6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hyperlink" Target="http://www.youtube.com/watch?v=7K3wsC7DkpY" TargetMode="External"/><Relationship Id="rId6" Type="http://schemas.openxmlformats.org/officeDocument/2006/relationships/image" Target="../media/image2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hyperlink" Target="http://www.introductiontodeafculture.com/intro-to-deaf-culture.html" TargetMode="External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22.png"/><Relationship Id="rId10" Type="http://schemas.openxmlformats.org/officeDocument/2006/relationships/image" Target="../media/image14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12.png"/><Relationship Id="rId5" Type="http://schemas.openxmlformats.org/officeDocument/2006/relationships/image" Target="../media/image18.png"/><Relationship Id="rId6" Type="http://schemas.openxmlformats.org/officeDocument/2006/relationships/image" Target="../media/image20.png"/><Relationship Id="rId7" Type="http://schemas.openxmlformats.org/officeDocument/2006/relationships/image" Target="../media/image15.png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3904550"/>
            <a:ext cx="14522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Samen de dovencultuur ontdekken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43254" y="53636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Culturele gebruiken en tradities van dove mensen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D</a:t>
            </a:r>
            <a:r>
              <a:rPr lang="en-US" sz="22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eaf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g3a9486d3a39_0_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97" name="Google Shape;97;g3a9486d3a39_0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g3a9486d3a39_0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g3a9486d3a39_0_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3a9486d3a39_0_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a9486d3a39_0_0"/>
          <p:cNvSpPr txBox="1"/>
          <p:nvPr/>
        </p:nvSpPr>
        <p:spPr>
          <a:xfrm>
            <a:off x="4064275" y="3624221"/>
            <a:ext cx="126795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31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Wat is cultuur?</a:t>
            </a:r>
            <a:endParaRPr b="0" i="0" sz="36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31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•"/>
            </a:pPr>
            <a:r>
              <a:rPr lang="en-US" sz="36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Samen</a:t>
            </a: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de dovencultuur verkennen</a:t>
            </a:r>
            <a:endParaRPr b="0" i="0" sz="36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31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•"/>
            </a:pPr>
            <a:r>
              <a:rPr lang="en-US" sz="36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Activiteit</a:t>
            </a: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: Onderzoek naar een cultu</a:t>
            </a:r>
            <a:r>
              <a:rPr lang="en-US" sz="36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rele gewoonte</a:t>
            </a: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/traditie van de dovengemeenschap</a:t>
            </a:r>
            <a:endParaRPr b="0" i="0" sz="36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31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Presentatie van het onderzoek van elke groep</a:t>
            </a:r>
            <a:endParaRPr b="0" i="0" sz="36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g3a9486d3a39_0_0"/>
          <p:cNvSpPr txBox="1"/>
          <p:nvPr/>
        </p:nvSpPr>
        <p:spPr>
          <a:xfrm>
            <a:off x="4064282" y="1797863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</a:t>
            </a: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houd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g3250c33acba_0_17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08" name="Google Shape;108;g3250c33acba_0_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g3250c33acba_0_1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g3250c33acba_0_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250c33acba_0_17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250c33acba_0_17"/>
          <p:cNvSpPr txBox="1"/>
          <p:nvPr/>
        </p:nvSpPr>
        <p:spPr>
          <a:xfrm>
            <a:off x="3390874" y="812600"/>
            <a:ext cx="129492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Wat is cultuur?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13" name="Google Shape;113;g3250c33acba_0_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0275" y="2355025"/>
            <a:ext cx="7448425" cy="744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g3250c33acba_0_2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19" name="Google Shape;119;g3250c33acba_0_2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g3250c33acba_0_2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g3250c33acba_0_26"/>
          <p:cNvSpPr/>
          <p:nvPr/>
        </p:nvSpPr>
        <p:spPr>
          <a:xfrm>
            <a:off x="0" y="9500702"/>
            <a:ext cx="2817520" cy="628072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250c33acba_0_26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250c33acba_0_26"/>
          <p:cNvSpPr txBox="1"/>
          <p:nvPr/>
        </p:nvSpPr>
        <p:spPr>
          <a:xfrm>
            <a:off x="377150" y="1953375"/>
            <a:ext cx="2381700" cy="18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5100" u="none" cap="none" strike="noStrike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Wat is cultuur?</a:t>
            </a:r>
            <a:endParaRPr b="0" i="0" sz="5100" u="none" cap="none" strike="noStrike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24" name="Google Shape;124;g3250c33acba_0_26"/>
          <p:cNvSpPr txBox="1"/>
          <p:nvPr/>
        </p:nvSpPr>
        <p:spPr>
          <a:xfrm>
            <a:off x="3760150" y="278775"/>
            <a:ext cx="13289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Cultuur </a:t>
            </a:r>
            <a:r>
              <a:rPr b="0" i="0" lang="en-US" sz="4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 een begrip dat het volgende omvat:</a:t>
            </a:r>
            <a:endParaRPr b="0" i="0" sz="41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25" name="Google Shape;125;g3250c33acba_0_26"/>
          <p:cNvSpPr txBox="1"/>
          <p:nvPr/>
        </p:nvSpPr>
        <p:spPr>
          <a:xfrm>
            <a:off x="3589325" y="8419625"/>
            <a:ext cx="138882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die wordt gedeeld door leden van een specifieke groep mensen of samenleving.</a:t>
            </a:r>
            <a:endParaRPr b="0" i="0" sz="4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g3250c33acba_0_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47862" y="3389441"/>
            <a:ext cx="3453663" cy="3453663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3250c33acba_0_26"/>
          <p:cNvSpPr txBox="1"/>
          <p:nvPr/>
        </p:nvSpPr>
        <p:spPr>
          <a:xfrm>
            <a:off x="3354700" y="1890775"/>
            <a:ext cx="30510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kennis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28" name="Google Shape;128;g3250c33acba_0_26"/>
          <p:cNvSpPr txBox="1"/>
          <p:nvPr/>
        </p:nvSpPr>
        <p:spPr>
          <a:xfrm>
            <a:off x="12212375" y="7572850"/>
            <a:ext cx="30000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technieken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29" name="Google Shape;129;g3250c33acba_0_26"/>
          <p:cNvSpPr txBox="1"/>
          <p:nvPr/>
        </p:nvSpPr>
        <p:spPr>
          <a:xfrm>
            <a:off x="8010575" y="7304400"/>
            <a:ext cx="21678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kunst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30" name="Google Shape;130;g3250c33acba_0_26"/>
          <p:cNvSpPr txBox="1"/>
          <p:nvPr/>
        </p:nvSpPr>
        <p:spPr>
          <a:xfrm>
            <a:off x="12783500" y="3692875"/>
            <a:ext cx="45183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sociaal gedrag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31" name="Google Shape;131;g3250c33acba_0_26"/>
          <p:cNvSpPr txBox="1"/>
          <p:nvPr/>
        </p:nvSpPr>
        <p:spPr>
          <a:xfrm>
            <a:off x="3589325" y="6726250"/>
            <a:ext cx="28614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gebruiken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32" name="Google Shape;132;g3250c33acba_0_26"/>
          <p:cNvSpPr txBox="1"/>
          <p:nvPr/>
        </p:nvSpPr>
        <p:spPr>
          <a:xfrm>
            <a:off x="14216950" y="6092400"/>
            <a:ext cx="22956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ideeën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33" name="Google Shape;133;g3250c33acba_0_26"/>
          <p:cNvSpPr txBox="1"/>
          <p:nvPr/>
        </p:nvSpPr>
        <p:spPr>
          <a:xfrm>
            <a:off x="13955950" y="5032875"/>
            <a:ext cx="28176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taal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34" name="Google Shape;134;g3250c33acba_0_26"/>
          <p:cNvSpPr txBox="1"/>
          <p:nvPr/>
        </p:nvSpPr>
        <p:spPr>
          <a:xfrm>
            <a:off x="6252775" y="2942150"/>
            <a:ext cx="37845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overtuigingen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35" name="Google Shape;135;g3250c33acba_0_26"/>
          <p:cNvSpPr txBox="1"/>
          <p:nvPr/>
        </p:nvSpPr>
        <p:spPr>
          <a:xfrm>
            <a:off x="5205650" y="5343950"/>
            <a:ext cx="31212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gewoontes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36" name="Google Shape;136;g3250c33acba_0_26"/>
          <p:cNvSpPr txBox="1"/>
          <p:nvPr/>
        </p:nvSpPr>
        <p:spPr>
          <a:xfrm>
            <a:off x="3627575" y="4052650"/>
            <a:ext cx="33921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praktijken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37" name="Google Shape;137;g3250c33acba_0_26"/>
          <p:cNvSpPr txBox="1"/>
          <p:nvPr/>
        </p:nvSpPr>
        <p:spPr>
          <a:xfrm>
            <a:off x="11755888" y="1646125"/>
            <a:ext cx="30000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tradities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38" name="Google Shape;138;g3250c33acba_0_26"/>
          <p:cNvSpPr txBox="1"/>
          <p:nvPr/>
        </p:nvSpPr>
        <p:spPr>
          <a:xfrm>
            <a:off x="15029274" y="2415550"/>
            <a:ext cx="18492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regels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39" name="Google Shape;139;g3250c33acba_0_26"/>
          <p:cNvSpPr txBox="1"/>
          <p:nvPr/>
        </p:nvSpPr>
        <p:spPr>
          <a:xfrm>
            <a:off x="8326854" y="1670375"/>
            <a:ext cx="25956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waarden</a:t>
            </a:r>
            <a:endParaRPr b="0" i="0" sz="4300" u="none" cap="none" strike="noStrike">
              <a:solidFill>
                <a:schemeClr val="dk1"/>
              </a:solidFill>
              <a:highlight>
                <a:srgbClr val="F7F1D5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g3250c33acba_0_4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45" name="Google Shape;145;g3250c33acba_0_4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g3250c33acba_0_4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7" name="Google Shape;147;g3250c33acba_0_4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g3250c33acba_0_44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g3250c33acba_0_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69896" y="3847250"/>
            <a:ext cx="6911303" cy="517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250c33acba_0_44"/>
          <p:cNvSpPr txBox="1"/>
          <p:nvPr/>
        </p:nvSpPr>
        <p:spPr>
          <a:xfrm>
            <a:off x="10769925" y="2762375"/>
            <a:ext cx="74679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Zuid-Koreaanse cultuur</a:t>
            </a:r>
            <a:endParaRPr b="0" i="0" sz="4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51" name="Google Shape;151;g3250c33acba_0_44"/>
          <p:cNvSpPr txBox="1"/>
          <p:nvPr/>
        </p:nvSpPr>
        <p:spPr>
          <a:xfrm>
            <a:off x="377149" y="1953375"/>
            <a:ext cx="21678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4000" u="none" cap="none" strike="noStrike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Wat is cultuur?</a:t>
            </a:r>
            <a:endParaRPr b="0" i="0" sz="4000" u="none" cap="none" strike="noStrike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2" name="Google Shape;152;g3250c33acba_0_44"/>
          <p:cNvSpPr txBox="1"/>
          <p:nvPr/>
        </p:nvSpPr>
        <p:spPr>
          <a:xfrm>
            <a:off x="377174" y="3919175"/>
            <a:ext cx="2167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3000" u="none" cap="none" strike="noStrike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Voorbeelden</a:t>
            </a:r>
            <a:endParaRPr b="0" i="0" sz="3000" u="none" cap="none" strike="noStrike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53" name="Google Shape;153;g3250c33acba_0_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13888" y="1953381"/>
            <a:ext cx="6287075" cy="550407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g3250c33acba_0_44"/>
          <p:cNvSpPr txBox="1"/>
          <p:nvPr/>
        </p:nvSpPr>
        <p:spPr>
          <a:xfrm>
            <a:off x="3583488" y="790550"/>
            <a:ext cx="61479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Italiaanse cultuur</a:t>
            </a:r>
            <a:endParaRPr b="0" i="0" sz="4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 txBox="1"/>
          <p:nvPr/>
        </p:nvSpPr>
        <p:spPr>
          <a:xfrm>
            <a:off x="1860925" y="2661050"/>
            <a:ext cx="151029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En hebben wij, doven, ook onze eigen cultuur?</a:t>
            </a:r>
            <a:endParaRPr b="0" i="0" sz="8000" u="none" cap="none" strike="noStrike">
              <a:solidFill>
                <a:schemeClr val="lt1"/>
              </a:solidFill>
              <a:highlight>
                <a:srgbClr val="161140"/>
              </a:highlight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4"/>
          <p:cNvSpPr/>
          <p:nvPr/>
        </p:nvSpPr>
        <p:spPr>
          <a:xfrm>
            <a:off x="5459100" y="1601250"/>
            <a:ext cx="7150500" cy="7084500"/>
          </a:xfrm>
          <a:prstGeom prst="ellipse">
            <a:avLst/>
          </a:prstGeom>
          <a:solidFill>
            <a:srgbClr val="F7F1D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b="0" i="0" lang="en-US" sz="9200" u="none" cap="none" strike="noStrike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Doven-</a:t>
            </a:r>
            <a:br>
              <a:rPr b="0" i="0" lang="en-US" sz="9200" u="none" cap="none" strike="noStrike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9200" u="none" cap="none" strike="noStrike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cultuur</a:t>
            </a:r>
            <a:endParaRPr b="0" i="0" sz="9200" u="none" cap="none" strike="noStrike">
              <a:solidFill>
                <a:srgbClr val="039796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9" name="Google Shape;169;p4"/>
          <p:cNvSpPr/>
          <p:nvPr/>
        </p:nvSpPr>
        <p:spPr>
          <a:xfrm>
            <a:off x="3360975" y="5143375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Doven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2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</a:t>
            </a:r>
            <a:r>
              <a:rPr b="0" i="0" lang="en-US" sz="2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eschiedenis</a:t>
            </a:r>
            <a:endParaRPr b="0" i="0" sz="2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0" name="Google Shape;170;p4"/>
          <p:cNvSpPr/>
          <p:nvPr/>
        </p:nvSpPr>
        <p:spPr>
          <a:xfrm>
            <a:off x="8565950" y="2612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2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Gebarentaal</a:t>
            </a:r>
            <a:endParaRPr b="0" i="0" sz="2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1" name="Google Shape;171;p4"/>
          <p:cNvSpPr/>
          <p:nvPr/>
        </p:nvSpPr>
        <p:spPr>
          <a:xfrm>
            <a:off x="11941925" y="422790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Doven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unst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2" name="Google Shape;172;p4"/>
          <p:cNvSpPr/>
          <p:nvPr/>
        </p:nvSpPr>
        <p:spPr>
          <a:xfrm>
            <a:off x="11220100" y="1404275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Dove literatuur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3" name="Google Shape;173;p4"/>
          <p:cNvSpPr/>
          <p:nvPr/>
        </p:nvSpPr>
        <p:spPr>
          <a:xfrm>
            <a:off x="5633875" y="2612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Gebruiken </a:t>
            </a:r>
            <a:br>
              <a:rPr b="0" i="0" lang="en-US" sz="2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en regels </a:t>
            </a:r>
            <a:br>
              <a:rPr b="0" i="0" lang="en-US" sz="2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van sociale interactie</a:t>
            </a:r>
            <a:endParaRPr b="0" i="0" sz="2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4" name="Google Shape;174;p4"/>
          <p:cNvSpPr/>
          <p:nvPr/>
        </p:nvSpPr>
        <p:spPr>
          <a:xfrm>
            <a:off x="3360975" y="21886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Doven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aarden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5" name="Google Shape;175;p4"/>
          <p:cNvSpPr/>
          <p:nvPr/>
        </p:nvSpPr>
        <p:spPr>
          <a:xfrm>
            <a:off x="5633863" y="7173425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Organisaties, verenigingen en clubs voor doven…</a:t>
            </a:r>
            <a:endParaRPr b="0" i="0" sz="2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6" name="Google Shape;176;p4"/>
          <p:cNvSpPr/>
          <p:nvPr/>
        </p:nvSpPr>
        <p:spPr>
          <a:xfrm>
            <a:off x="10497025" y="68107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Culturele evenement</a:t>
            </a:r>
            <a:r>
              <a:rPr lang="en-US" sz="21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en</a:t>
            </a:r>
            <a:r>
              <a:rPr b="0" i="0" lang="en-US" sz="21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en festivals</a:t>
            </a:r>
            <a:endParaRPr b="0" i="0" sz="21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7" name="Google Shape;177;p4"/>
          <p:cNvSpPr/>
          <p:nvPr/>
        </p:nvSpPr>
        <p:spPr>
          <a:xfrm>
            <a:off x="8619250" y="8114575"/>
            <a:ext cx="1705800" cy="17190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en meer…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4088c264a0_0_1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g34088c264a0_0_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4088c264a0_0_1"/>
          <p:cNvSpPr txBox="1"/>
          <p:nvPr/>
        </p:nvSpPr>
        <p:spPr>
          <a:xfrm>
            <a:off x="3283500" y="1662113"/>
            <a:ext cx="11721000" cy="24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0200" u="none" cap="none" strike="noStrike">
                <a:solidFill>
                  <a:srgbClr val="039796"/>
                </a:solidFill>
                <a:highlight>
                  <a:srgbClr val="F7F1D5"/>
                </a:highlight>
                <a:latin typeface="Anton"/>
                <a:ea typeface="Anton"/>
                <a:cs typeface="Anton"/>
                <a:sym typeface="Anton"/>
              </a:rPr>
              <a:t>Dovengemeenschap</a:t>
            </a:r>
            <a:endParaRPr b="0" i="0" sz="10200" u="none" cap="none" strike="noStrike">
              <a:solidFill>
                <a:srgbClr val="039796"/>
              </a:solidFill>
              <a:highlight>
                <a:srgbClr val="F7F1D5"/>
              </a:highlight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5" name="Google Shape;185;g34088c264a0_0_1"/>
          <p:cNvSpPr txBox="1"/>
          <p:nvPr/>
        </p:nvSpPr>
        <p:spPr>
          <a:xfrm>
            <a:off x="5085150" y="292325"/>
            <a:ext cx="81177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77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Waar is de cultuur?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4088c264a0_0_1"/>
          <p:cNvSpPr/>
          <p:nvPr/>
        </p:nvSpPr>
        <p:spPr>
          <a:xfrm>
            <a:off x="6082050" y="3738200"/>
            <a:ext cx="6123900" cy="6087900"/>
          </a:xfrm>
          <a:prstGeom prst="ellipse">
            <a:avLst/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4088c264a0_0_1"/>
          <p:cNvSpPr/>
          <p:nvPr/>
        </p:nvSpPr>
        <p:spPr>
          <a:xfrm>
            <a:off x="7466850" y="5239113"/>
            <a:ext cx="3354300" cy="3048300"/>
          </a:xfrm>
          <a:prstGeom prst="heart">
            <a:avLst/>
          </a:prstGeom>
          <a:solidFill>
            <a:srgbClr val="03979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Doven-cultuur</a:t>
            </a:r>
            <a:endParaRPr b="0" i="0" sz="5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2568565e1b_0_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32568565e1b_0_6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32568565e1b_0_6"/>
          <p:cNvSpPr txBox="1"/>
          <p:nvPr/>
        </p:nvSpPr>
        <p:spPr>
          <a:xfrm>
            <a:off x="2483550" y="2598050"/>
            <a:ext cx="13320900" cy="54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Wat zijn de verschillen </a:t>
            </a:r>
            <a:b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tussen de dovengemeenschap </a:t>
            </a:r>
            <a:b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en andere gemeenschappen?</a:t>
            </a:r>
            <a:endParaRPr b="0" i="0" sz="8000" u="none" cap="none" strike="noStrike">
              <a:solidFill>
                <a:schemeClr val="lt1"/>
              </a:solidFill>
              <a:highlight>
                <a:srgbClr val="161140"/>
              </a:highlight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g3a9486d3a39_0_1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00" name="Google Shape;200;g3a9486d3a39_0_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g3a9486d3a39_0_1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2" name="Google Shape;202;g3a9486d3a39_0_13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3a9486d3a39_0_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3a9486d3a39_0_13"/>
          <p:cNvSpPr/>
          <p:nvPr/>
        </p:nvSpPr>
        <p:spPr>
          <a:xfrm>
            <a:off x="14650725" y="22458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3a9486d3a39_0_13"/>
          <p:cNvSpPr txBox="1"/>
          <p:nvPr/>
        </p:nvSpPr>
        <p:spPr>
          <a:xfrm>
            <a:off x="3515975" y="375400"/>
            <a:ext cx="9542700" cy="16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D</a:t>
            </a:r>
            <a:r>
              <a:rPr b="0" i="0" lang="en-US" sz="80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ovengemeenschap</a:t>
            </a:r>
            <a:endParaRPr b="0" i="0" sz="80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6" name="Google Shape;206;g3a9486d3a39_0_13"/>
          <p:cNvSpPr txBox="1"/>
          <p:nvPr/>
        </p:nvSpPr>
        <p:spPr>
          <a:xfrm>
            <a:off x="3124800" y="2068500"/>
            <a:ext cx="9238200" cy="85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verwerpt het pathologische perspectief dat doofheid beschouwt als een aandoening </a:t>
            </a:r>
            <a:b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die met hoortoestellen moet worden 'verholpen'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verzet zich tegen de onderdrukking</a:t>
            </a:r>
            <a:b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verenigd door de gedeelde ervaring van doofheid, gezien als een vorm van menselijke diversiteit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beschouwt gebarentaal als hun natuurlijke taal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07" name="Google Shape;207;g3a9486d3a39_0_13"/>
          <p:cNvPicPr preferRelativeResize="0"/>
          <p:nvPr/>
        </p:nvPicPr>
        <p:blipFill rotWithShape="1">
          <a:blip r:embed="rId5">
            <a:alphaModFix/>
          </a:blip>
          <a:srcRect b="0" l="12872" r="13701" t="24317"/>
          <a:stretch/>
        </p:blipFill>
        <p:spPr>
          <a:xfrm>
            <a:off x="13000125" y="5885700"/>
            <a:ext cx="4848875" cy="293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3a9486d3a39_0_13"/>
          <p:cNvSpPr txBox="1"/>
          <p:nvPr/>
        </p:nvSpPr>
        <p:spPr>
          <a:xfrm>
            <a:off x="9864075" y="4288150"/>
            <a:ext cx="2333100" cy="831300"/>
          </a:xfrm>
          <a:prstGeom prst="rect">
            <a:avLst/>
          </a:prstGeom>
          <a:solidFill>
            <a:srgbClr val="F7F1D5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AUDISME</a:t>
            </a:r>
            <a:endParaRPr b="1" i="0" sz="4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g3a9486d3a39_0_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000117" y="1736262"/>
            <a:ext cx="4907433" cy="338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3a9486d3a39_0_13"/>
          <p:cNvSpPr txBox="1"/>
          <p:nvPr/>
        </p:nvSpPr>
        <p:spPr>
          <a:xfrm>
            <a:off x="15469021" y="1317572"/>
            <a:ext cx="253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Rourke N., </a:t>
            </a:r>
            <a:r>
              <a:rPr b="0" i="1" lang="en-US" sz="1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Audisme.</a:t>
            </a:r>
            <a:endParaRPr b="0" i="1" sz="18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1" name="Google Shape;211;g3a9486d3a39_0_13"/>
          <p:cNvSpPr/>
          <p:nvPr/>
        </p:nvSpPr>
        <p:spPr>
          <a:xfrm>
            <a:off x="8979375" y="4492100"/>
            <a:ext cx="717000" cy="250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g3a9486d3a39_0_3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17" name="Google Shape;217;g3a9486d3a39_0_3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g3a9486d3a39_0_3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" name="Google Shape;219;g3a9486d3a39_0_32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a9486d3a39_0_3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a9486d3a39_0_32"/>
          <p:cNvSpPr/>
          <p:nvPr/>
        </p:nvSpPr>
        <p:spPr>
          <a:xfrm>
            <a:off x="14650725" y="22458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g3a9486d3a39_0_32"/>
          <p:cNvSpPr txBox="1"/>
          <p:nvPr/>
        </p:nvSpPr>
        <p:spPr>
          <a:xfrm>
            <a:off x="3647950" y="2729175"/>
            <a:ext cx="11833200" cy="14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 niet gebonden aan een specifieke geografische locatie 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23" name="Google Shape;223;g3a9486d3a39_0_32"/>
          <p:cNvPicPr preferRelativeResize="0"/>
          <p:nvPr/>
        </p:nvPicPr>
        <p:blipFill rotWithShape="1">
          <a:blip r:embed="rId5">
            <a:alphaModFix/>
          </a:blip>
          <a:srcRect b="0" l="3263" r="4024" t="0"/>
          <a:stretch/>
        </p:blipFill>
        <p:spPr>
          <a:xfrm>
            <a:off x="12045925" y="4587725"/>
            <a:ext cx="5817974" cy="4565248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g3a9486d3a39_0_32"/>
          <p:cNvSpPr txBox="1"/>
          <p:nvPr/>
        </p:nvSpPr>
        <p:spPr>
          <a:xfrm>
            <a:off x="3526563" y="5020175"/>
            <a:ext cx="7914900" cy="4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voornamelijk horizontale culturele overdracht, </a:t>
            </a:r>
            <a:b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gedeeld onder leeftijdsgenoten op dovenscholen, </a:t>
            </a:r>
            <a:b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sociale evenementen en gemeenschapsactiviteiten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5" name="Google Shape;225;g3a9486d3a39_0_32"/>
          <p:cNvSpPr txBox="1"/>
          <p:nvPr/>
        </p:nvSpPr>
        <p:spPr>
          <a:xfrm>
            <a:off x="3526575" y="743050"/>
            <a:ext cx="9542700" cy="16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Doven</a:t>
            </a:r>
            <a:r>
              <a:rPr b="0" i="0" lang="en-US" sz="80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gemeenschap</a:t>
            </a:r>
            <a:endParaRPr b="0" i="0" sz="80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2568565e1b_0_20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32568565e1b_0_2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2568565e1b_0_20"/>
          <p:cNvSpPr/>
          <p:nvPr/>
        </p:nvSpPr>
        <p:spPr>
          <a:xfrm>
            <a:off x="2200603" y="1566287"/>
            <a:ext cx="14499669" cy="6907323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32568565e1b_0_20"/>
          <p:cNvSpPr txBox="1"/>
          <p:nvPr/>
        </p:nvSpPr>
        <p:spPr>
          <a:xfrm>
            <a:off x="319800" y="376911"/>
            <a:ext cx="176484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0" i="0" lang="en-US" sz="52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Bi- en multiculturele doven</a:t>
            </a:r>
            <a:endParaRPr b="0" i="0" sz="52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4" name="Google Shape;234;g32568565e1b_0_20"/>
          <p:cNvSpPr/>
          <p:nvPr/>
        </p:nvSpPr>
        <p:spPr>
          <a:xfrm>
            <a:off x="2596026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Westerse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culturen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5" name="Google Shape;235;g32568565e1b_0_20"/>
          <p:cNvSpPr/>
          <p:nvPr/>
        </p:nvSpPr>
        <p:spPr>
          <a:xfrm>
            <a:off x="6252755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Afrikaanse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Culturen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6" name="Google Shape;236;g32568565e1b_0_20"/>
          <p:cNvSpPr/>
          <p:nvPr/>
        </p:nvSpPr>
        <p:spPr>
          <a:xfrm>
            <a:off x="10005905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Aziatische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Culturen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7" name="Google Shape;237;g32568565e1b_0_20"/>
          <p:cNvSpPr/>
          <p:nvPr/>
        </p:nvSpPr>
        <p:spPr>
          <a:xfrm>
            <a:off x="13759052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Overige </a:t>
            </a:r>
            <a:b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Culturen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8" name="Google Shape;238;g32568565e1b_0_20"/>
          <p:cNvSpPr txBox="1"/>
          <p:nvPr/>
        </p:nvSpPr>
        <p:spPr>
          <a:xfrm>
            <a:off x="1890735" y="7163414"/>
            <a:ext cx="15323700" cy="800400"/>
          </a:xfrm>
          <a:prstGeom prst="rect">
            <a:avLst/>
          </a:prstGeom>
          <a:solidFill>
            <a:srgbClr val="02BDC7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Dove</a:t>
            </a:r>
            <a:r>
              <a:rPr lang="en-US" sz="4000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n</a:t>
            </a:r>
            <a:r>
              <a:rPr b="0" i="0" lang="en-US" sz="4000" u="none" cap="none" strike="noStrike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cultuur</a:t>
            </a:r>
            <a:endParaRPr b="0" i="0" sz="4000" u="none" cap="none" strike="noStrike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g3a9486d3a39_0_54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44" name="Google Shape;244;g3a9486d3a39_0_5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g3a9486d3a39_0_5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g3a9486d3a39_0_5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3a9486d3a39_0_5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3a9486d3a39_0_54"/>
          <p:cNvSpPr txBox="1"/>
          <p:nvPr/>
        </p:nvSpPr>
        <p:spPr>
          <a:xfrm>
            <a:off x="4134125" y="1417275"/>
            <a:ext cx="105714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Arial"/>
              <a:buNone/>
            </a:pPr>
            <a:r>
              <a:rPr b="0" i="0" lang="en-US" sz="7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Groepswerk</a:t>
            </a:r>
            <a:endParaRPr b="0" i="0" sz="7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9" name="Google Shape;249;g3a9486d3a39_0_54"/>
          <p:cNvSpPr txBox="1"/>
          <p:nvPr/>
        </p:nvSpPr>
        <p:spPr>
          <a:xfrm>
            <a:off x="3874050" y="3645350"/>
            <a:ext cx="12497700" cy="42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Kies een culturele </a:t>
            </a:r>
            <a:r>
              <a:rPr lang="en-US" sz="3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gebruik/gewoonte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.</a:t>
            </a:r>
            <a:endParaRPr b="0" i="0" sz="3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Onderzoek de belangrijkste aspecten en de betekenis ervan.</a:t>
            </a:r>
            <a:endParaRPr b="0" i="0" sz="3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Maak een korte presentatie.</a:t>
            </a:r>
            <a:endParaRPr b="0" i="0" sz="3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Deel deze met de andere deelnemers!</a:t>
            </a:r>
            <a:endParaRPr b="0" i="0" sz="3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g3d893392918_2_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55" name="Google Shape;255;g3d893392918_2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g3d893392918_2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7" name="Google Shape;257;g3d893392918_2_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3d893392918_2_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d893392918_2_0"/>
          <p:cNvSpPr txBox="1"/>
          <p:nvPr/>
        </p:nvSpPr>
        <p:spPr>
          <a:xfrm>
            <a:off x="4134125" y="1417275"/>
            <a:ext cx="105714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Arial"/>
              <a:buNone/>
            </a:pPr>
            <a:r>
              <a:rPr lang="en-US" sz="74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Video: Deaf Bing</a:t>
            </a:r>
            <a:endParaRPr b="0" i="0" sz="7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60" name="Google Shape;260;g3d893392918_2_0" title="01A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4921" y="2826050"/>
            <a:ext cx="10096300" cy="567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50ac3bce94_0_80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g350ac3bce94_0_80"/>
          <p:cNvSpPr/>
          <p:nvPr/>
        </p:nvSpPr>
        <p:spPr>
          <a:xfrm>
            <a:off x="14712066" y="9365888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350ac3bce94_0_80"/>
          <p:cNvSpPr txBox="1"/>
          <p:nvPr/>
        </p:nvSpPr>
        <p:spPr>
          <a:xfrm>
            <a:off x="2157050" y="1867850"/>
            <a:ext cx="49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Referenties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g350ac3bce94_0_80"/>
          <p:cNvSpPr txBox="1"/>
          <p:nvPr/>
        </p:nvSpPr>
        <p:spPr>
          <a:xfrm>
            <a:off x="1617550" y="3536950"/>
            <a:ext cx="15186300" cy="49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Holcomb, T. K. (2023).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to Deaf culture.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2e druk. Oxford University Press.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sng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http://www.introductiontodeafculture.com/intro-to-deaf-culture.html</a:t>
            </a:r>
            <a:endParaRPr b="0" i="1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Ladd, P. (2003).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Understanding deaf culture: in search of deafhood, 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Multilingual Matters.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Lane, H., Pillard R. C., en Hedberg U. (2011).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People of the Eye: Deaf Ethnicity and Ancestry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Oxford University Press.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8" name="Google Shape;278;p3"/>
          <p:cNvGrpSpPr/>
          <p:nvPr/>
        </p:nvGrpSpPr>
        <p:grpSpPr>
          <a:xfrm>
            <a:off x="-228300" y="6944207"/>
            <a:ext cx="18940866" cy="4430770"/>
            <a:chOff x="0" y="-57150"/>
            <a:chExt cx="4988508" cy="1166944"/>
          </a:xfrm>
        </p:grpSpPr>
        <p:sp>
          <p:nvSpPr>
            <p:cNvPr id="279" name="Google Shape;279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1" name="Google Shape;281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3"/>
          <p:cNvSpPr txBox="1"/>
          <p:nvPr/>
        </p:nvSpPr>
        <p:spPr>
          <a:xfrm>
            <a:off x="2157052" y="1867850"/>
            <a:ext cx="4203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88" name="Google Shape;288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1"/>
              <a:buFont typeface="Arial"/>
              <a:buNone/>
            </a:pPr>
            <a:r>
              <a:rPr lang="en-US" sz="2461">
                <a:solidFill>
                  <a:schemeClr val="lt1"/>
                </a:solidFill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89" name="Google Shape;289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2006-08-16T00:00:00.0000000Z</dcterms:created>
</cp:coreProperties>
</file>