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y="10287000" cx="18288000"/>
  <p:notesSz cx="6858000" cy="9144000"/>
  <p:embeddedFontLst>
    <p:embeddedFont>
      <p:font typeface="Anton"/>
      <p:regular r:id="rId27"/>
    </p:embeddedFont>
    <p:embeddedFont>
      <p:font typeface="Quicksand"/>
      <p:regular r:id="rId28"/>
      <p:bold r:id="rId29"/>
    </p:embeddedFont>
    <p:embeddedFont>
      <p:font typeface="Quicksand Medium"/>
      <p:regular r:id="rId30"/>
      <p:bold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2" roundtripDataSignature="AMtx7mi3CnfpjBW+Jx+j6N7WTgT9At9j0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6E85D8B-6133-4D26-A050-3CBC9C8E6284}">
  <a:tblStyle styleId="{86E85D8B-6133-4D26-A050-3CBC9C8E628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font" Target="fonts/Quicksand-regular.fntdata"/><Relationship Id="rId27" Type="http://schemas.openxmlformats.org/officeDocument/2006/relationships/font" Target="fonts/Anton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Quicksand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QuicksandMedium-bold.fntdata"/><Relationship Id="rId30" Type="http://schemas.openxmlformats.org/officeDocument/2006/relationships/font" Target="fonts/QuicksandMedium-regular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4a00579630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g34a00579630_0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4a00579630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g34a00579630_0_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5774718967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g35774718967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4a00579630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g34a00579630_0_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4d582fec1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g34d582fec11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5774718967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g35774718967_0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4d582fec11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g34d582fec11_1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5774718967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g35774718967_0_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5774718967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g35774718967_0_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5774718967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g35774718967_0_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4d582fec11_2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g34d582fec11_2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5774718967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g35774718967_0_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5774718967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g35774718967_0_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4d582fec11_2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g34d582fec11_2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4a00579630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g34a00579630_0_1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4a00579630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g34a00579630_0_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4a00579630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g34a00579630_0_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2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2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20.png"/></Relationships>
</file>

<file path=ppt/slides/_rels/slide20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.png"/><Relationship Id="rId10" Type="http://schemas.openxmlformats.org/officeDocument/2006/relationships/image" Target="../media/image12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9" Type="http://schemas.openxmlformats.org/officeDocument/2006/relationships/image" Target="../media/image6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1.png"/><Relationship Id="rId8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50" y="4000675"/>
            <a:ext cx="138225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Sign Language</a:t>
            </a:r>
            <a:endParaRPr sz="800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57354" y="5450055"/>
            <a:ext cx="11401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Language acquisition and development </a:t>
            </a:r>
            <a:endParaRPr sz="320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4" y="3428788"/>
            <a:ext cx="8667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 workshop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4064282" y="1534517"/>
            <a:ext cx="3098518" cy="13684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Index</a:t>
            </a:r>
            <a:endParaRPr/>
          </a:p>
        </p:txBody>
      </p:sp>
      <p:sp>
        <p:nvSpPr>
          <p:cNvPr id="102" name="Google Shape;102;p2"/>
          <p:cNvSpPr txBox="1"/>
          <p:nvPr/>
        </p:nvSpPr>
        <p:spPr>
          <a:xfrm>
            <a:off x="4562500" y="3382600"/>
            <a:ext cx="11808900" cy="40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31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"/>
              <a:buChar char="●"/>
            </a:pPr>
            <a:r>
              <a:rPr lang="en-US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Introduction</a:t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31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"/>
              <a:buChar char="●"/>
            </a:pPr>
            <a:r>
              <a:rPr lang="en-US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Theory: </a:t>
            </a:r>
            <a:r>
              <a:rPr i="1" lang="en-US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Language development</a:t>
            </a:r>
            <a:endParaRPr i="1"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31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"/>
              <a:buChar char="●"/>
            </a:pPr>
            <a:r>
              <a:rPr lang="en-US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Video: </a:t>
            </a:r>
            <a:r>
              <a:rPr i="1" lang="en-US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Language deprivation</a:t>
            </a:r>
            <a:endParaRPr i="1"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31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"/>
              <a:buChar char="●"/>
            </a:pPr>
            <a:r>
              <a:rPr lang="en-US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Theory:</a:t>
            </a:r>
            <a:r>
              <a:rPr i="1" lang="en-US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Language deprivation</a:t>
            </a:r>
            <a:endParaRPr i="1"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31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"/>
              <a:buChar char="●"/>
            </a:pPr>
            <a:r>
              <a:rPr lang="en-US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Individual work: </a:t>
            </a:r>
            <a:r>
              <a:rPr i="1" lang="en-US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Your own language profile</a:t>
            </a:r>
            <a:endParaRPr i="1"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31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"/>
              <a:buChar char="●"/>
            </a:pPr>
            <a:r>
              <a:rPr lang="en-US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Exchange experience: </a:t>
            </a:r>
            <a:r>
              <a:rPr i="1" lang="en-US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Our languages profiles</a:t>
            </a:r>
            <a:endParaRPr i="1"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31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"/>
              <a:buChar char="●"/>
            </a:pPr>
            <a:r>
              <a:rPr lang="en-US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Reflection</a:t>
            </a:r>
            <a:endParaRPr i="1"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g34a00579630_0_7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08" name="Google Shape;108;g34a00579630_0_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g34a00579630_0_7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843F98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g34a00579630_0_7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g34a00579630_0_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4a00579630_0_7"/>
          <p:cNvSpPr txBox="1"/>
          <p:nvPr/>
        </p:nvSpPr>
        <p:spPr>
          <a:xfrm>
            <a:off x="4064267" y="1534525"/>
            <a:ext cx="6557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Introduction</a:t>
            </a:r>
            <a:endParaRPr/>
          </a:p>
        </p:txBody>
      </p:sp>
      <p:sp>
        <p:nvSpPr>
          <p:cNvPr id="113" name="Google Shape;113;g34a00579630_0_7"/>
          <p:cNvSpPr txBox="1"/>
          <p:nvPr/>
        </p:nvSpPr>
        <p:spPr>
          <a:xfrm>
            <a:off x="3944775" y="4060325"/>
            <a:ext cx="11300400" cy="30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2540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sz="320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Who are you?</a:t>
            </a:r>
            <a:endParaRPr/>
          </a:p>
          <a:p>
            <a:pPr indent="-254000" lvl="0" marL="4572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Ice breaker questions!</a:t>
            </a:r>
            <a:endParaRPr sz="320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31800" lvl="1" marL="9144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○"/>
            </a:pPr>
            <a:r>
              <a:rPr lang="en-US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How many languages do you know or speak?</a:t>
            </a:r>
            <a:endParaRPr sz="320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31800" lvl="1" marL="9144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○"/>
            </a:pPr>
            <a:r>
              <a:rPr lang="en-US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Which language would you like to learn and why?</a:t>
            </a:r>
            <a:endParaRPr sz="320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4" name="Google Shape;114;g34a00579630_0_7"/>
          <p:cNvPicPr preferRelativeResize="0"/>
          <p:nvPr/>
        </p:nvPicPr>
        <p:blipFill rotWithShape="1">
          <a:blip r:embed="rId5">
            <a:alphaModFix/>
          </a:blip>
          <a:srcRect b="0" l="0" r="50592" t="49889"/>
          <a:stretch/>
        </p:blipFill>
        <p:spPr>
          <a:xfrm>
            <a:off x="8170450" y="-108000"/>
            <a:ext cx="10876052" cy="6204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g34a00579630_0_18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20" name="Google Shape;120;g34a00579630_0_1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g34a00579630_0_18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2" name="Google Shape;122;g34a00579630_0_1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34a00579630_0_1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34a00579630_0_18"/>
          <p:cNvSpPr txBox="1"/>
          <p:nvPr/>
        </p:nvSpPr>
        <p:spPr>
          <a:xfrm>
            <a:off x="4064279" y="1534525"/>
            <a:ext cx="99696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en-US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Introduction: aim</a:t>
            </a:r>
            <a:endParaRPr sz="5000"/>
          </a:p>
        </p:txBody>
      </p:sp>
      <p:sp>
        <p:nvSpPr>
          <p:cNvPr id="125" name="Google Shape;125;g34a00579630_0_18"/>
          <p:cNvSpPr txBox="1"/>
          <p:nvPr/>
        </p:nvSpPr>
        <p:spPr>
          <a:xfrm>
            <a:off x="3789225" y="4030550"/>
            <a:ext cx="12886500" cy="18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We will dive into the world of language development, bilingualism, and language deprivation — to learn why early and accessible language is essential for every child.</a:t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5774718967_0_13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35774718967_0_1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35774718967_0_13"/>
          <p:cNvSpPr txBox="1"/>
          <p:nvPr/>
        </p:nvSpPr>
        <p:spPr>
          <a:xfrm>
            <a:off x="2851624" y="1725275"/>
            <a:ext cx="133608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Theory: language </a:t>
            </a:r>
            <a:r>
              <a:rPr lang="en-US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development</a:t>
            </a:r>
            <a:endParaRPr sz="5000"/>
          </a:p>
        </p:txBody>
      </p:sp>
      <p:sp>
        <p:nvSpPr>
          <p:cNvPr id="133" name="Google Shape;133;g35774718967_0_13"/>
          <p:cNvSpPr txBox="1"/>
          <p:nvPr/>
        </p:nvSpPr>
        <p:spPr>
          <a:xfrm>
            <a:off x="3189725" y="4003300"/>
            <a:ext cx="12886500" cy="12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What is language development, and why is it important?</a:t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4a00579630_0_2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g34a00579630_0_2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g34a00579630_0_28"/>
          <p:cNvSpPr txBox="1"/>
          <p:nvPr/>
        </p:nvSpPr>
        <p:spPr>
          <a:xfrm>
            <a:off x="3312933" y="890388"/>
            <a:ext cx="130656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Standard language development </a:t>
            </a:r>
            <a:endParaRPr sz="2100"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41" name="Google Shape;141;g34a00579630_0_28"/>
          <p:cNvSpPr txBox="1"/>
          <p:nvPr/>
        </p:nvSpPr>
        <p:spPr>
          <a:xfrm>
            <a:off x="669650" y="2110550"/>
            <a:ext cx="14170200" cy="18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Language development occurs in six stages:</a:t>
            </a:r>
            <a:endParaRPr sz="25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42" name="Google Shape;142;g34a00579630_0_28"/>
          <p:cNvPicPr preferRelativeResize="0"/>
          <p:nvPr/>
        </p:nvPicPr>
        <p:blipFill rotWithShape="1">
          <a:blip r:embed="rId5">
            <a:alphaModFix/>
          </a:blip>
          <a:srcRect b="0" l="480" r="-480" t="0"/>
          <a:stretch/>
        </p:blipFill>
        <p:spPr>
          <a:xfrm>
            <a:off x="3551678" y="2110550"/>
            <a:ext cx="14124145" cy="7944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oogle Shape;147;g34d582fec11_1_0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48" name="Google Shape;148;g34d582fec11_1_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g34d582fec11_1_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0" name="Google Shape;150;g34d582fec11_1_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g34d582fec11_1_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g34d582fec11_1_0"/>
          <p:cNvSpPr txBox="1"/>
          <p:nvPr/>
        </p:nvSpPr>
        <p:spPr>
          <a:xfrm>
            <a:off x="3617574" y="1285575"/>
            <a:ext cx="14341800" cy="1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Language development in deaf children</a:t>
            </a:r>
            <a:endParaRPr sz="2000"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53" name="Google Shape;153;g34d582fec11_1_0"/>
          <p:cNvSpPr txBox="1"/>
          <p:nvPr/>
        </p:nvSpPr>
        <p:spPr>
          <a:xfrm>
            <a:off x="3617575" y="2719550"/>
            <a:ext cx="13448400" cy="62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3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3300">
                <a:solidFill>
                  <a:schemeClr val="lt1"/>
                </a:solidFill>
              </a:rPr>
              <a:t>W</a:t>
            </a:r>
            <a:r>
              <a:rPr lang="en-US" sz="33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hat is the difference in deaf children?</a:t>
            </a:r>
            <a:endParaRPr sz="33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No access to spoken language through hearing</a:t>
            </a:r>
            <a:endParaRPr sz="2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→ Sign language</a:t>
            </a:r>
            <a:endParaRPr sz="2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Sign language -&gt; a natural visual language,with full grammar and it activates the same language centers in the brain as spoken language.</a:t>
            </a:r>
            <a:endParaRPr sz="2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Children need</a:t>
            </a:r>
            <a:r>
              <a:rPr b="1" lang="en-US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language</a:t>
            </a:r>
            <a:r>
              <a:rPr lang="en-US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— </a:t>
            </a:r>
            <a:r>
              <a:rPr b="1" lang="en-US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not speech</a:t>
            </a:r>
            <a:r>
              <a:rPr lang="en-US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— for healthy development.</a:t>
            </a:r>
            <a:endParaRPr sz="2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54" name="Google Shape;154;g34d582fec11_1_0"/>
          <p:cNvPicPr preferRelativeResize="0"/>
          <p:nvPr/>
        </p:nvPicPr>
        <p:blipFill rotWithShape="1">
          <a:blip r:embed="rId5">
            <a:alphaModFix/>
          </a:blip>
          <a:srcRect b="0" l="35107" r="33924" t="33333"/>
          <a:stretch/>
        </p:blipFill>
        <p:spPr>
          <a:xfrm>
            <a:off x="13787200" y="2574500"/>
            <a:ext cx="2730276" cy="3306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5774718967_0_2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g35774718967_0_2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g35774718967_0_21"/>
          <p:cNvSpPr txBox="1"/>
          <p:nvPr/>
        </p:nvSpPr>
        <p:spPr>
          <a:xfrm>
            <a:off x="3617574" y="1285575"/>
            <a:ext cx="14341800" cy="1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Language development in deaf children</a:t>
            </a:r>
            <a:endParaRPr sz="2000"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62" name="Google Shape;162;g35774718967_0_21"/>
          <p:cNvSpPr txBox="1"/>
          <p:nvPr/>
        </p:nvSpPr>
        <p:spPr>
          <a:xfrm>
            <a:off x="660925" y="2678675"/>
            <a:ext cx="9352200" cy="597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3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Connecting to the language development stages:</a:t>
            </a:r>
            <a:endParaRPr sz="33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 Medium"/>
              <a:buChar char="●"/>
            </a:pPr>
            <a:r>
              <a:rPr lang="en-US" sz="2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Early access is essential → Language networks in the brain are formed at a very young age.</a:t>
            </a:r>
            <a:endParaRPr sz="24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en-US" sz="2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Sign language can support every stage of language development, but “</a:t>
            </a:r>
            <a:r>
              <a:rPr b="1" lang="en-US"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the earlier, the better!</a:t>
            </a:r>
            <a:r>
              <a:rPr lang="en-US" sz="2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”</a:t>
            </a:r>
            <a:endParaRPr sz="24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en-US" sz="2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Children can learn </a:t>
            </a:r>
            <a:r>
              <a:rPr b="1" lang="en-US"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both</a:t>
            </a:r>
            <a:r>
              <a:rPr lang="en-US" sz="2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sign language and written/spoken language.</a:t>
            </a:r>
            <a:endParaRPr sz="24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 sz="2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Discuss: How can sign language be offered in each stage of language acquisition?</a:t>
            </a:r>
            <a:endParaRPr i="1" sz="24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63" name="Google Shape;163;g35774718967_0_21"/>
          <p:cNvPicPr preferRelativeResize="0"/>
          <p:nvPr/>
        </p:nvPicPr>
        <p:blipFill rotWithShape="1">
          <a:blip r:embed="rId5">
            <a:alphaModFix/>
          </a:blip>
          <a:srcRect b="0" l="480" r="-480" t="0"/>
          <a:stretch/>
        </p:blipFill>
        <p:spPr>
          <a:xfrm>
            <a:off x="9687501" y="2847738"/>
            <a:ext cx="8600499" cy="483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oogle Shape;168;g34d582fec11_1_11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69" name="Google Shape;169;g34d582fec11_1_1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g34d582fec11_1_11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843F98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1" name="Google Shape;171;g34d582fec11_1_1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g34d582fec11_1_1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g34d582fec11_1_11"/>
          <p:cNvSpPr txBox="1"/>
          <p:nvPr/>
        </p:nvSpPr>
        <p:spPr>
          <a:xfrm>
            <a:off x="3763883" y="1381925"/>
            <a:ext cx="130656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Common </a:t>
            </a:r>
            <a:r>
              <a:rPr lang="en-US" sz="69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misconceptions</a:t>
            </a:r>
            <a:endParaRPr sz="2400"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74" name="Google Shape;174;g34d582fec11_1_11"/>
          <p:cNvSpPr txBox="1"/>
          <p:nvPr/>
        </p:nvSpPr>
        <p:spPr>
          <a:xfrm>
            <a:off x="3763875" y="2988450"/>
            <a:ext cx="13448400" cy="70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en-US" sz="25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“They can just learn to lipread, right?”</a:t>
            </a:r>
            <a:endParaRPr i="1" sz="25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Lipreading is limited — only about 30–40% of speech sounds are visually distinguishable.</a:t>
            </a:r>
            <a:endParaRPr b="1" sz="25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en-US" sz="25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“Sign language delays speech development.”</a:t>
            </a:r>
            <a:endParaRPr i="1" sz="25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There is no proof for that. On the contrary: visual language supports and stimulates overall language development.</a:t>
            </a:r>
            <a:endParaRPr b="1" sz="25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i="1" sz="25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en-US" sz="25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“They should learn spoken language first, then sign later.”</a:t>
            </a:r>
            <a:endParaRPr i="1" sz="25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Children don’t learn language later — they need access to language from the very beginning.</a:t>
            </a:r>
            <a:endParaRPr b="1" sz="25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br>
              <a:rPr lang="en-US" sz="2200">
                <a:solidFill>
                  <a:schemeClr val="lt1"/>
                </a:solidFill>
              </a:rPr>
            </a:br>
            <a:endParaRPr sz="2200">
              <a:solidFill>
                <a:schemeClr val="lt1"/>
              </a:solidFill>
            </a:endParaRPr>
          </a:p>
        </p:txBody>
      </p:sp>
      <p:pic>
        <p:nvPicPr>
          <p:cNvPr id="175" name="Google Shape;175;g34d582fec11_1_11"/>
          <p:cNvPicPr preferRelativeResize="0"/>
          <p:nvPr/>
        </p:nvPicPr>
        <p:blipFill rotWithShape="1">
          <a:blip r:embed="rId5">
            <a:alphaModFix/>
          </a:blip>
          <a:srcRect b="33297" l="64660" r="0" t="0"/>
          <a:stretch/>
        </p:blipFill>
        <p:spPr>
          <a:xfrm>
            <a:off x="14290175" y="485050"/>
            <a:ext cx="2922102" cy="3102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" name="Google Shape;180;g35774718967_0_42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81" name="Google Shape;181;g35774718967_0_4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g35774718967_0_4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843F98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3" name="Google Shape;183;g35774718967_0_4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g35774718967_0_4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g35774718967_0_42"/>
          <p:cNvSpPr txBox="1"/>
          <p:nvPr/>
        </p:nvSpPr>
        <p:spPr>
          <a:xfrm>
            <a:off x="3763883" y="1381925"/>
            <a:ext cx="130656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Common misconceptions</a:t>
            </a:r>
            <a:endParaRPr sz="2400"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86" name="Google Shape;186;g35774718967_0_42"/>
          <p:cNvSpPr txBox="1"/>
          <p:nvPr/>
        </p:nvSpPr>
        <p:spPr>
          <a:xfrm>
            <a:off x="3763875" y="2988450"/>
            <a:ext cx="13448400" cy="62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en-US" sz="25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“If a child has a CI, there's no need for sign language.”</a:t>
            </a:r>
            <a:endParaRPr i="1" sz="25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i="1" sz="25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Quicksand"/>
              <a:buChar char="●"/>
            </a:pPr>
            <a:r>
              <a:rPr b="1" lang="en-US" sz="25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 cochlear implant provides access to sound, but not to language itself.</a:t>
            </a:r>
            <a:endParaRPr b="1" sz="25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Quicksand"/>
              <a:buChar char="●"/>
            </a:pPr>
            <a:r>
              <a:rPr b="1" lang="en-US" sz="25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It is not a guarantee of full language development.</a:t>
            </a:r>
            <a:endParaRPr b="1" sz="25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Quicksand"/>
              <a:buChar char="●"/>
            </a:pPr>
            <a:r>
              <a:rPr b="1" lang="en-US" sz="25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Sign language remains essential — as a foundation or as support.</a:t>
            </a:r>
            <a:endParaRPr b="1" sz="25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Quicksand"/>
              <a:buChar char="●"/>
            </a:pPr>
            <a:r>
              <a:rPr b="1" lang="en-US" sz="25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Bilingualism (spoken and signed languages) is powerful and possible.</a:t>
            </a:r>
            <a:endParaRPr b="1" i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br>
              <a:rPr lang="en-US" sz="2200">
                <a:solidFill>
                  <a:schemeClr val="lt1"/>
                </a:solidFill>
              </a:rPr>
            </a:br>
            <a:endParaRPr sz="2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" name="Google Shape;191;g35774718967_0_32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92" name="Google Shape;192;g35774718967_0_3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g35774718967_0_3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4" name="Google Shape;194;g35774718967_0_3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g35774718967_0_3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g35774718967_0_32"/>
          <p:cNvSpPr txBox="1"/>
          <p:nvPr/>
        </p:nvSpPr>
        <p:spPr>
          <a:xfrm>
            <a:off x="4064283" y="1449700"/>
            <a:ext cx="13065600" cy="1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Bilingualism</a:t>
            </a:r>
            <a:endParaRPr sz="2000"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97" name="Google Shape;197;g35774718967_0_32"/>
          <p:cNvSpPr txBox="1"/>
          <p:nvPr/>
        </p:nvSpPr>
        <p:spPr>
          <a:xfrm>
            <a:off x="3872875" y="3281325"/>
            <a:ext cx="13448400" cy="51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500" u="sng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What is bilingualism?</a:t>
            </a:r>
            <a:endParaRPr b="1" sz="2500" u="sng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Quicksand Medium"/>
              <a:buChar char="●"/>
            </a:pPr>
            <a:r>
              <a:rPr lang="en-US" sz="25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Using or </a:t>
            </a:r>
            <a:r>
              <a:rPr lang="en-US" sz="25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understanding</a:t>
            </a:r>
            <a:r>
              <a:rPr lang="en-US" sz="25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TWO languages</a:t>
            </a:r>
            <a:endParaRPr sz="25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Quicksand Medium"/>
              <a:buChar char="●"/>
            </a:pPr>
            <a:r>
              <a:rPr lang="en-US" sz="25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Multilingualism: THREE or MORE languages</a:t>
            </a:r>
            <a:endParaRPr sz="25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Quicksand Medium"/>
              <a:buChar char="●"/>
            </a:pPr>
            <a:r>
              <a:rPr lang="en-US" sz="25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Can include sign/written/spoken language</a:t>
            </a:r>
            <a:endParaRPr sz="25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500" u="sng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Examples:</a:t>
            </a:r>
            <a:endParaRPr b="1" sz="25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Quicksand Medium"/>
              <a:buChar char="●"/>
            </a:pPr>
            <a:r>
              <a:rPr lang="en-US" sz="25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NGT + written/spoken Dutch</a:t>
            </a:r>
            <a:endParaRPr sz="25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Quicksand Medium"/>
              <a:buChar char="●"/>
            </a:pPr>
            <a:r>
              <a:rPr lang="en-US" sz="25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Written/spoken Dutch + written/spoken English </a:t>
            </a:r>
            <a:endParaRPr sz="25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Quicksand Medium"/>
              <a:buChar char="●"/>
            </a:pPr>
            <a:r>
              <a:rPr lang="en-US" sz="25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NGT + written/spoken Arab</a:t>
            </a:r>
            <a:endParaRPr sz="25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Quicksand"/>
              <a:buChar char="●"/>
            </a:pPr>
            <a:r>
              <a:rPr lang="en-US" sz="25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NGT + written/spoken Dutch + written/spoken English (multilingualism)</a:t>
            </a:r>
            <a:endParaRPr sz="25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98" name="Google Shape;198;g35774718967_0_32"/>
          <p:cNvPicPr preferRelativeResize="0"/>
          <p:nvPr/>
        </p:nvPicPr>
        <p:blipFill rotWithShape="1">
          <a:blip r:embed="rId5">
            <a:alphaModFix/>
          </a:blip>
          <a:srcRect b="0" l="0" r="49568" t="0"/>
          <a:stretch/>
        </p:blipFill>
        <p:spPr>
          <a:xfrm>
            <a:off x="10209725" y="476875"/>
            <a:ext cx="7365248" cy="8215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" name="Google Shape;203;g35774718967_0_52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04" name="Google Shape;204;g35774718967_0_5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g35774718967_0_5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6" name="Google Shape;206;g35774718967_0_5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g35774718967_0_5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g35774718967_0_52"/>
          <p:cNvSpPr txBox="1"/>
          <p:nvPr/>
        </p:nvSpPr>
        <p:spPr>
          <a:xfrm>
            <a:off x="4064283" y="1449700"/>
            <a:ext cx="13065600" cy="1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Bilingualism</a:t>
            </a:r>
            <a:endParaRPr sz="2000"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09" name="Google Shape;209;g35774718967_0_52"/>
          <p:cNvSpPr txBox="1"/>
          <p:nvPr/>
        </p:nvSpPr>
        <p:spPr>
          <a:xfrm>
            <a:off x="3968250" y="2748825"/>
            <a:ext cx="13448400" cy="6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600" u="sng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Benefits of bilingualism (research):</a:t>
            </a:r>
            <a:endParaRPr b="1" sz="2600" u="sng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600" u="sng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93700" lvl="0" marL="45720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Medium"/>
              <a:buChar char="●"/>
            </a:pPr>
            <a:r>
              <a:rPr lang="en-US" sz="2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Supports full access to </a:t>
            </a:r>
            <a:r>
              <a:rPr b="1" lang="en-US" sz="2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communication</a:t>
            </a:r>
            <a:r>
              <a:rPr lang="en-US" sz="2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and </a:t>
            </a:r>
            <a:r>
              <a:rPr b="1" lang="en-US" sz="2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learning</a:t>
            </a:r>
            <a:endParaRPr b="1" sz="2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937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Medium"/>
              <a:buChar char="●"/>
            </a:pPr>
            <a:r>
              <a:rPr lang="en-US" sz="2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Stronger</a:t>
            </a:r>
            <a:r>
              <a:rPr b="1" lang="en-US" sz="2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language skills</a:t>
            </a:r>
            <a:r>
              <a:rPr lang="en-US" sz="2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and </a:t>
            </a:r>
            <a:r>
              <a:rPr b="1" lang="en-US" sz="2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memory</a:t>
            </a:r>
            <a:endParaRPr b="1" sz="2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937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Medium"/>
              <a:buChar char="●"/>
            </a:pPr>
            <a:r>
              <a:rPr lang="en-US" sz="2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Helps develop</a:t>
            </a:r>
            <a:r>
              <a:rPr b="1" lang="en-US" sz="2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flexible thinking</a:t>
            </a:r>
            <a:r>
              <a:rPr lang="en-US" sz="2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(cognitive flexibility)</a:t>
            </a:r>
            <a:endParaRPr sz="2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937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Medium"/>
              <a:buChar char="●"/>
            </a:pPr>
            <a:r>
              <a:rPr lang="en-US" sz="2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Makes it easier to </a:t>
            </a:r>
            <a:r>
              <a:rPr b="1" lang="en-US" sz="2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learn more languages</a:t>
            </a:r>
            <a:r>
              <a:rPr lang="en-US" sz="2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later</a:t>
            </a:r>
            <a:endParaRPr sz="2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937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Medium"/>
              <a:buChar char="●"/>
            </a:pPr>
            <a:r>
              <a:rPr lang="en-US" sz="2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Strengthens </a:t>
            </a:r>
            <a:r>
              <a:rPr b="1" lang="en-US" sz="2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cultural identity</a:t>
            </a:r>
            <a:r>
              <a:rPr lang="en-US" sz="2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and awareness</a:t>
            </a:r>
            <a:endParaRPr sz="2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937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Medium"/>
              <a:buChar char="●"/>
            </a:pPr>
            <a:r>
              <a:rPr lang="en-US" sz="2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Encourages better </a:t>
            </a:r>
            <a:r>
              <a:rPr b="1" lang="en-US" sz="2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academic and social success</a:t>
            </a:r>
            <a:endParaRPr b="1" sz="2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937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Medium"/>
              <a:buChar char="●"/>
            </a:pPr>
            <a:r>
              <a:rPr lang="en-US" sz="2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Builds a strong foundation for </a:t>
            </a:r>
            <a:r>
              <a:rPr b="1" lang="en-US" sz="2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visual learning</a:t>
            </a:r>
            <a:r>
              <a:rPr lang="en-US" sz="2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(through sign language)</a:t>
            </a:r>
            <a:endParaRPr sz="2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10" name="Google Shape;210;g35774718967_0_52"/>
          <p:cNvPicPr preferRelativeResize="0"/>
          <p:nvPr/>
        </p:nvPicPr>
        <p:blipFill rotWithShape="1">
          <a:blip r:embed="rId5">
            <a:alphaModFix/>
          </a:blip>
          <a:srcRect b="42303" l="68386" r="0" t="0"/>
          <a:stretch/>
        </p:blipFill>
        <p:spPr>
          <a:xfrm>
            <a:off x="12783450" y="1360697"/>
            <a:ext cx="4346424" cy="4461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" name="Google Shape;215;g34d582fec11_2_1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16" name="Google Shape;216;g34d582fec11_2_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g34d582fec11_2_1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843F98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8" name="Google Shape;218;g34d582fec11_2_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g34d582fec11_2_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g34d582fec11_2_1"/>
          <p:cNvSpPr txBox="1"/>
          <p:nvPr/>
        </p:nvSpPr>
        <p:spPr>
          <a:xfrm>
            <a:off x="3887156" y="4510700"/>
            <a:ext cx="2922000" cy="10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Video:</a:t>
            </a:r>
            <a:endParaRPr sz="2000"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" name="Google Shape;225;g35774718967_0_62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26" name="Google Shape;226;g35774718967_0_6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g35774718967_0_6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8" name="Google Shape;228;g35774718967_0_6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g35774718967_0_6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g35774718967_0_62"/>
          <p:cNvSpPr txBox="1"/>
          <p:nvPr/>
        </p:nvSpPr>
        <p:spPr>
          <a:xfrm>
            <a:off x="3914408" y="1753150"/>
            <a:ext cx="13065600" cy="10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What did you see?</a:t>
            </a:r>
            <a:endParaRPr sz="2000"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31" name="Google Shape;231;g35774718967_0_62"/>
          <p:cNvSpPr txBox="1"/>
          <p:nvPr/>
        </p:nvSpPr>
        <p:spPr>
          <a:xfrm>
            <a:off x="3855350" y="3068550"/>
            <a:ext cx="13065600" cy="36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300">
              <a:solidFill>
                <a:schemeClr val="lt1"/>
              </a:solidFill>
            </a:endParaRPr>
          </a:p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Quicksand Medium"/>
              <a:buChar char="●"/>
            </a:pPr>
            <a:r>
              <a:rPr lang="en-US" sz="27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What did you see in the video?</a:t>
            </a:r>
            <a:endParaRPr sz="27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Quicksand Medium"/>
              <a:buChar char="●"/>
            </a:pPr>
            <a:r>
              <a:rPr lang="en-US" sz="27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What exactly happened to the person in the video?</a:t>
            </a:r>
            <a:endParaRPr sz="27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Quicksand Medium"/>
              <a:buChar char="●"/>
            </a:pPr>
            <a:r>
              <a:rPr lang="en-US" sz="27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What impact did this have on their life?</a:t>
            </a:r>
            <a:endParaRPr sz="27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Quicksand Medium"/>
              <a:buChar char="●"/>
            </a:pPr>
            <a:r>
              <a:rPr lang="en-US" sz="27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Why do you think this situation happened?</a:t>
            </a:r>
            <a:endParaRPr sz="27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Quicksand Medium"/>
              <a:buChar char="●"/>
            </a:pPr>
            <a:r>
              <a:rPr lang="en-US" sz="27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Do you think there is enough awareness in society about this issue?</a:t>
            </a:r>
            <a:endParaRPr sz="27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32" name="Google Shape;232;g35774718967_0_62"/>
          <p:cNvPicPr preferRelativeResize="0"/>
          <p:nvPr/>
        </p:nvPicPr>
        <p:blipFill rotWithShape="1">
          <a:blip r:embed="rId5">
            <a:alphaModFix/>
          </a:blip>
          <a:srcRect b="0" l="0" r="28294" t="0"/>
          <a:stretch/>
        </p:blipFill>
        <p:spPr>
          <a:xfrm>
            <a:off x="10489900" y="6464025"/>
            <a:ext cx="3801426" cy="29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5774718967_0_7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g35774718967_0_7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g35774718967_0_72"/>
          <p:cNvSpPr txBox="1"/>
          <p:nvPr/>
        </p:nvSpPr>
        <p:spPr>
          <a:xfrm>
            <a:off x="4009775" y="990150"/>
            <a:ext cx="11903100" cy="1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What is language deprivation?</a:t>
            </a:r>
            <a:endParaRPr sz="2000"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40" name="Google Shape;240;g35774718967_0_72"/>
          <p:cNvSpPr txBox="1"/>
          <p:nvPr/>
        </p:nvSpPr>
        <p:spPr>
          <a:xfrm>
            <a:off x="1066725" y="2789250"/>
            <a:ext cx="13448400" cy="57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No access to a language in the critical development phase </a:t>
            </a:r>
            <a:endParaRPr sz="2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(0-5 years)</a:t>
            </a:r>
            <a:endParaRPr sz="2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 u="sng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Consequences:</a:t>
            </a:r>
            <a:endParaRPr sz="2600" u="sng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Medium"/>
              <a:buChar char="●"/>
            </a:pPr>
            <a:r>
              <a:rPr lang="en-US" sz="2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Cognitive delays</a:t>
            </a:r>
            <a:endParaRPr sz="2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Medium"/>
              <a:buChar char="●"/>
            </a:pPr>
            <a:r>
              <a:rPr lang="en-US" sz="2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Social and emotional difficulties </a:t>
            </a:r>
            <a:endParaRPr sz="2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Medium"/>
              <a:buChar char="●"/>
            </a:pPr>
            <a:r>
              <a:rPr lang="en-US" sz="2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Difficulties with reading and writing</a:t>
            </a:r>
            <a:endParaRPr sz="2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Medium"/>
              <a:buChar char="●"/>
            </a:pPr>
            <a:r>
              <a:rPr lang="en-US" sz="2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Mental health risks</a:t>
            </a:r>
            <a:r>
              <a:rPr lang="en-US" sz="2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endParaRPr sz="2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Impact is lifelong</a:t>
            </a:r>
            <a:endParaRPr sz="20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00">
              <a:solidFill>
                <a:schemeClr val="lt1"/>
              </a:solidFill>
              <a:highlight>
                <a:srgbClr val="DBDFE4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41" name="Google Shape;241;g35774718967_0_72"/>
          <p:cNvPicPr preferRelativeResize="0"/>
          <p:nvPr/>
        </p:nvPicPr>
        <p:blipFill rotWithShape="1">
          <a:blip r:embed="rId5">
            <a:alphaModFix/>
          </a:blip>
          <a:srcRect b="0" l="480" r="-480" t="0"/>
          <a:stretch/>
        </p:blipFill>
        <p:spPr>
          <a:xfrm>
            <a:off x="7655850" y="2997650"/>
            <a:ext cx="10471977" cy="5890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6" name="Google Shape;246;g34d582fec11_2_12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47" name="Google Shape;247;g34d582fec11_2_1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g34d582fec11_2_1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843F98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9" name="Google Shape;249;g34d582fec11_2_1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g34d582fec11_2_1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g34d582fec11_2_12"/>
          <p:cNvSpPr txBox="1"/>
          <p:nvPr/>
        </p:nvSpPr>
        <p:spPr>
          <a:xfrm>
            <a:off x="4255680" y="1057650"/>
            <a:ext cx="5416800" cy="11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Facts</a:t>
            </a:r>
            <a:endParaRPr sz="7200"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52" name="Google Shape;252;g34d582fec11_2_12"/>
          <p:cNvSpPr txBox="1"/>
          <p:nvPr/>
        </p:nvSpPr>
        <p:spPr>
          <a:xfrm>
            <a:off x="3546525" y="2322225"/>
            <a:ext cx="13448400" cy="43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 u="sng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Less than 2% of deaf children have </a:t>
            </a:r>
            <a:r>
              <a:rPr b="1" lang="en-US" sz="27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early</a:t>
            </a:r>
            <a:r>
              <a:rPr lang="en-US" sz="27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access to sign language.</a:t>
            </a:r>
            <a:endParaRPr sz="27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Approximately 90% of deaf children are born to hearing parents.</a:t>
            </a:r>
            <a:endParaRPr sz="27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Most hearing parents and families do not use sign language.</a:t>
            </a:r>
            <a:endParaRPr sz="27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Why do you think that is?</a:t>
            </a:r>
            <a:endParaRPr sz="27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53" name="Google Shape;253;g34d582fec11_2_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00124" y="5090375"/>
            <a:ext cx="8488450" cy="477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4a00579630_0_10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g34a00579630_0_10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g34a00579630_0_101"/>
          <p:cNvSpPr txBox="1"/>
          <p:nvPr/>
        </p:nvSpPr>
        <p:spPr>
          <a:xfrm>
            <a:off x="2069550" y="1958175"/>
            <a:ext cx="14148900" cy="11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Individual work: Your language profile</a:t>
            </a:r>
            <a:endParaRPr sz="7200"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61" name="Google Shape;261;g34a00579630_0_101"/>
          <p:cNvSpPr txBox="1"/>
          <p:nvPr/>
        </p:nvSpPr>
        <p:spPr>
          <a:xfrm>
            <a:off x="4064275" y="3958225"/>
            <a:ext cx="13448400" cy="17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aphicFrame>
        <p:nvGraphicFramePr>
          <p:cNvPr id="262" name="Google Shape;262;g34a00579630_0_101"/>
          <p:cNvGraphicFramePr/>
          <p:nvPr/>
        </p:nvGraphicFramePr>
        <p:xfrm>
          <a:off x="1129675" y="3523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{86E85D8B-6133-4D26-A050-3CBC9C8E6284}</a:tableStyleId>
              </a:tblPr>
              <a:tblGrid>
                <a:gridCol w="11434275"/>
                <a:gridCol w="49487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1700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Question / Explanation</a:t>
                      </a:r>
                      <a:endParaRPr i="1" sz="1700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1700">
                          <a:solidFill>
                            <a:schemeClr val="lt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Answer</a:t>
                      </a:r>
                      <a:endParaRPr b="1" i="1" sz="1700">
                        <a:solidFill>
                          <a:schemeClr val="lt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00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Language at birth / first language</a:t>
                      </a:r>
                      <a:endParaRPr b="1" sz="1700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What language(s) were you first exposed to as a baby? Think about home or early care.</a:t>
                      </a:r>
                      <a:endParaRPr b="1" sz="1500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00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Language of parents/caregivers</a:t>
                      </a:r>
                      <a:endParaRPr b="1" sz="1700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What language(s) do your parents or caregivers use at home when communicating with you?</a:t>
                      </a:r>
                      <a:endParaRPr b="1" sz="1500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00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Language at school </a:t>
                      </a:r>
                      <a:endParaRPr b="1" sz="1700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What language(s) are used in your education?</a:t>
                      </a:r>
                      <a:endParaRPr b="1" sz="1500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00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Language in social contact</a:t>
                      </a:r>
                      <a:endParaRPr b="1" sz="1700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What language(s) do you use with friends, family, or online?</a:t>
                      </a:r>
                      <a:endParaRPr b="1" sz="1500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00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Language you understand best</a:t>
                      </a:r>
                      <a:endParaRPr b="1" sz="1700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In what language(s) do you best understand instructions, explanations, or stories?</a:t>
                      </a:r>
                      <a:endParaRPr b="1" sz="1500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00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Language you prefer to use</a:t>
                      </a:r>
                      <a:endParaRPr b="1" sz="1700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In what language(s) do you feel most comfortable communicating?</a:t>
                      </a:r>
                      <a:endParaRPr b="1" sz="1500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00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Language used in thinking/dreaming</a:t>
                      </a:r>
                      <a:endParaRPr b="1" sz="1700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In what language(s) do you think, talk to yourself, or dream?</a:t>
                      </a:r>
                      <a:endParaRPr b="1" sz="1500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7" name="Google Shape;267;g34a00579630_0_77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68" name="Google Shape;268;g34a00579630_0_7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g34a00579630_0_77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0" name="Google Shape;270;g34a00579630_0_77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g34a00579630_0_7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g34a00579630_0_77"/>
          <p:cNvSpPr txBox="1"/>
          <p:nvPr/>
        </p:nvSpPr>
        <p:spPr>
          <a:xfrm>
            <a:off x="4064274" y="1534525"/>
            <a:ext cx="11750700" cy="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73" name="Google Shape;273;g34a00579630_0_77"/>
          <p:cNvSpPr txBox="1"/>
          <p:nvPr/>
        </p:nvSpPr>
        <p:spPr>
          <a:xfrm>
            <a:off x="3789025" y="4697250"/>
            <a:ext cx="12301200" cy="12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74" name="Google Shape;274;g34a00579630_0_77"/>
          <p:cNvSpPr txBox="1"/>
          <p:nvPr/>
        </p:nvSpPr>
        <p:spPr>
          <a:xfrm>
            <a:off x="4188925" y="1534525"/>
            <a:ext cx="9588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Exchange experience</a:t>
            </a:r>
            <a:endParaRPr sz="72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75" name="Google Shape;275;g34a00579630_0_77"/>
          <p:cNvSpPr txBox="1"/>
          <p:nvPr/>
        </p:nvSpPr>
        <p:spPr>
          <a:xfrm>
            <a:off x="4188925" y="3484300"/>
            <a:ext cx="11501400" cy="37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If you'd like, please share your language profile.</a:t>
            </a:r>
            <a:endParaRPr sz="29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 u="sng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u="sng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Questions</a:t>
            </a:r>
            <a:r>
              <a:rPr lang="en-US" sz="2900" u="sng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:</a:t>
            </a:r>
            <a:endParaRPr sz="2900" u="sng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 u="sng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Quicksand"/>
              <a:buChar char="●"/>
            </a:pPr>
            <a:r>
              <a:rPr lang="en-US" sz="29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What languages did you write down?</a:t>
            </a:r>
            <a:endParaRPr sz="29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Quicksand"/>
              <a:buChar char="●"/>
            </a:pPr>
            <a:r>
              <a:rPr lang="en-US" sz="29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How did it feel to think about your language background in this way?</a:t>
            </a:r>
            <a:endParaRPr sz="29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Quicksand"/>
              <a:buChar char="●"/>
            </a:pPr>
            <a:r>
              <a:rPr lang="en-US" sz="29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Were there any surprises while filling in your profile?</a:t>
            </a:r>
            <a:endParaRPr sz="2900" u="sng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0" name="Google Shape;280;g34a00579630_0_89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81" name="Google Shape;281;g34a00579630_0_8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g34a00579630_0_89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843F98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3" name="Google Shape;283;g34a00579630_0_89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g34a00579630_0_8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g34a00579630_0_89"/>
          <p:cNvSpPr txBox="1"/>
          <p:nvPr/>
        </p:nvSpPr>
        <p:spPr>
          <a:xfrm>
            <a:off x="4064274" y="1534525"/>
            <a:ext cx="11750700" cy="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86" name="Google Shape;286;g34a00579630_0_89"/>
          <p:cNvSpPr txBox="1"/>
          <p:nvPr/>
        </p:nvSpPr>
        <p:spPr>
          <a:xfrm>
            <a:off x="3789025" y="4697250"/>
            <a:ext cx="12301200" cy="12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87" name="Google Shape;287;g34a00579630_0_89"/>
          <p:cNvSpPr txBox="1"/>
          <p:nvPr/>
        </p:nvSpPr>
        <p:spPr>
          <a:xfrm>
            <a:off x="4194675" y="1674700"/>
            <a:ext cx="9588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Reflection</a:t>
            </a:r>
            <a:endParaRPr sz="72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88" name="Google Shape;288;g34a00579630_0_89"/>
          <p:cNvSpPr txBox="1"/>
          <p:nvPr/>
        </p:nvSpPr>
        <p:spPr>
          <a:xfrm>
            <a:off x="4493825" y="4388750"/>
            <a:ext cx="9588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"/>
              <a:buChar char="●"/>
            </a:pPr>
            <a:r>
              <a:rPr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What did you learn?</a:t>
            </a:r>
            <a:endParaRPr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"/>
              <a:buChar char="●"/>
            </a:pPr>
            <a:r>
              <a:rPr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What surprised or challenged you?</a:t>
            </a:r>
            <a:endParaRPr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89" name="Google Shape;289;g34a00579630_0_89"/>
          <p:cNvPicPr preferRelativeResize="0"/>
          <p:nvPr/>
        </p:nvPicPr>
        <p:blipFill rotWithShape="1">
          <a:blip r:embed="rId5">
            <a:alphaModFix/>
          </a:blip>
          <a:srcRect b="0" l="44803" r="0" t="0"/>
          <a:stretch/>
        </p:blipFill>
        <p:spPr>
          <a:xfrm>
            <a:off x="11334651" y="679675"/>
            <a:ext cx="5395574" cy="5498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3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99" name="Google Shape;299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300" name="Google Shape;300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1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2" name="Google Shape;302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3"/>
          <p:cNvSpPr txBox="1"/>
          <p:nvPr/>
        </p:nvSpPr>
        <p:spPr>
          <a:xfrm>
            <a:off x="2157053" y="1867850"/>
            <a:ext cx="43320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Contact</a:t>
            </a:r>
            <a:endParaRPr/>
          </a:p>
        </p:txBody>
      </p:sp>
      <p:sp>
        <p:nvSpPr>
          <p:cNvPr id="308" name="Google Shape;308;p3"/>
          <p:cNvSpPr txBox="1"/>
          <p:nvPr/>
        </p:nvSpPr>
        <p:spPr>
          <a:xfrm>
            <a:off x="4863628" y="3711204"/>
            <a:ext cx="38993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/>
          </a:p>
        </p:txBody>
      </p:sp>
      <p:sp>
        <p:nvSpPr>
          <p:cNvPr id="309" name="Google Shape;309;p3"/>
          <p:cNvSpPr txBox="1"/>
          <p:nvPr/>
        </p:nvSpPr>
        <p:spPr>
          <a:xfrm>
            <a:off x="4863628" y="4683302"/>
            <a:ext cx="59567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Deaf Culture, Heritage and Diversity</a:t>
            </a:r>
            <a:endParaRPr/>
          </a:p>
        </p:txBody>
      </p:sp>
      <p:sp>
        <p:nvSpPr>
          <p:cNvPr id="310" name="Google Shape;310;p3"/>
          <p:cNvSpPr txBox="1"/>
          <p:nvPr/>
        </p:nvSpPr>
        <p:spPr>
          <a:xfrm>
            <a:off x="4863629" y="5655400"/>
            <a:ext cx="29849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