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10287000" cx="18288000"/>
  <p:notesSz cx="6858000" cy="9144000"/>
  <p:embeddedFontLst>
    <p:embeddedFont>
      <p:font typeface="Anton"/>
      <p:regular r:id="rId29"/>
    </p:embeddedFont>
    <p:embeddedFont>
      <p:font typeface="Quicksand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jZ9OUPc4lABnjnEuW4e1hiyhHoX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Annemieke van Kampe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Anton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-bold.fntdata"/><Relationship Id="rId30" Type="http://schemas.openxmlformats.org/officeDocument/2006/relationships/font" Target="fonts/Quicksan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7-04T09:51:47.329">
    <p:pos x="6000" y="0"/>
    <p:text>Beter in de volgende dia: vijf regels benoemen maar er is veel meer regels voor de grammatica.
SOV
Localization
Question structure (of formation)
Negation
Verb direction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A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5-07-04T09:53:03.359">
    <p:pos x="1641" y="1088"/>
    <p:text>of formation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E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5-07-04T09:54:32.499">
    <p:pos x="6000" y="0"/>
    <p:text>The handshape for giving something must be formed as an object like a book or an apple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M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5a7fb17b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55a7fb17b5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5a7fb17b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55a7fb17b5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5a7fb17b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55a7fb17b5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5a7fb17b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55a7fb17b5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5a7fb17b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355a7fb17b5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5a7fb17b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355a7fb17b5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5a7fb17b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355a7fb17b5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5a7fb17b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355a7fb17b5_0_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55a7fb17b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355a7fb17b5_0_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5a7fb17b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355a7fb17b5_0_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5a7fb17b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55a7fb17b5_0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1.xml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2.xml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comments" Target="../comments/comment3.xml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17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13.png"/><Relationship Id="rId5" Type="http://schemas.openxmlformats.org/officeDocument/2006/relationships/image" Target="../media/image16.png"/><Relationship Id="rId6" Type="http://schemas.openxmlformats.org/officeDocument/2006/relationships/image" Target="../media/image20.png"/><Relationship Id="rId7" Type="http://schemas.openxmlformats.org/officeDocument/2006/relationships/image" Target="../media/image14.png"/><Relationship Id="rId8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4012971"/>
            <a:ext cx="12953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Sign language </a:t>
            </a:r>
            <a:endParaRPr sz="32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646" cy="531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Grammar and structure of sign language</a:t>
            </a:r>
            <a:endParaRPr sz="18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0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25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 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350457" y="3663440"/>
            <a:ext cx="9970500" cy="41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endParaRPr/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Theory: e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lements of sign language</a:t>
            </a:r>
            <a:endParaRPr/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Activity: s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igning game</a:t>
            </a:r>
            <a:endParaRPr/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Theory: sign language grammar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Activity: m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aking sentences in sign language</a:t>
            </a:r>
            <a:endParaRPr/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Activity: 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Role play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Quicksand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Reflection 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400" cy="1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3942104" y="158090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tion</a:t>
            </a:r>
            <a:endParaRPr sz="8000"/>
          </a:p>
        </p:txBody>
      </p:sp>
      <p:sp>
        <p:nvSpPr>
          <p:cNvPr id="113" name="Google Shape;113;p3"/>
          <p:cNvSpPr txBox="1"/>
          <p:nvPr/>
        </p:nvSpPr>
        <p:spPr>
          <a:xfrm>
            <a:off x="4353523" y="3429000"/>
            <a:ext cx="9433800" cy="30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Who are you?</a:t>
            </a:r>
            <a:endParaRPr/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Ice breaker game! 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 b="0" l="0" r="50593" t="49890"/>
          <a:stretch/>
        </p:blipFill>
        <p:spPr>
          <a:xfrm>
            <a:off x="5922300" y="3428995"/>
            <a:ext cx="11814374" cy="674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>
            <p:ph type="title"/>
          </p:nvPr>
        </p:nvSpPr>
        <p:spPr>
          <a:xfrm>
            <a:off x="4037479" y="144285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Introduction: aim</a:t>
            </a:r>
            <a:endParaRPr sz="8000"/>
          </a:p>
        </p:txBody>
      </p:sp>
      <p:sp>
        <p:nvSpPr>
          <p:cNvPr id="125" name="Google Shape;125;p4"/>
          <p:cNvSpPr txBox="1"/>
          <p:nvPr>
            <p:ph idx="1" type="body"/>
          </p:nvPr>
        </p:nvSpPr>
        <p:spPr>
          <a:xfrm>
            <a:off x="3696850" y="3814188"/>
            <a:ext cx="13891800" cy="24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 </a:t>
            </a: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every day — but do we really know how our signing works?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At school, we learn how to </a:t>
            </a: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write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but not how to sign correctly.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This workshop helps you understand the structure of your own sign language.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 txBox="1"/>
          <p:nvPr>
            <p:ph type="title"/>
          </p:nvPr>
        </p:nvSpPr>
        <p:spPr>
          <a:xfrm>
            <a:off x="3707975" y="1449200"/>
            <a:ext cx="1443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Theory</a:t>
            </a:r>
            <a: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: elements of sign language</a:t>
            </a:r>
            <a:endParaRPr sz="7500"/>
          </a:p>
        </p:txBody>
      </p:sp>
      <p:sp>
        <p:nvSpPr>
          <p:cNvPr id="136" name="Google Shape;136;p5"/>
          <p:cNvSpPr txBox="1"/>
          <p:nvPr>
            <p:ph idx="1" type="body"/>
          </p:nvPr>
        </p:nvSpPr>
        <p:spPr>
          <a:xfrm>
            <a:off x="3554675" y="2874000"/>
            <a:ext cx="9414900" cy="6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Five elements of sign language</a:t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2"/>
                </a:ext>
              </a:extLst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3"/>
                </a:ext>
              </a:extLst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4"/>
                </a:ext>
              </a:extLst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5"/>
                </a:ext>
              </a:extLst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6"/>
                </a:ext>
              </a:extLst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7"/>
                </a:ext>
              </a:extLst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8"/>
                </a:ext>
              </a:extLst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Handshapes          Location               Movements        </a:t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7" name="Google Shape;137;p5"/>
          <p:cNvPicPr preferRelativeResize="0"/>
          <p:nvPr/>
        </p:nvPicPr>
        <p:blipFill rotWithShape="1">
          <a:blip r:embed="rId5">
            <a:alphaModFix/>
          </a:blip>
          <a:srcRect b="31205" l="5238" r="3671" t="32268"/>
          <a:stretch/>
        </p:blipFill>
        <p:spPr>
          <a:xfrm>
            <a:off x="3554675" y="4092450"/>
            <a:ext cx="13726126" cy="3096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/>
          <p:nvPr>
            <p:ph idx="1" type="body"/>
          </p:nvPr>
        </p:nvSpPr>
        <p:spPr>
          <a:xfrm>
            <a:off x="11391650" y="6691575"/>
            <a:ext cx="43302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Palm 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orientation</a:t>
            </a: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  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" name="Google Shape;139;p5"/>
          <p:cNvSpPr txBox="1"/>
          <p:nvPr>
            <p:ph idx="1" type="body"/>
          </p:nvPr>
        </p:nvSpPr>
        <p:spPr>
          <a:xfrm>
            <a:off x="14025925" y="6691575"/>
            <a:ext cx="43302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Non-manual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signals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3482099" y="1701350"/>
            <a:ext cx="1132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Activity: 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Signing game</a:t>
            </a:r>
            <a:endParaRPr sz="8000"/>
          </a:p>
        </p:txBody>
      </p:sp>
      <p:sp>
        <p:nvSpPr>
          <p:cNvPr id="146" name="Google Shape;146;p6"/>
          <p:cNvSpPr txBox="1"/>
          <p:nvPr/>
        </p:nvSpPr>
        <p:spPr>
          <a:xfrm>
            <a:off x="3607749" y="3429000"/>
            <a:ext cx="102612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b="1" lang="nl-NL" sz="4348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Make a sign with th</a:t>
            </a:r>
            <a:r>
              <a:rPr b="1" lang="nl-NL" sz="4348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e dice!</a:t>
            </a:r>
            <a:endParaRPr b="1" sz="4348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b="1" sz="4348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b="1" lang="nl-NL" sz="4348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Remember!</a:t>
            </a:r>
            <a:endParaRPr b="1" sz="4348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720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handshape</a:t>
            </a:r>
            <a:endParaRPr sz="2914"/>
          </a:p>
          <a:p>
            <a:pPr indent="-299720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lang="nl-NL" sz="4314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location</a:t>
            </a:r>
            <a:endParaRPr sz="4314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9720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movement</a:t>
            </a:r>
            <a:endParaRPr b="0" i="0" sz="4314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720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○"/>
            </a:pPr>
            <a:r>
              <a:rPr lang="nl-NL" sz="4314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palm orientation</a:t>
            </a:r>
            <a:endParaRPr sz="4314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720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lang="nl-NL" sz="4314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non-manual signals</a:t>
            </a:r>
            <a:endParaRPr b="0" i="0" sz="4314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14286"/>
              <a:buFont typeface="Arial"/>
              <a:buNone/>
            </a:pPr>
            <a:r>
              <a:t/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14286"/>
              <a:buFont typeface="Arial"/>
              <a:buNone/>
            </a:pPr>
            <a:r>
              <a:t/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3955" y="6003725"/>
            <a:ext cx="1889770" cy="1638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88726" y="6776246"/>
            <a:ext cx="1889770" cy="1638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0" name="Google Shape;150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Theory: Sign language grammar</a:t>
            </a:r>
            <a:endParaRPr sz="8000"/>
          </a:p>
        </p:txBody>
      </p:sp>
      <p:sp>
        <p:nvSpPr>
          <p:cNvPr id="160" name="Google Shape;160;p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2722500" y="3784799"/>
            <a:ext cx="131496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grammar rules of sign language do you already know?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5a7fb17b5_0_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55a7fb17b5_0_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55a7fb17b5_0_2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55a7fb17b5_0_2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55a7fb17b5_0_2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55a7fb17b5_0_2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55a7fb17b5_0_2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55a7fb17b5_0_2"/>
          <p:cNvSpPr txBox="1"/>
          <p:nvPr/>
        </p:nvSpPr>
        <p:spPr>
          <a:xfrm>
            <a:off x="2721600" y="6650499"/>
            <a:ext cx="131496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would you sign this?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would you write this?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8" name="Google Shape;178;g355a7fb17b5_0_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01798" y="2698688"/>
            <a:ext cx="6189199" cy="34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5a7fb17b5_0_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5a7fb17b5_0_1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5a7fb17b5_0_1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SVO - SOV </a:t>
            </a:r>
            <a:endParaRPr sz="8000"/>
          </a:p>
        </p:txBody>
      </p:sp>
      <p:sp>
        <p:nvSpPr>
          <p:cNvPr id="186" name="Google Shape;186;g355a7fb17b5_0_1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5a7fb17b5_0_1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5a7fb17b5_0_1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55a7fb17b5_0_1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55a7fb17b5_0_1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55a7fb17b5_0_16"/>
          <p:cNvSpPr txBox="1"/>
          <p:nvPr/>
        </p:nvSpPr>
        <p:spPr>
          <a:xfrm>
            <a:off x="1440825" y="4377350"/>
            <a:ext cx="6351300" cy="18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SVO</a:t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7"/>
              <a:buFont typeface="Arial"/>
              <a:buNone/>
            </a:pPr>
            <a:r>
              <a:rPr lang="nl-NL" sz="11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lang="nl-NL" sz="11446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subject</a:t>
            </a:r>
            <a:r>
              <a:rPr lang="nl-NL" sz="11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- </a:t>
            </a:r>
            <a:r>
              <a:rPr lang="nl-NL" sz="11446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verb</a:t>
            </a:r>
            <a:r>
              <a:rPr lang="nl-NL" sz="11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- </a:t>
            </a:r>
            <a:r>
              <a:rPr lang="nl-NL" sz="11446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object</a:t>
            </a:r>
            <a:r>
              <a:rPr lang="nl-NL" sz="11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11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The apple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4246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lies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on </a:t>
            </a:r>
            <a:r>
              <a:rPr lang="nl-NL" sz="14246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the table.</a:t>
            </a:r>
            <a:endParaRPr sz="14246">
              <a:solidFill>
                <a:schemeClr val="lt1"/>
              </a:solidFill>
              <a:highlight>
                <a:srgbClr val="741B47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g355a7fb17b5_0_16"/>
          <p:cNvSpPr txBox="1"/>
          <p:nvPr/>
        </p:nvSpPr>
        <p:spPr>
          <a:xfrm>
            <a:off x="10068075" y="4321300"/>
            <a:ext cx="6351300" cy="27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7"/>
              <a:buFont typeface="Arial"/>
              <a:buNone/>
            </a:pPr>
            <a:r>
              <a:rPr lang="nl-NL" sz="11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lang="nl-NL" sz="11446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subject</a:t>
            </a:r>
            <a:r>
              <a:rPr lang="nl-NL" sz="11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- </a:t>
            </a:r>
            <a:r>
              <a:rPr lang="nl-NL" sz="11446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object</a:t>
            </a:r>
            <a:r>
              <a:rPr lang="nl-NL" sz="11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- </a:t>
            </a:r>
            <a:r>
              <a:rPr lang="nl-NL" sz="11446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verb</a:t>
            </a:r>
            <a:r>
              <a:rPr lang="nl-NL" sz="11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11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APPLE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4246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TABLE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nl-NL" sz="14246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ON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5a7fb17b5_0_2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55a7fb17b5_0_2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55a7fb17b5_0_2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Localization</a:t>
            </a:r>
            <a:endParaRPr sz="8000"/>
          </a:p>
        </p:txBody>
      </p:sp>
      <p:sp>
        <p:nvSpPr>
          <p:cNvPr id="200" name="Google Shape;200;g355a7fb17b5_0_2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55a7fb17b5_0_2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5a7fb17b5_0_2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55a7fb17b5_0_2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55a7fb17b5_0_2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55a7fb17b5_0_29"/>
          <p:cNvSpPr txBox="1"/>
          <p:nvPr/>
        </p:nvSpPr>
        <p:spPr>
          <a:xfrm>
            <a:off x="3285275" y="351230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Localization:</a:t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26301"/>
              <a:buFont typeface="Arial"/>
              <a:buNone/>
            </a:pPr>
            <a:r>
              <a:rPr lang="nl-NL" sz="106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Use different hand positions to show what the situation is.</a:t>
            </a:r>
            <a:endParaRPr sz="106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06" name="Google Shape;206;g355a7fb17b5_0_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100" y="5229300"/>
            <a:ext cx="4161951" cy="23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55a7fb17b5_0_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19300" y="5229300"/>
            <a:ext cx="4161950" cy="234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55a7fb17b5_0_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17500" y="5229300"/>
            <a:ext cx="4161950" cy="234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55a7fb17b5_0_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313875" y="5229300"/>
            <a:ext cx="4161950" cy="234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5a7fb17b5_0_5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55a7fb17b5_0_5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55a7fb17b5_0_5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55a7fb17b5_0_50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55a7fb17b5_0_50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55a7fb17b5_0_50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55a7fb17b5_0_50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55a7fb17b5_0_50"/>
          <p:cNvSpPr txBox="1"/>
          <p:nvPr/>
        </p:nvSpPr>
        <p:spPr>
          <a:xfrm>
            <a:off x="3279900" y="418855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lang="nl-NL" sz="16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“Where does she live?”</a:t>
            </a:r>
            <a:endParaRPr b="1" sz="16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would you sign this?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5a7fb17b5_0_6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55a7fb17b5_0_6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55a7fb17b5_0_6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Question 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structure</a:t>
            </a:r>
            <a:endParaRPr sz="8000"/>
          </a:p>
        </p:txBody>
      </p:sp>
      <p:sp>
        <p:nvSpPr>
          <p:cNvPr id="229" name="Google Shape;229;g355a7fb17b5_0_6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5a7fb17b5_0_6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55a7fb17b5_0_6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55a7fb17b5_0_6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5a7fb17b5_0_6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55a7fb17b5_0_66"/>
          <p:cNvSpPr txBox="1"/>
          <p:nvPr/>
        </p:nvSpPr>
        <p:spPr>
          <a:xfrm>
            <a:off x="929800" y="4293200"/>
            <a:ext cx="8838000" cy="3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Question word at end of the sentence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SHE LIVE </a:t>
            </a:r>
            <a:r>
              <a:rPr b="1" lang="nl-NL" sz="15446">
                <a:solidFill>
                  <a:schemeClr val="lt1"/>
                </a:solidFill>
                <a:highlight>
                  <a:srgbClr val="6AA84F"/>
                </a:highlight>
                <a:latin typeface="Quicksand"/>
                <a:ea typeface="Quicksand"/>
                <a:cs typeface="Quicksand"/>
                <a:sym typeface="Quicksand"/>
              </a:rPr>
              <a:t>WHERE?</a:t>
            </a:r>
            <a:endParaRPr b="1" sz="15446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5446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5" name="Google Shape;235;g355a7fb17b5_0_66"/>
          <p:cNvSpPr txBox="1"/>
          <p:nvPr/>
        </p:nvSpPr>
        <p:spPr>
          <a:xfrm>
            <a:off x="10061275" y="4293200"/>
            <a:ext cx="6696300" cy="3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+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non-manual mark 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rPr lang="nl-NL" sz="130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eyebrows up </a:t>
            </a:r>
            <a:endParaRPr sz="130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rPr lang="nl-NL" sz="130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(question face)</a:t>
            </a:r>
            <a:endParaRPr sz="130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5446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5a7fb17b5_0_7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55a7fb17b5_0_7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55a7fb17b5_0_7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Sentences for q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uestion 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formation</a:t>
            </a:r>
            <a:endParaRPr sz="8000"/>
          </a:p>
        </p:txBody>
      </p:sp>
      <p:sp>
        <p:nvSpPr>
          <p:cNvPr id="243" name="Google Shape;243;g355a7fb17b5_0_7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5a7fb17b5_0_7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5a7fb17b5_0_7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55a7fb17b5_0_7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55a7fb17b5_0_7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55a7fb17b5_0_79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Practice: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is your name?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Where is your office?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Why are you doing this?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Who is that new person?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can we </a:t>
            </a: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approach</a:t>
            </a: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this in the best way?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5446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5a7fb17b5_0_10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55a7fb17b5_0_10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55a7fb17b5_0_10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5a7fb17b5_0_104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5a7fb17b5_0_104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55a7fb17b5_0_104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55a7fb17b5_0_104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55a7fb17b5_0_104"/>
          <p:cNvSpPr txBox="1"/>
          <p:nvPr/>
        </p:nvSpPr>
        <p:spPr>
          <a:xfrm>
            <a:off x="3279900" y="4188563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lang="nl-NL" sz="16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“I don’t work”</a:t>
            </a:r>
            <a:endParaRPr b="1" sz="16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would you sign this?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5a7fb17b5_0_1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55a7fb17b5_0_115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5a7fb17b5_0_115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Negation</a:t>
            </a:r>
            <a:endParaRPr sz="8000"/>
          </a:p>
        </p:txBody>
      </p:sp>
      <p:sp>
        <p:nvSpPr>
          <p:cNvPr id="268" name="Google Shape;268;g355a7fb17b5_0_115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55a7fb17b5_0_115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55a7fb17b5_0_115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55a7fb17b5_0_115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55a7fb17b5_0_115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55a7fb17b5_0_115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Practice: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 don’t want to come.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They aren’t here.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 am not </a:t>
            </a: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surprised.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Why</a:t>
            </a: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you didn’t take that apple?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5446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5a7fb17b5_0_12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55a7fb17b5_0_12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55a7fb17b5_0_12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55a7fb17b5_0_12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55a7fb17b5_0_12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55a7fb17b5_0_12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55a7fb17b5_0_12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55a7fb17b5_0_127"/>
          <p:cNvSpPr txBox="1"/>
          <p:nvPr/>
        </p:nvSpPr>
        <p:spPr>
          <a:xfrm>
            <a:off x="3279900" y="4188563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lang="nl-NL" sz="16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“She gives him a book.”</a:t>
            </a:r>
            <a:endParaRPr b="1" sz="16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would you sign this?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5a7fb17b5_0_13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55a7fb17b5_0_138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55a7fb17b5_0_138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 direction </a:t>
            </a:r>
            <a:endParaRPr sz="8000"/>
          </a:p>
        </p:txBody>
      </p:sp>
      <p:sp>
        <p:nvSpPr>
          <p:cNvPr id="293" name="Google Shape;293;g355a7fb17b5_0_138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55a7fb17b5_0_13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55a7fb17b5_0_13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55a7fb17b5_0_13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55a7fb17b5_0_13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55a7fb17b5_0_138"/>
          <p:cNvSpPr txBox="1"/>
          <p:nvPr/>
        </p:nvSpPr>
        <p:spPr>
          <a:xfrm>
            <a:off x="1938600" y="3346200"/>
            <a:ext cx="9037800" cy="4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rPr b="1"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SHE BOOK GIVE HIM </a:t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“give” move from she -&gt; him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SHE APPLE GIVE HIM</a:t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“give” in the form of an apple move from she  -&gt; him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5446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9" name="Google Shape;299;g355a7fb17b5_0_138"/>
          <p:cNvPicPr preferRelativeResize="0"/>
          <p:nvPr/>
        </p:nvPicPr>
        <p:blipFill rotWithShape="1">
          <a:blip r:embed="rId7">
            <a:alphaModFix/>
          </a:blip>
          <a:srcRect b="0" l="24918" r="25167" t="0"/>
          <a:stretch/>
        </p:blipFill>
        <p:spPr>
          <a:xfrm>
            <a:off x="12015925" y="2578575"/>
            <a:ext cx="3733301" cy="42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5a7fb17b5_0_15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55a7fb17b5_0_15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55a7fb17b5_0_151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 direction</a:t>
            </a:r>
            <a:endParaRPr sz="8000"/>
          </a:p>
        </p:txBody>
      </p:sp>
      <p:sp>
        <p:nvSpPr>
          <p:cNvPr id="307" name="Google Shape;307;g355a7fb17b5_0_15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55a7fb17b5_0_151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55a7fb17b5_0_151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55a7fb17b5_0_151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55a7fb17b5_0_151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55a7fb17b5_0_151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Practice:</a:t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 tells her a story.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They help us.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She teaches them. 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 explain it to them. 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73808" lvl="0" marL="457200" marR="0" rtl="0" algn="l"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 give a cup of coffee to him. </a:t>
            </a:r>
            <a:endParaRPr sz="154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sz="14246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8" name="Google Shape;318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8"/>
          <p:cNvSpPr txBox="1"/>
          <p:nvPr>
            <p:ph type="title"/>
          </p:nvPr>
        </p:nvSpPr>
        <p:spPr>
          <a:xfrm>
            <a:off x="4037475" y="1031025"/>
            <a:ext cx="133740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Activity: 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Making sentences 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323" name="Google Shape;323;p8"/>
          <p:cNvSpPr txBox="1"/>
          <p:nvPr>
            <p:ph idx="1" type="body"/>
          </p:nvPr>
        </p:nvSpPr>
        <p:spPr>
          <a:xfrm>
            <a:off x="4037475" y="3151019"/>
            <a:ext cx="12938100" cy="56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Make groups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Translate sentences from worksheet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to sign language.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Remember:</a:t>
            </a:r>
            <a:endParaRPr b="1"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Localization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Question sentence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Negation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Verb direction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Short plenary discussion: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2" marL="11430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did you notice? 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2" marL="11430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was easy or tricky?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29" name="Google Shape;329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9"/>
          <p:cNvSpPr txBox="1"/>
          <p:nvPr>
            <p:ph type="title"/>
          </p:nvPr>
        </p:nvSpPr>
        <p:spPr>
          <a:xfrm>
            <a:off x="4037479" y="145341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Activity: 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Role play</a:t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34" name="Google Shape;334;p9"/>
          <p:cNvSpPr txBox="1"/>
          <p:nvPr>
            <p:ph idx="1" type="body"/>
          </p:nvPr>
        </p:nvSpPr>
        <p:spPr>
          <a:xfrm>
            <a:off x="4157050" y="3429002"/>
            <a:ext cx="120009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do you answer to questions about sign language?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Let’s act it!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35" name="Google Shape;335;p9"/>
          <p:cNvPicPr preferRelativeResize="0"/>
          <p:nvPr/>
        </p:nvPicPr>
        <p:blipFill rotWithShape="1">
          <a:blip r:embed="rId5">
            <a:alphaModFix/>
          </a:blip>
          <a:srcRect b="50908" l="0" r="56017" t="0"/>
          <a:stretch/>
        </p:blipFill>
        <p:spPr>
          <a:xfrm>
            <a:off x="8224800" y="4483675"/>
            <a:ext cx="7773952" cy="488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1" name="Google Shape;341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F7F1D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0"/>
          <p:cNvSpPr txBox="1"/>
          <p:nvPr>
            <p:ph type="title"/>
          </p:nvPr>
        </p:nvSpPr>
        <p:spPr>
          <a:xfrm>
            <a:off x="3733800" y="1572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Reflection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346" name="Google Shape;346;p10"/>
          <p:cNvSpPr txBox="1"/>
          <p:nvPr>
            <p:ph idx="1" type="body"/>
          </p:nvPr>
        </p:nvSpPr>
        <p:spPr>
          <a:xfrm>
            <a:off x="3853525" y="3191975"/>
            <a:ext cx="13762500" cy="54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Discuss:</a:t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•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did you learn?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•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surprised or challenged you?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Conclusion: </a:t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 is a real language with its own structure and grammar!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7" name="Google Shape;347;p1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10"/>
          <p:cNvPicPr preferRelativeResize="0"/>
          <p:nvPr/>
        </p:nvPicPr>
        <p:blipFill rotWithShape="1">
          <a:blip r:embed="rId6">
            <a:alphaModFix/>
          </a:blip>
          <a:srcRect b="46141" l="40526" r="0" t="0"/>
          <a:stretch/>
        </p:blipFill>
        <p:spPr>
          <a:xfrm>
            <a:off x="10085075" y="2015175"/>
            <a:ext cx="8356152" cy="42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1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8" name="Google Shape;358;p11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59" name="Google Shape;359;p11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1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p11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1"/>
          <p:cNvSpPr txBox="1"/>
          <p:nvPr/>
        </p:nvSpPr>
        <p:spPr>
          <a:xfrm>
            <a:off x="2157043" y="1867848"/>
            <a:ext cx="3590224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/>
          </a:p>
        </p:txBody>
      </p:sp>
      <p:sp>
        <p:nvSpPr>
          <p:cNvPr id="367" name="Google Shape;367;p11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368" name="Google Shape;368;p11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369" name="Google Shape;369;p11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